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945600" cy="32918400"/>
  <p:notesSz cx="7004050" cy="9283700"/>
  <p:defaultTextStyle>
    <a:defPPr>
      <a:defRPr lang="en-US"/>
    </a:defPPr>
    <a:lvl1pPr algn="l" rtl="0" fontAlgn="base">
      <a:spcBef>
        <a:spcPct val="0"/>
      </a:spcBef>
      <a:spcAft>
        <a:spcPct val="0"/>
      </a:spcAft>
      <a:defRPr sz="2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200" kern="1200">
        <a:solidFill>
          <a:schemeClr val="tx1"/>
        </a:solidFill>
        <a:latin typeface="Arial" panose="020B0604020202020204" pitchFamily="34" charset="0"/>
        <a:ea typeface="+mn-ea"/>
        <a:cs typeface="+mn-cs"/>
      </a:defRPr>
    </a:lvl5pPr>
    <a:lvl6pPr marL="2286000" algn="l" defTabSz="914400" rtl="0" eaLnBrk="1" latinLnBrk="0" hangingPunct="1">
      <a:defRPr sz="2200" kern="1200">
        <a:solidFill>
          <a:schemeClr val="tx1"/>
        </a:solidFill>
        <a:latin typeface="Arial" panose="020B0604020202020204" pitchFamily="34" charset="0"/>
        <a:ea typeface="+mn-ea"/>
        <a:cs typeface="+mn-cs"/>
      </a:defRPr>
    </a:lvl6pPr>
    <a:lvl7pPr marL="2743200" algn="l" defTabSz="914400" rtl="0" eaLnBrk="1" latinLnBrk="0" hangingPunct="1">
      <a:defRPr sz="2200" kern="1200">
        <a:solidFill>
          <a:schemeClr val="tx1"/>
        </a:solidFill>
        <a:latin typeface="Arial" panose="020B0604020202020204" pitchFamily="34" charset="0"/>
        <a:ea typeface="+mn-ea"/>
        <a:cs typeface="+mn-cs"/>
      </a:defRPr>
    </a:lvl7pPr>
    <a:lvl8pPr marL="3200400" algn="l" defTabSz="914400" rtl="0" eaLnBrk="1" latinLnBrk="0" hangingPunct="1">
      <a:defRPr sz="2200" kern="1200">
        <a:solidFill>
          <a:schemeClr val="tx1"/>
        </a:solidFill>
        <a:latin typeface="Arial" panose="020B0604020202020204" pitchFamily="34" charset="0"/>
        <a:ea typeface="+mn-ea"/>
        <a:cs typeface="+mn-cs"/>
      </a:defRPr>
    </a:lvl8pPr>
    <a:lvl9pPr marL="3657600" algn="l" defTabSz="914400" rtl="0" eaLnBrk="1" latinLnBrk="0" hangingPunct="1">
      <a:defRPr sz="2200"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FF9999"/>
    <a:srgbClr val="FCD9C4"/>
    <a:srgbClr val="FFCCFF"/>
    <a:srgbClr val="800000"/>
    <a:srgbClr val="A50021"/>
    <a:srgbClr val="FFFF99"/>
    <a:srgbClr val="FF9966"/>
    <a:srgbClr val="99CCFF"/>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75" autoAdjust="0"/>
    <p:restoredTop sz="94728" autoAdjust="0"/>
  </p:normalViewPr>
  <p:slideViewPr>
    <p:cSldViewPr>
      <p:cViewPr>
        <p:scale>
          <a:sx n="48" d="100"/>
          <a:sy n="48" d="100"/>
        </p:scale>
        <p:origin x="-528" y="3168"/>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H:\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50 Kbps</c:v>
          </c:tx>
          <c:marker>
            <c:symbol val="none"/>
          </c:marker>
          <c:xVal>
            <c:numRef>
              <c:f>Sheet1!$A$5:$A$19</c:f>
              <c:numCache>
                <c:formatCode>General</c:formatCode>
                <c:ptCount val="15"/>
                <c:pt idx="0">
                  <c:v>0</c:v>
                </c:pt>
                <c:pt idx="1">
                  <c:v>219.3</c:v>
                </c:pt>
                <c:pt idx="2">
                  <c:v>325.10000000000002</c:v>
                </c:pt>
                <c:pt idx="3">
                  <c:v>326.5</c:v>
                </c:pt>
                <c:pt idx="4">
                  <c:v>357.9</c:v>
                </c:pt>
                <c:pt idx="5">
                  <c:v>376.7</c:v>
                </c:pt>
                <c:pt idx="6">
                  <c:v>382.9</c:v>
                </c:pt>
                <c:pt idx="7">
                  <c:v>413</c:v>
                </c:pt>
                <c:pt idx="8">
                  <c:v>419</c:v>
                </c:pt>
                <c:pt idx="9">
                  <c:v>424</c:v>
                </c:pt>
                <c:pt idx="10">
                  <c:v>426.8</c:v>
                </c:pt>
                <c:pt idx="11">
                  <c:v>427.8</c:v>
                </c:pt>
                <c:pt idx="12">
                  <c:v>435</c:v>
                </c:pt>
                <c:pt idx="13">
                  <c:v>534</c:v>
                </c:pt>
                <c:pt idx="14">
                  <c:v>714</c:v>
                </c:pt>
              </c:numCache>
            </c:numRef>
          </c:xVal>
          <c:yVal>
            <c:numRef>
              <c:f>Sheet1!$B$5:$B$19</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yVal>
          <c:smooth val="0"/>
        </c:ser>
        <c:ser>
          <c:idx val="1"/>
          <c:order val="1"/>
          <c:tx>
            <c:v>100 Kbps</c:v>
          </c:tx>
          <c:marker>
            <c:symbol val="none"/>
          </c:marker>
          <c:xVal>
            <c:numRef>
              <c:f>Sheet1!$A$26:$A$40</c:f>
              <c:numCache>
                <c:formatCode>General</c:formatCode>
                <c:ptCount val="15"/>
                <c:pt idx="0">
                  <c:v>0</c:v>
                </c:pt>
                <c:pt idx="1">
                  <c:v>119.3</c:v>
                </c:pt>
                <c:pt idx="2">
                  <c:v>225.1</c:v>
                </c:pt>
                <c:pt idx="3">
                  <c:v>226.5</c:v>
                </c:pt>
                <c:pt idx="4">
                  <c:v>257.89999999999998</c:v>
                </c:pt>
                <c:pt idx="5">
                  <c:v>276.7</c:v>
                </c:pt>
                <c:pt idx="6">
                  <c:v>282.89999999999998</c:v>
                </c:pt>
                <c:pt idx="7">
                  <c:v>313</c:v>
                </c:pt>
                <c:pt idx="8">
                  <c:v>319</c:v>
                </c:pt>
                <c:pt idx="9">
                  <c:v>324</c:v>
                </c:pt>
                <c:pt idx="10">
                  <c:v>326.8</c:v>
                </c:pt>
                <c:pt idx="11">
                  <c:v>327.8</c:v>
                </c:pt>
                <c:pt idx="12">
                  <c:v>335</c:v>
                </c:pt>
                <c:pt idx="13">
                  <c:v>434</c:v>
                </c:pt>
                <c:pt idx="14">
                  <c:v>614</c:v>
                </c:pt>
              </c:numCache>
            </c:numRef>
          </c:xVal>
          <c:yVal>
            <c:numRef>
              <c:f>Sheet1!$B$26:$B$40</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yVal>
          <c:smooth val="0"/>
        </c:ser>
        <c:dLbls>
          <c:showLegendKey val="0"/>
          <c:showVal val="0"/>
          <c:showCatName val="0"/>
          <c:showSerName val="0"/>
          <c:showPercent val="0"/>
          <c:showBubbleSize val="0"/>
        </c:dLbls>
        <c:axId val="24182144"/>
        <c:axId val="25470848"/>
      </c:scatterChart>
      <c:valAx>
        <c:axId val="24182144"/>
        <c:scaling>
          <c:orientation val="minMax"/>
        </c:scaling>
        <c:delete val="0"/>
        <c:axPos val="b"/>
        <c:title>
          <c:tx>
            <c:rich>
              <a:bodyPr/>
              <a:lstStyle/>
              <a:p>
                <a:pPr>
                  <a:defRPr/>
                </a:pPr>
                <a:r>
                  <a:rPr lang="en-US"/>
                  <a:t>Time(Sec)</a:t>
                </a:r>
              </a:p>
            </c:rich>
          </c:tx>
          <c:layout/>
          <c:overlay val="0"/>
        </c:title>
        <c:numFmt formatCode="General" sourceLinked="1"/>
        <c:majorTickMark val="out"/>
        <c:minorTickMark val="none"/>
        <c:tickLblPos val="nextTo"/>
        <c:crossAx val="25470848"/>
        <c:crosses val="autoZero"/>
        <c:crossBetween val="midCat"/>
      </c:valAx>
      <c:valAx>
        <c:axId val="25470848"/>
        <c:scaling>
          <c:orientation val="minMax"/>
        </c:scaling>
        <c:delete val="0"/>
        <c:axPos val="l"/>
        <c:majorGridlines/>
        <c:title>
          <c:tx>
            <c:rich>
              <a:bodyPr/>
              <a:lstStyle/>
              <a:p>
                <a:pPr>
                  <a:defRPr/>
                </a:pPr>
                <a:r>
                  <a:rPr lang="en-US"/>
                  <a:t>Number</a:t>
                </a:r>
                <a:r>
                  <a:rPr lang="en-US" baseline="0"/>
                  <a:t> of Nodes with </a:t>
                </a:r>
                <a:r>
                  <a:rPr lang="el-GR" sz="1000" b="0" i="0" u="none" strike="noStrike" baseline="0">
                    <a:effectLst/>
                  </a:rPr>
                  <a:t>α</a:t>
                </a:r>
                <a:r>
                  <a:rPr lang="en-US" sz="1000" b="0" i="0" u="none" strike="noStrike" baseline="0">
                    <a:effectLst/>
                  </a:rPr>
                  <a:t>=1</a:t>
                </a:r>
                <a:endParaRPr lang="en-US"/>
              </a:p>
            </c:rich>
          </c:tx>
          <c:layout/>
          <c:overlay val="0"/>
        </c:title>
        <c:numFmt formatCode="General" sourceLinked="1"/>
        <c:majorTickMark val="out"/>
        <c:minorTickMark val="none"/>
        <c:tickLblPos val="nextTo"/>
        <c:crossAx val="24182144"/>
        <c:crosses val="autoZero"/>
        <c:crossBetween val="midCat"/>
      </c:valAx>
    </c:plotArea>
    <c:legend>
      <c:legendPos val="r"/>
      <c:layout/>
      <c:overlay val="0"/>
    </c:legend>
    <c:plotVisOnly val="1"/>
    <c:dispBlanksAs val="gap"/>
    <c:showDLblsOverMax val="0"/>
  </c:chart>
  <c:spPr>
    <a:solidFill>
      <a:schemeClr val="bg1"/>
    </a:solidFill>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709" y="10225088"/>
            <a:ext cx="18654183" cy="7058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3291417" y="18654713"/>
            <a:ext cx="15362767" cy="84105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63514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97492" y="7681913"/>
            <a:ext cx="19750617" cy="2172414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904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984" y="1319213"/>
            <a:ext cx="4937125" cy="2808684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7493" y="1319213"/>
            <a:ext cx="14711891" cy="2808684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767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097492" y="7681913"/>
            <a:ext cx="19750617" cy="217241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593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2645"/>
            <a:ext cx="18654183" cy="6538913"/>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1" y="13951745"/>
            <a:ext cx="18654183"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3844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97492" y="7681913"/>
            <a:ext cx="9824508" cy="2172414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23600" y="7681913"/>
            <a:ext cx="9824509" cy="2172414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3158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492" y="7367588"/>
            <a:ext cx="9696450" cy="307181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492" y="10439400"/>
            <a:ext cx="9696450" cy="1896665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484" y="7367588"/>
            <a:ext cx="9699625" cy="307181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48484" y="10439400"/>
            <a:ext cx="9699625" cy="1896665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19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5818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66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492" y="1309688"/>
            <a:ext cx="7219950" cy="557927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579909" y="1309688"/>
            <a:ext cx="12268200" cy="2809637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492" y="6888957"/>
            <a:ext cx="721995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353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067" y="23043358"/>
            <a:ext cx="13167783" cy="271938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301067" y="2940845"/>
            <a:ext cx="13167783" cy="1975246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4301067" y="25762745"/>
            <a:ext cx="13167783" cy="386476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71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userDrawn="1"/>
        </p:nvSpPr>
        <p:spPr bwMode="auto">
          <a:xfrm>
            <a:off x="3656013" y="0"/>
            <a:ext cx="18281650" cy="3657600"/>
          </a:xfrm>
          <a:prstGeom prst="rect">
            <a:avLst/>
          </a:prstGeom>
          <a:solidFill>
            <a:srgbClr val="800000"/>
          </a:solidFill>
          <a:ln w="9525">
            <a:noFill/>
            <a:miter lim="800000"/>
            <a:headEnd/>
            <a:tailEnd/>
          </a:ln>
          <a:effectLst/>
        </p:spPr>
        <p:txBody>
          <a:bodyPr wrap="none" lIns="457200" tIns="457200" rIns="457200" bIns="457200"/>
          <a:lstStyle/>
          <a:p>
            <a:pPr>
              <a:defRPr/>
            </a:pPr>
            <a:endParaRPr lang="en-US">
              <a:latin typeface="Arial" charset="0"/>
            </a:endParaRPr>
          </a:p>
        </p:txBody>
      </p:sp>
      <p:sp>
        <p:nvSpPr>
          <p:cNvPr id="1033" name="Rectangle 9"/>
          <p:cNvSpPr>
            <a:spLocks noChangeArrowheads="1"/>
          </p:cNvSpPr>
          <p:nvPr userDrawn="1"/>
        </p:nvSpPr>
        <p:spPr bwMode="auto">
          <a:xfrm>
            <a:off x="0" y="30937200"/>
            <a:ext cx="21945600" cy="1981200"/>
          </a:xfrm>
          <a:prstGeom prst="rect">
            <a:avLst/>
          </a:prstGeom>
          <a:solidFill>
            <a:schemeClr val="bg1">
              <a:lumMod val="95000"/>
            </a:schemeClr>
          </a:solidFill>
          <a:ln w="9525">
            <a:noFill/>
            <a:miter lim="800000"/>
            <a:headEnd/>
            <a:tailEnd/>
          </a:ln>
          <a:effectLst/>
        </p:spPr>
        <p:txBody>
          <a:bodyPr wrap="none" lIns="457200" tIns="457200" rIns="457200" bIns="457200"/>
          <a:lstStyle/>
          <a:p>
            <a:pPr>
              <a:defRPr/>
            </a:pPr>
            <a:endParaRPr lang="en-US" dirty="0">
              <a:latin typeface="Arial" charset="0"/>
            </a:endParaRPr>
          </a:p>
        </p:txBody>
      </p:sp>
      <p:sp>
        <p:nvSpPr>
          <p:cNvPr id="1036" name="Line 12"/>
          <p:cNvSpPr>
            <a:spLocks noChangeShapeType="1"/>
          </p:cNvSpPr>
          <p:nvPr userDrawn="1"/>
        </p:nvSpPr>
        <p:spPr bwMode="auto">
          <a:xfrm>
            <a:off x="0" y="3657600"/>
            <a:ext cx="21937663" cy="0"/>
          </a:xfrm>
          <a:prstGeom prst="line">
            <a:avLst/>
          </a:prstGeom>
          <a:noFill/>
          <a:ln w="76200">
            <a:solidFill>
              <a:schemeClr val="tx1"/>
            </a:solidFill>
            <a:round/>
            <a:headEnd/>
            <a:tailEnd/>
          </a:ln>
          <a:effectLst/>
        </p:spPr>
        <p:txBody>
          <a:bodyPr/>
          <a:lstStyle/>
          <a:p>
            <a:pPr>
              <a:defRPr/>
            </a:pPr>
            <a:endParaRPr lang="en-US">
              <a:latin typeface="Arial" charset="0"/>
            </a:endParaRPr>
          </a:p>
        </p:txBody>
      </p:sp>
      <p:sp>
        <p:nvSpPr>
          <p:cNvPr id="8" name="Line 12"/>
          <p:cNvSpPr>
            <a:spLocks noChangeShapeType="1"/>
          </p:cNvSpPr>
          <p:nvPr userDrawn="1"/>
        </p:nvSpPr>
        <p:spPr bwMode="auto">
          <a:xfrm flipH="1">
            <a:off x="3657600" y="0"/>
            <a:ext cx="0" cy="3657600"/>
          </a:xfrm>
          <a:prstGeom prst="line">
            <a:avLst/>
          </a:prstGeom>
          <a:noFill/>
          <a:ln w="76200">
            <a:solidFill>
              <a:schemeClr val="tx1"/>
            </a:solidFill>
            <a:round/>
            <a:headEnd/>
            <a:tailEnd/>
          </a:ln>
          <a:effectLst/>
        </p:spPr>
        <p:txBody>
          <a:bodyPr/>
          <a:lstStyle/>
          <a:p>
            <a:pPr>
              <a:defRPr/>
            </a:pPr>
            <a:endParaRPr lang="en-US">
              <a:latin typeface="Arial" charset="0"/>
            </a:endParaRPr>
          </a:p>
        </p:txBody>
      </p:sp>
      <p:sp>
        <p:nvSpPr>
          <p:cNvPr id="6" name="Frame 5"/>
          <p:cNvSpPr/>
          <p:nvPr userDrawn="1"/>
        </p:nvSpPr>
        <p:spPr bwMode="auto">
          <a:xfrm>
            <a:off x="0" y="0"/>
            <a:ext cx="21945600" cy="32994600"/>
          </a:xfrm>
          <a:prstGeom prst="frame">
            <a:avLst>
              <a:gd name="adj1" fmla="val 877"/>
            </a:avLst>
          </a:prstGeom>
          <a:solidFill>
            <a:schemeClr val="tx1"/>
          </a:solidFill>
          <a:ln w="9525" cap="flat" cmpd="sng" algn="ctr">
            <a:noFill/>
            <a:prstDash val="solid"/>
            <a:round/>
            <a:headEnd type="none" w="med" len="med"/>
            <a:tailEnd type="none" w="med" len="med"/>
          </a:ln>
          <a:effectLst/>
        </p:spPr>
        <p:txBody>
          <a:bodyPr/>
          <a:lstStyle/>
          <a:p>
            <a:pPr defTabSz="4389438">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22"/>
          <p:cNvSpPr txBox="1">
            <a:spLocks noChangeArrowheads="1"/>
          </p:cNvSpPr>
          <p:nvPr/>
        </p:nvSpPr>
        <p:spPr bwMode="auto">
          <a:xfrm>
            <a:off x="3639335" y="375542"/>
            <a:ext cx="182816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82880" rIns="182880" bIns="182880">
            <a:spAutoFit/>
          </a:bodyPr>
          <a:lstStyle>
            <a:lvl1pPr defTabSz="4389438" eaLnBrk="0" hangingPunct="0">
              <a:defRPr sz="2200">
                <a:solidFill>
                  <a:schemeClr val="tx1"/>
                </a:solidFill>
                <a:latin typeface="Arial" panose="020B0604020202020204" pitchFamily="34" charset="0"/>
              </a:defRPr>
            </a:lvl1pPr>
            <a:lvl2pPr marL="742950" indent="-285750" defTabSz="4389438" eaLnBrk="0" hangingPunct="0">
              <a:defRPr sz="2200">
                <a:solidFill>
                  <a:schemeClr val="tx1"/>
                </a:solidFill>
                <a:latin typeface="Arial" panose="020B0604020202020204" pitchFamily="34" charset="0"/>
              </a:defRPr>
            </a:lvl2pPr>
            <a:lvl3pPr marL="1143000" indent="-228600" defTabSz="4389438" eaLnBrk="0" hangingPunct="0">
              <a:defRPr sz="2200">
                <a:solidFill>
                  <a:schemeClr val="tx1"/>
                </a:solidFill>
                <a:latin typeface="Arial" panose="020B0604020202020204" pitchFamily="34" charset="0"/>
              </a:defRPr>
            </a:lvl3pPr>
            <a:lvl4pPr marL="1600200" indent="-228600" defTabSz="4389438" eaLnBrk="0" hangingPunct="0">
              <a:defRPr sz="2200">
                <a:solidFill>
                  <a:schemeClr val="tx1"/>
                </a:solidFill>
                <a:latin typeface="Arial" panose="020B0604020202020204" pitchFamily="34" charset="0"/>
              </a:defRPr>
            </a:lvl4pPr>
            <a:lvl5pPr marL="2057400" indent="-228600" defTabSz="4389438" eaLnBrk="0" hangingPunct="0">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6600" b="1" dirty="0" smtClean="0">
                <a:solidFill>
                  <a:srgbClr val="FFFF66"/>
                </a:solidFill>
                <a:latin typeface="Helvetica" panose="020B0604020202020204" pitchFamily="34" charset="0"/>
                <a:ea typeface="Tahoma" panose="020B0604030504040204" pitchFamily="34" charset="0"/>
                <a:cs typeface="Helvetica" panose="020B0604020202020204" pitchFamily="34" charset="0"/>
              </a:rPr>
              <a:t>Viral Video Spread Over Human Space</a:t>
            </a:r>
            <a:endParaRPr lang="en-US" sz="6600" b="1" dirty="0">
              <a:solidFill>
                <a:srgbClr val="FFFF66"/>
              </a:solidFill>
              <a:latin typeface="Helvetica" panose="020B0604020202020204" pitchFamily="34" charset="0"/>
              <a:ea typeface="Tahoma" panose="020B0604030504040204" pitchFamily="34" charset="0"/>
              <a:cs typeface="Helvetica" panose="020B0604020202020204" pitchFamily="34" charset="0"/>
            </a:endParaRPr>
          </a:p>
        </p:txBody>
      </p:sp>
      <p:sp>
        <p:nvSpPr>
          <p:cNvPr id="2051" name="Text Box 123"/>
          <p:cNvSpPr txBox="1">
            <a:spLocks noChangeArrowheads="1"/>
          </p:cNvSpPr>
          <p:nvPr/>
        </p:nvSpPr>
        <p:spPr bwMode="auto">
          <a:xfrm>
            <a:off x="3648076" y="1760537"/>
            <a:ext cx="182895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nchor="ctr" anchorCtr="1"/>
          <a:lstStyle>
            <a:lvl1pPr defTabSz="4389438" eaLnBrk="0" hangingPunct="0">
              <a:defRPr sz="2200">
                <a:solidFill>
                  <a:schemeClr val="tx1"/>
                </a:solidFill>
                <a:latin typeface="Arial" panose="020B0604020202020204" pitchFamily="34" charset="0"/>
              </a:defRPr>
            </a:lvl1pPr>
            <a:lvl2pPr marL="742950" indent="-285750" defTabSz="4389438" eaLnBrk="0" hangingPunct="0">
              <a:defRPr sz="2200">
                <a:solidFill>
                  <a:schemeClr val="tx1"/>
                </a:solidFill>
                <a:latin typeface="Arial" panose="020B0604020202020204" pitchFamily="34" charset="0"/>
              </a:defRPr>
            </a:lvl2pPr>
            <a:lvl3pPr marL="1143000" indent="-228600" defTabSz="4389438" eaLnBrk="0" hangingPunct="0">
              <a:defRPr sz="2200">
                <a:solidFill>
                  <a:schemeClr val="tx1"/>
                </a:solidFill>
                <a:latin typeface="Arial" panose="020B0604020202020204" pitchFamily="34" charset="0"/>
              </a:defRPr>
            </a:lvl3pPr>
            <a:lvl4pPr marL="1600200" indent="-228600" defTabSz="4389438" eaLnBrk="0" hangingPunct="0">
              <a:defRPr sz="2200">
                <a:solidFill>
                  <a:schemeClr val="tx1"/>
                </a:solidFill>
                <a:latin typeface="Arial" panose="020B0604020202020204" pitchFamily="34" charset="0"/>
              </a:defRPr>
            </a:lvl4pPr>
            <a:lvl5pPr marL="2057400" indent="-228600" defTabSz="4389438" eaLnBrk="0" hangingPunct="0">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altLang="en-US" sz="4000" b="1" dirty="0" smtClean="0">
                <a:solidFill>
                  <a:srgbClr val="FFFF66"/>
                </a:solidFill>
                <a:latin typeface="Helvetica" pitchFamily="34" charset="0"/>
                <a:ea typeface="Tahoma" pitchFamily="34" charset="0"/>
                <a:cs typeface="Helvetica" pitchFamily="34" charset="0"/>
              </a:rPr>
              <a:t>Maruf Hasan Zaber, Mehrab Bin Morshed, Md Habibullah Bin Ismail</a:t>
            </a:r>
            <a:endParaRPr lang="en-US" altLang="en-US" sz="4000" b="1" dirty="0">
              <a:solidFill>
                <a:srgbClr val="FFFF66"/>
              </a:solidFill>
              <a:latin typeface="Helvetica" pitchFamily="34" charset="0"/>
              <a:ea typeface="Tahoma" pitchFamily="34" charset="0"/>
              <a:cs typeface="Helvetica" pitchFamily="34" charset="0"/>
            </a:endParaRPr>
          </a:p>
        </p:txBody>
      </p:sp>
      <p:pic>
        <p:nvPicPr>
          <p:cNvPr id="2052" name="Picture 170" descr="Buet Logo Bi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800" y="800100"/>
            <a:ext cx="192563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Text Box 123"/>
          <p:cNvSpPr txBox="1">
            <a:spLocks noChangeArrowheads="1"/>
          </p:cNvSpPr>
          <p:nvPr/>
        </p:nvSpPr>
        <p:spPr bwMode="auto">
          <a:xfrm>
            <a:off x="0" y="31165800"/>
            <a:ext cx="2194560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nchor="ctr" anchorCtr="1"/>
          <a:lstStyle>
            <a:lvl1pPr defTabSz="4389438" eaLnBrk="0" hangingPunct="0">
              <a:defRPr sz="2200">
                <a:solidFill>
                  <a:schemeClr val="tx1"/>
                </a:solidFill>
                <a:latin typeface="Arial" panose="020B0604020202020204" pitchFamily="34" charset="0"/>
              </a:defRPr>
            </a:lvl1pPr>
            <a:lvl2pPr marL="742950" indent="-285750" defTabSz="4389438" eaLnBrk="0" hangingPunct="0">
              <a:defRPr sz="2200">
                <a:solidFill>
                  <a:schemeClr val="tx1"/>
                </a:solidFill>
                <a:latin typeface="Arial" panose="020B0604020202020204" pitchFamily="34" charset="0"/>
              </a:defRPr>
            </a:lvl2pPr>
            <a:lvl3pPr marL="1143000" indent="-228600" defTabSz="4389438" eaLnBrk="0" hangingPunct="0">
              <a:defRPr sz="2200">
                <a:solidFill>
                  <a:schemeClr val="tx1"/>
                </a:solidFill>
                <a:latin typeface="Arial" panose="020B0604020202020204" pitchFamily="34" charset="0"/>
              </a:defRPr>
            </a:lvl3pPr>
            <a:lvl4pPr marL="1600200" indent="-228600" defTabSz="4389438" eaLnBrk="0" hangingPunct="0">
              <a:defRPr sz="2200">
                <a:solidFill>
                  <a:schemeClr val="tx1"/>
                </a:solidFill>
                <a:latin typeface="Arial" panose="020B0604020202020204" pitchFamily="34" charset="0"/>
              </a:defRPr>
            </a:lvl4pPr>
            <a:lvl5pPr marL="2057400" indent="-228600" defTabSz="4389438" eaLnBrk="0" hangingPunct="0">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4400" b="1" dirty="0">
                <a:solidFill>
                  <a:srgbClr val="800000"/>
                </a:solidFill>
              </a:rPr>
              <a:t>Department of Computer Science and Engineering (CSE), BUET</a:t>
            </a:r>
          </a:p>
        </p:txBody>
      </p:sp>
      <p:sp>
        <p:nvSpPr>
          <p:cNvPr id="6" name="Rounded Rectangle 5"/>
          <p:cNvSpPr/>
          <p:nvPr/>
        </p:nvSpPr>
        <p:spPr bwMode="auto">
          <a:xfrm>
            <a:off x="381000" y="3886199"/>
            <a:ext cx="10439400" cy="3368641"/>
          </a:xfrm>
          <a:prstGeom prst="roundRect">
            <a:avLst>
              <a:gd name="adj" fmla="val 6667"/>
            </a:avLst>
          </a:prstGeom>
          <a:solidFill>
            <a:srgbClr val="FCD9C4"/>
          </a:solidFill>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US" sz="3500" b="1" dirty="0" smtClean="0">
                <a:latin typeface="Times New Roman" pitchFamily="18" charset="0"/>
                <a:cs typeface="Times New Roman" pitchFamily="18" charset="0"/>
              </a:rPr>
              <a:t>Problem Definition: </a:t>
            </a:r>
          </a:p>
          <a:p>
            <a:pPr algn="just"/>
            <a:r>
              <a:rPr lang="en-US" sz="2800" dirty="0" smtClean="0">
                <a:latin typeface="Times New Roman" panose="02020603050405020304" pitchFamily="18" charset="0"/>
                <a:cs typeface="Times New Roman" panose="02020603050405020304" pitchFamily="18" charset="0"/>
              </a:rPr>
              <a:t>The ubiquitous nature of mobile phone has allowed it to be one of the major media of disseminating awareness information. Due to resource and compatibility constraint and low bandwidth availability, awareness information like Government Info are largely spread via text format. In this poster, we propose a novel approach of disseminating rich media content via peer to peer communication.</a:t>
            </a:r>
          </a:p>
        </p:txBody>
      </p:sp>
      <mc:AlternateContent xmlns:mc="http://schemas.openxmlformats.org/markup-compatibility/2006" xmlns:a14="http://schemas.microsoft.com/office/drawing/2010/main">
        <mc:Choice Requires="a14">
          <p:sp>
            <p:nvSpPr>
              <p:cNvPr id="10" name="Rounded Rectangle 9"/>
              <p:cNvSpPr/>
              <p:nvPr/>
            </p:nvSpPr>
            <p:spPr bwMode="auto">
              <a:xfrm>
                <a:off x="347870" y="13106400"/>
                <a:ext cx="10439400" cy="18200850"/>
              </a:xfrm>
              <a:prstGeom prst="roundRect">
                <a:avLst>
                  <a:gd name="adj" fmla="val 6667"/>
                </a:avLst>
              </a:prstGeom>
              <a:solidFill>
                <a:srgbClr val="FCD9C4"/>
              </a:solidFill>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US" sz="3500" b="1" dirty="0" smtClean="0">
                    <a:latin typeface="Times New Roman" pitchFamily="18" charset="0"/>
                    <a:cs typeface="Times New Roman" pitchFamily="18" charset="0"/>
                  </a:rPr>
                  <a:t>Epidemiological model:</a:t>
                </a:r>
              </a:p>
              <a:p>
                <a:pPr marL="457200" indent="-457200">
                  <a:buFont typeface="Wingdings" pitchFamily="2" charset="2"/>
                  <a:buChar char="q"/>
                </a:pPr>
                <a:r>
                  <a:rPr lang="en-US" sz="2800" dirty="0" smtClean="0">
                    <a:latin typeface="Times New Roman" panose="02020603050405020304" pitchFamily="18" charset="0"/>
                    <a:cs typeface="Times New Roman" panose="02020603050405020304" pitchFamily="18" charset="0"/>
                  </a:rPr>
                  <a:t>Unlike </a:t>
                </a:r>
                <a:r>
                  <a:rPr lang="en-US" sz="2800" i="1" dirty="0">
                    <a:latin typeface="Times New Roman" panose="02020603050405020304" pitchFamily="18" charset="0"/>
                    <a:cs typeface="Times New Roman" panose="02020603050405020304" pitchFamily="18" charset="0"/>
                  </a:rPr>
                  <a:t>SIR Epidemic Model</a:t>
                </a:r>
                <a:r>
                  <a:rPr lang="en-US" sz="2800" dirty="0">
                    <a:latin typeface="Times New Roman" panose="02020603050405020304" pitchFamily="18" charset="0"/>
                    <a:cs typeface="Times New Roman" panose="02020603050405020304" pitchFamily="18" charset="0"/>
                  </a:rPr>
                  <a:t> our node contains only one </a:t>
                </a:r>
                <a:r>
                  <a:rPr lang="en-US" sz="2800" dirty="0" smtClean="0">
                    <a:latin typeface="Times New Roman" panose="02020603050405020304" pitchFamily="18" charset="0"/>
                    <a:cs typeface="Times New Roman" panose="02020603050405020304" pitchFamily="18" charset="0"/>
                  </a:rPr>
                  <a:t>state- </a:t>
                </a:r>
                <a:r>
                  <a:rPr lang="en-US" sz="2800" b="1" dirty="0" smtClean="0">
                    <a:latin typeface="Times New Roman" panose="02020603050405020304" pitchFamily="18" charset="0"/>
                    <a:cs typeface="Times New Roman" panose="02020603050405020304" pitchFamily="18" charset="0"/>
                  </a:rPr>
                  <a:t>Infected(</a:t>
                </a:r>
                <a:r>
                  <a:rPr lang="el-GR" sz="3500" dirty="0" smtClean="0">
                    <a:latin typeface="Times New Roman" panose="02020603050405020304" pitchFamily="18" charset="0"/>
                    <a:cs typeface="Times New Roman" panose="02020603050405020304" pitchFamily="18" charset="0"/>
                  </a:rPr>
                  <a:t>α</a:t>
                </a:r>
                <a:r>
                  <a:rPr lang="en-US" sz="2800" dirty="0" smtClean="0">
                    <a:latin typeface="Times New Roman" panose="02020603050405020304" pitchFamily="18" charset="0"/>
                    <a:cs typeface="Times New Roman" panose="02020603050405020304" pitchFamily="18" charset="0"/>
                  </a:rPr>
                  <a:t>(t)</a:t>
                </a:r>
                <a:r>
                  <a:rPr lang="en-US" sz="2800" b="1"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a:t>
                </a:r>
                <a:r>
                  <a:rPr lang="el-GR"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where </a:t>
                </a:r>
                <a:r>
                  <a:rPr lang="el-GR" sz="3500" dirty="0" smtClean="0">
                    <a:latin typeface="Times New Roman" panose="02020603050405020304" pitchFamily="18" charset="0"/>
                    <a:cs typeface="Times New Roman" panose="02020603050405020304" pitchFamily="18" charset="0"/>
                  </a:rPr>
                  <a:t>α</a:t>
                </a:r>
                <a:r>
                  <a:rPr lang="en-US" sz="2800" dirty="0" smtClean="0">
                    <a:latin typeface="Times New Roman" panose="02020603050405020304" pitchFamily="18" charset="0"/>
                    <a:cs typeface="Times New Roman" panose="02020603050405020304" pitchFamily="18" charset="0"/>
                  </a:rPr>
                  <a:t>(t) </a:t>
                </a:r>
                <a:r>
                  <a:rPr lang="en-US" sz="2800" dirty="0">
                    <a:latin typeface="Times New Roman" panose="02020603050405020304" pitchFamily="18" charset="0"/>
                    <a:cs typeface="Times New Roman" panose="02020603050405020304" pitchFamily="18" charset="0"/>
                  </a:rPr>
                  <a:t>is </a:t>
                </a:r>
                <a:r>
                  <a:rPr lang="en-US" sz="2800" dirty="0" smtClean="0">
                    <a:latin typeface="Times New Roman" panose="02020603050405020304" pitchFamily="18" charset="0"/>
                    <a:cs typeface="Times New Roman" panose="02020603050405020304" pitchFamily="18" charset="0"/>
                  </a:rPr>
                  <a:t>the fraction </a:t>
                </a:r>
                <a:r>
                  <a:rPr lang="en-US" sz="2800" dirty="0">
                    <a:latin typeface="Times New Roman" panose="02020603050405020304" pitchFamily="18" charset="0"/>
                    <a:cs typeface="Times New Roman" panose="02020603050405020304" pitchFamily="18" charset="0"/>
                  </a:rPr>
                  <a:t>of chunks the node </a:t>
                </a:r>
                <a:r>
                  <a:rPr lang="en-US" sz="2800" dirty="0" smtClean="0">
                    <a:latin typeface="Times New Roman" panose="02020603050405020304" pitchFamily="18" charset="0"/>
                    <a:cs typeface="Times New Roman" panose="02020603050405020304" pitchFamily="18" charset="0"/>
                  </a:rPr>
                  <a:t>possesses at time t.</a:t>
                </a:r>
              </a:p>
              <a:p>
                <a:pPr marL="457200" indent="-457200">
                  <a:buFont typeface="Wingdings" pitchFamily="2" charset="2"/>
                  <a:buChar char="q"/>
                </a:pPr>
                <a:r>
                  <a:rPr lang="en-US" sz="2800" dirty="0" smtClean="0">
                    <a:latin typeface="Times New Roman" panose="02020603050405020304" pitchFamily="18" charset="0"/>
                    <a:cs typeface="Times New Roman" panose="02020603050405020304" pitchFamily="18" charset="0"/>
                  </a:rPr>
                  <a:t>Each node is associated with </a:t>
                </a:r>
                <a:r>
                  <a:rPr lang="el-GR" sz="3500" dirty="0" smtClean="0">
                    <a:latin typeface="Times New Roman" panose="02020603050405020304" pitchFamily="18" charset="0"/>
                    <a:cs typeface="Times New Roman" panose="02020603050405020304" pitchFamily="18" charset="0"/>
                  </a:rPr>
                  <a:t>α</a:t>
                </a:r>
                <a:r>
                  <a:rPr lang="en-US" sz="35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t</a:t>
                </a:r>
                <a:r>
                  <a:rPr lang="en-US" sz="35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which is the measure of what fraction of chunks the node already possesses at time t.</a:t>
                </a:r>
              </a:p>
              <a:p>
                <a:pPr marL="457200" indent="-457200">
                  <a:buFont typeface="Wingdings" pitchFamily="2" charset="2"/>
                  <a:buChar char="q"/>
                </a:pPr>
                <a:r>
                  <a:rPr lang="en-US" sz="2800" dirty="0" smtClean="0">
                    <a:latin typeface="Times New Roman" panose="02020603050405020304" pitchFamily="18" charset="0"/>
                    <a:cs typeface="Times New Roman" panose="02020603050405020304" pitchFamily="18" charset="0"/>
                  </a:rPr>
                  <a:t>Initially </a:t>
                </a:r>
                <a:r>
                  <a:rPr lang="el-GR" sz="3500" dirty="0" smtClean="0">
                    <a:latin typeface="Times New Roman" panose="02020603050405020304" pitchFamily="18" charset="0"/>
                    <a:cs typeface="Times New Roman" panose="02020603050405020304" pitchFamily="18" charset="0"/>
                  </a:rPr>
                  <a:t>α</a:t>
                </a:r>
                <a:r>
                  <a:rPr lang="en-US" sz="35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0</a:t>
                </a:r>
                <a:r>
                  <a:rPr lang="en-US" sz="350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=1 </a:t>
                </a:r>
                <a:r>
                  <a:rPr lang="en-US" sz="2800" dirty="0" smtClean="0">
                    <a:latin typeface="Times New Roman" panose="02020603050405020304" pitchFamily="18" charset="0"/>
                    <a:cs typeface="Times New Roman" panose="02020603050405020304" pitchFamily="18" charset="0"/>
                  </a:rPr>
                  <a:t>for seed node and</a:t>
                </a:r>
                <a:r>
                  <a:rPr lang="en-US" sz="3000" dirty="0" smtClean="0">
                    <a:latin typeface="Times New Roman" panose="02020603050405020304" pitchFamily="18" charset="0"/>
                    <a:cs typeface="Times New Roman" panose="02020603050405020304" pitchFamily="18" charset="0"/>
                  </a:rPr>
                  <a:t> </a:t>
                </a:r>
                <a:r>
                  <a:rPr lang="el-GR" sz="3500" dirty="0" smtClean="0">
                    <a:latin typeface="Times New Roman" panose="02020603050405020304" pitchFamily="18" charset="0"/>
                    <a:cs typeface="Times New Roman" panose="02020603050405020304" pitchFamily="18" charset="0"/>
                  </a:rPr>
                  <a:t>α</a:t>
                </a:r>
                <a:r>
                  <a:rPr lang="en-US" sz="35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0</a:t>
                </a:r>
                <a:r>
                  <a:rPr lang="en-US" sz="35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=0 </a:t>
                </a:r>
                <a:r>
                  <a:rPr lang="en-US" sz="2800" dirty="0" smtClean="0">
                    <a:latin typeface="Times New Roman" panose="02020603050405020304" pitchFamily="18" charset="0"/>
                    <a:cs typeface="Times New Roman" panose="02020603050405020304" pitchFamily="18" charset="0"/>
                  </a:rPr>
                  <a:t>for all other nodes.</a:t>
                </a:r>
              </a:p>
              <a:p>
                <a:pPr marL="457200" indent="-457200">
                  <a:buFont typeface="Wingdings" pitchFamily="2" charset="2"/>
                  <a:buChar char="q"/>
                </a:pPr>
                <a:r>
                  <a:rPr lang="en-US" sz="2800" dirty="0" smtClean="0">
                    <a:latin typeface="Times New Roman" panose="02020603050405020304" pitchFamily="18" charset="0"/>
                    <a:cs typeface="Times New Roman" panose="02020603050405020304" pitchFamily="18" charset="0"/>
                  </a:rPr>
                  <a:t>When nodes are connected their </a:t>
                </a:r>
                <a:r>
                  <a:rPr lang="el-GR" sz="3500" dirty="0" smtClean="0">
                    <a:latin typeface="Times New Roman" panose="02020603050405020304" pitchFamily="18" charset="0"/>
                    <a:cs typeface="Times New Roman" panose="02020603050405020304" pitchFamily="18" charset="0"/>
                  </a:rPr>
                  <a:t>α</a:t>
                </a:r>
                <a:r>
                  <a:rPr lang="en-US" sz="35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t</a:t>
                </a:r>
                <a:r>
                  <a:rPr lang="en-US" sz="35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changes as they interchange chunk. </a:t>
                </a:r>
              </a:p>
              <a:p>
                <a:pPr marL="457200" indent="-457200">
                  <a:buFont typeface="Wingdings" pitchFamily="2" charset="2"/>
                  <a:buChar char="q"/>
                </a:pPr>
                <a:r>
                  <a:rPr lang="en-US" sz="2800" dirty="0" smtClean="0">
                    <a:latin typeface="Times New Roman" panose="02020603050405020304" pitchFamily="18" charset="0"/>
                    <a:cs typeface="Times New Roman" panose="02020603050405020304" pitchFamily="18" charset="0"/>
                  </a:rPr>
                  <a:t>Let </a:t>
                </a:r>
                <a:r>
                  <a:rPr lang="en-US" sz="3500" dirty="0" smtClean="0">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 and </a:t>
                </a:r>
                <a:r>
                  <a:rPr lang="en-US" sz="3500" dirty="0" smtClean="0">
                    <a:latin typeface="Times New Roman" panose="02020603050405020304" pitchFamily="18" charset="0"/>
                    <a:cs typeface="Times New Roman" panose="02020603050405020304" pitchFamily="18" charset="0"/>
                  </a:rPr>
                  <a:t>j</a:t>
                </a:r>
                <a:r>
                  <a:rPr lang="en-US" sz="2800" dirty="0" smtClean="0">
                    <a:latin typeface="Times New Roman" panose="02020603050405020304" pitchFamily="18" charset="0"/>
                    <a:cs typeface="Times New Roman" panose="02020603050405020304" pitchFamily="18" charset="0"/>
                  </a:rPr>
                  <a:t> two connected nodes. </a:t>
                </a:r>
                <a14:m>
                  <m:oMath xmlns:m="http://schemas.openxmlformats.org/officeDocument/2006/math">
                    <m:r>
                      <m:rPr>
                        <m:nor/>
                      </m:rPr>
                      <a:rPr lang="el-GR" sz="3500" dirty="0">
                        <a:latin typeface="Times New Roman" panose="02020603050405020304" pitchFamily="18" charset="0"/>
                        <a:cs typeface="Times New Roman" panose="02020603050405020304" pitchFamily="18" charset="0"/>
                      </a:rPr>
                      <m:t>α</m:t>
                    </m:r>
                    <m:r>
                      <m:rPr>
                        <m:nor/>
                      </m:rPr>
                      <a:rPr lang="en-US" sz="3500" b="0" i="0" baseline="-25000" dirty="0" smtClean="0">
                        <a:latin typeface="Times New Roman" panose="02020603050405020304" pitchFamily="18" charset="0"/>
                        <a:cs typeface="Times New Roman" panose="02020603050405020304" pitchFamily="18" charset="0"/>
                      </a:rPr>
                      <m:t>i</m:t>
                    </m:r>
                  </m:oMath>
                </a14:m>
                <a:r>
                  <a:rPr lang="en-US" sz="2800" dirty="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 increases depending on the content of node </a:t>
                </a:r>
                <a:r>
                  <a:rPr lang="en-US" sz="3500" dirty="0" smtClean="0">
                    <a:latin typeface="Times New Roman" panose="02020603050405020304" pitchFamily="18" charset="0"/>
                    <a:cs typeface="Times New Roman" panose="02020603050405020304" pitchFamily="18" charset="0"/>
                  </a:rPr>
                  <a:t>j</a:t>
                </a:r>
                <a:r>
                  <a:rPr lang="en-US" sz="2800" dirty="0" smtClean="0">
                    <a:latin typeface="Times New Roman" panose="02020603050405020304" pitchFamily="18" charset="0"/>
                    <a:cs typeface="Times New Roman" panose="02020603050405020304" pitchFamily="18" charset="0"/>
                  </a:rPr>
                  <a:t>. </a:t>
                </a:r>
              </a:p>
              <a:p>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sz="3500" i="1" smtClean="0">
                            <a:latin typeface="Cambria Math"/>
                            <a:cs typeface="Times New Roman" panose="02020603050405020304" pitchFamily="18" charset="0"/>
                          </a:rPr>
                        </m:ctrlPr>
                      </m:fPr>
                      <m:num>
                        <m:r>
                          <a:rPr lang="en-US" sz="3500" i="1" smtClean="0">
                            <a:latin typeface="Cambria Math"/>
                            <a:cs typeface="Times New Roman" panose="02020603050405020304" pitchFamily="18" charset="0"/>
                          </a:rPr>
                          <m:t>𝑑</m:t>
                        </m:r>
                        <m:r>
                          <m:rPr>
                            <m:nor/>
                          </m:rPr>
                          <a:rPr lang="el-GR" sz="3500" dirty="0">
                            <a:latin typeface="Times New Roman" panose="02020603050405020304" pitchFamily="18" charset="0"/>
                            <a:cs typeface="Times New Roman" panose="02020603050405020304" pitchFamily="18" charset="0"/>
                          </a:rPr>
                          <m:t>α</m:t>
                        </m:r>
                        <m:r>
                          <m:rPr>
                            <m:nor/>
                          </m:rPr>
                          <a:rPr lang="en-US" sz="3500" baseline="-25000" dirty="0">
                            <a:latin typeface="Times New Roman" panose="02020603050405020304" pitchFamily="18" charset="0"/>
                            <a:cs typeface="Times New Roman" panose="02020603050405020304" pitchFamily="18" charset="0"/>
                          </a:rPr>
                          <m:t>i</m:t>
                        </m:r>
                        <m:r>
                          <m:rPr>
                            <m:nor/>
                          </m:rPr>
                          <a:rPr lang="en-US" sz="3500" dirty="0">
                            <a:latin typeface="Times New Roman" panose="02020603050405020304" pitchFamily="18" charset="0"/>
                            <a:cs typeface="Times New Roman" panose="02020603050405020304" pitchFamily="18" charset="0"/>
                          </a:rPr>
                          <m:t>(</m:t>
                        </m:r>
                        <m:r>
                          <m:rPr>
                            <m:nor/>
                          </m:rPr>
                          <a:rPr lang="en-US" sz="3500" dirty="0">
                            <a:latin typeface="Times New Roman" panose="02020603050405020304" pitchFamily="18" charset="0"/>
                            <a:cs typeface="Times New Roman" panose="02020603050405020304" pitchFamily="18" charset="0"/>
                          </a:rPr>
                          <m:t>t</m:t>
                        </m:r>
                        <m:r>
                          <m:rPr>
                            <m:nor/>
                          </m:rPr>
                          <a:rPr lang="en-US" sz="3500" dirty="0">
                            <a:latin typeface="Times New Roman" panose="02020603050405020304" pitchFamily="18" charset="0"/>
                            <a:cs typeface="Times New Roman" panose="02020603050405020304" pitchFamily="18" charset="0"/>
                          </a:rPr>
                          <m:t>)</m:t>
                        </m:r>
                      </m:num>
                      <m:den>
                        <m:r>
                          <a:rPr lang="en-US" sz="3500" i="1" smtClean="0">
                            <a:latin typeface="Cambria Math"/>
                            <a:cs typeface="Times New Roman" panose="02020603050405020304" pitchFamily="18" charset="0"/>
                          </a:rPr>
                          <m:t>𝑑</m:t>
                        </m:r>
                        <m:r>
                          <a:rPr lang="en-US" sz="3500" b="0" i="1" smtClean="0">
                            <a:latin typeface="Cambria Math"/>
                            <a:cs typeface="Times New Roman" panose="02020603050405020304" pitchFamily="18" charset="0"/>
                          </a:rPr>
                          <m:t>𝑡</m:t>
                        </m:r>
                      </m:den>
                    </m:f>
                    <m:r>
                      <m:rPr>
                        <m:nor/>
                      </m:rPr>
                      <a:rPr lang="en-US" sz="3500" dirty="0"/>
                      <m:t>∝ </m:t>
                    </m:r>
                    <m:r>
                      <m:rPr>
                        <m:nor/>
                      </m:rPr>
                      <a:rPr lang="el-GR" sz="3500" dirty="0">
                        <a:latin typeface="Times New Roman" panose="02020603050405020304" pitchFamily="18" charset="0"/>
                        <a:cs typeface="Times New Roman" panose="02020603050405020304" pitchFamily="18" charset="0"/>
                      </a:rPr>
                      <m:t>α</m:t>
                    </m:r>
                    <m:r>
                      <m:rPr>
                        <m:nor/>
                      </m:rPr>
                      <a:rPr lang="en-US" sz="3500" baseline="-25000" dirty="0" smtClean="0">
                        <a:latin typeface="Times New Roman" panose="02020603050405020304" pitchFamily="18" charset="0"/>
                        <a:cs typeface="Times New Roman" panose="02020603050405020304" pitchFamily="18" charset="0"/>
                      </a:rPr>
                      <m:t>j</m:t>
                    </m:r>
                  </m:oMath>
                </a14:m>
                <a:r>
                  <a:rPr lang="en-US" sz="35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t</a:t>
                </a:r>
                <a:r>
                  <a:rPr lang="en-US" sz="3500" dirty="0" smtClean="0">
                    <a:latin typeface="Times New Roman" panose="02020603050405020304" pitchFamily="18" charset="0"/>
                    <a:cs typeface="Times New Roman" panose="02020603050405020304" pitchFamily="18" charset="0"/>
                  </a:rPr>
                  <a:t>)</a:t>
                </a:r>
              </a:p>
              <a:p>
                <a:r>
                  <a:rPr lang="en-US" sz="35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As node </a:t>
                </a:r>
                <a:r>
                  <a:rPr lang="en-US" sz="3500" dirty="0">
                    <a:latin typeface="Times New Roman" panose="02020603050405020304" pitchFamily="18" charset="0"/>
                    <a:cs typeface="Times New Roman" panose="02020603050405020304" pitchFamily="18" charset="0"/>
                  </a:rPr>
                  <a:t>i</a:t>
                </a:r>
                <a:r>
                  <a:rPr lang="en-US" sz="35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gets more and more chunks, increase in </a:t>
                </a:r>
                <a14:m>
                  <m:oMath xmlns:m="http://schemas.openxmlformats.org/officeDocument/2006/math">
                    <m:r>
                      <m:rPr>
                        <m:nor/>
                      </m:rPr>
                      <a:rPr lang="el-GR" sz="3500" dirty="0">
                        <a:latin typeface="Times New Roman" panose="02020603050405020304" pitchFamily="18" charset="0"/>
                        <a:cs typeface="Times New Roman" panose="02020603050405020304" pitchFamily="18" charset="0"/>
                      </a:rPr>
                      <m:t>α</m:t>
                    </m:r>
                    <m:r>
                      <m:rPr>
                        <m:nor/>
                      </m:rPr>
                      <a:rPr lang="en-US" sz="3500" baseline="-25000" dirty="0">
                        <a:latin typeface="Times New Roman" panose="02020603050405020304" pitchFamily="18" charset="0"/>
                        <a:cs typeface="Times New Roman" panose="02020603050405020304" pitchFamily="18" charset="0"/>
                      </a:rPr>
                      <m:t>i</m:t>
                    </m:r>
                  </m:oMath>
                </a14:m>
                <a:r>
                  <a:rPr lang="en-US" sz="2800" dirty="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slowers</a:t>
                </a:r>
                <a:r>
                  <a:rPr lang="en-US" sz="28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35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3500" i="1">
                            <a:latin typeface="Cambria Math"/>
                            <a:cs typeface="Times New Roman" panose="02020603050405020304" pitchFamily="18" charset="0"/>
                          </a:rPr>
                        </m:ctrlPr>
                      </m:fPr>
                      <m:num>
                        <m:r>
                          <a:rPr lang="en-US" sz="3500" i="1">
                            <a:latin typeface="Cambria Math"/>
                            <a:cs typeface="Times New Roman" panose="02020603050405020304" pitchFamily="18" charset="0"/>
                          </a:rPr>
                          <m:t>𝑑</m:t>
                        </m:r>
                        <m:r>
                          <m:rPr>
                            <m:nor/>
                          </m:rPr>
                          <a:rPr lang="el-GR" sz="3500" dirty="0">
                            <a:latin typeface="Times New Roman" panose="02020603050405020304" pitchFamily="18" charset="0"/>
                            <a:cs typeface="Times New Roman" panose="02020603050405020304" pitchFamily="18" charset="0"/>
                          </a:rPr>
                          <m:t>α</m:t>
                        </m:r>
                        <m:r>
                          <m:rPr>
                            <m:nor/>
                          </m:rPr>
                          <a:rPr lang="en-US" sz="3500" baseline="-25000" dirty="0">
                            <a:latin typeface="Times New Roman" panose="02020603050405020304" pitchFamily="18" charset="0"/>
                            <a:cs typeface="Times New Roman" panose="02020603050405020304" pitchFamily="18" charset="0"/>
                          </a:rPr>
                          <m:t>i</m:t>
                        </m:r>
                        <m:r>
                          <m:rPr>
                            <m:nor/>
                          </m:rPr>
                          <a:rPr lang="en-US" sz="3500" dirty="0">
                            <a:latin typeface="Times New Roman" panose="02020603050405020304" pitchFamily="18" charset="0"/>
                            <a:cs typeface="Times New Roman" panose="02020603050405020304" pitchFamily="18" charset="0"/>
                          </a:rPr>
                          <m:t>(</m:t>
                        </m:r>
                        <m:r>
                          <m:rPr>
                            <m:nor/>
                          </m:rPr>
                          <a:rPr lang="en-US" sz="3500" dirty="0">
                            <a:latin typeface="Times New Roman" panose="02020603050405020304" pitchFamily="18" charset="0"/>
                            <a:cs typeface="Times New Roman" panose="02020603050405020304" pitchFamily="18" charset="0"/>
                          </a:rPr>
                          <m:t>t</m:t>
                        </m:r>
                        <m:r>
                          <m:rPr>
                            <m:nor/>
                          </m:rPr>
                          <a:rPr lang="en-US" sz="3500" dirty="0">
                            <a:latin typeface="Times New Roman" panose="02020603050405020304" pitchFamily="18" charset="0"/>
                            <a:cs typeface="Times New Roman" panose="02020603050405020304" pitchFamily="18" charset="0"/>
                          </a:rPr>
                          <m:t>)</m:t>
                        </m:r>
                      </m:num>
                      <m:den>
                        <m:r>
                          <a:rPr lang="en-US" sz="3500" i="1">
                            <a:latin typeface="Cambria Math"/>
                            <a:cs typeface="Times New Roman" panose="02020603050405020304" pitchFamily="18" charset="0"/>
                          </a:rPr>
                          <m:t>𝑑𝑡</m:t>
                        </m:r>
                      </m:den>
                    </m:f>
                    <m:r>
                      <m:rPr>
                        <m:nor/>
                      </m:rPr>
                      <a:rPr lang="en-US" sz="3500" dirty="0"/>
                      <m:t>∝ </m:t>
                    </m:r>
                    <m:r>
                      <m:rPr>
                        <m:nor/>
                      </m:rPr>
                      <a:rPr lang="en-US" sz="3500" b="0" i="0" dirty="0" smtClean="0"/>
                      <m:t>−</m:t>
                    </m:r>
                    <m:r>
                      <m:rPr>
                        <m:nor/>
                      </m:rPr>
                      <a:rPr lang="el-GR" sz="3500" dirty="0">
                        <a:latin typeface="Times New Roman" panose="02020603050405020304" pitchFamily="18" charset="0"/>
                        <a:cs typeface="Times New Roman" panose="02020603050405020304" pitchFamily="18" charset="0"/>
                      </a:rPr>
                      <m:t>α</m:t>
                    </m:r>
                    <m:r>
                      <m:rPr>
                        <m:nor/>
                      </m:rPr>
                      <a:rPr lang="en-US" sz="3500" b="0" i="0" baseline="-25000" dirty="0" smtClean="0">
                        <a:latin typeface="Times New Roman" panose="02020603050405020304" pitchFamily="18" charset="0"/>
                        <a:cs typeface="Times New Roman" panose="02020603050405020304" pitchFamily="18" charset="0"/>
                      </a:rPr>
                      <m:t>i</m:t>
                    </m:r>
                  </m:oMath>
                </a14:m>
                <a:r>
                  <a:rPr lang="en-US" sz="3500" dirty="0">
                    <a:latin typeface="Times New Roman" panose="02020603050405020304" pitchFamily="18" charset="0"/>
                    <a:cs typeface="Times New Roman" panose="02020603050405020304" pitchFamily="18" charset="0"/>
                  </a:rPr>
                  <a:t>(t</a:t>
                </a:r>
                <a:r>
                  <a:rPr lang="en-US" sz="35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     Therefore</a:t>
                </a:r>
                <a:r>
                  <a:rPr lang="en-US" sz="32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sz="3500" i="1">
                            <a:latin typeface="Cambria Math"/>
                            <a:cs typeface="Times New Roman" panose="02020603050405020304" pitchFamily="18" charset="0"/>
                          </a:rPr>
                        </m:ctrlPr>
                      </m:fPr>
                      <m:num>
                        <m:r>
                          <a:rPr lang="en-US" sz="3500" i="1">
                            <a:latin typeface="Cambria Math"/>
                            <a:cs typeface="Times New Roman" panose="02020603050405020304" pitchFamily="18" charset="0"/>
                          </a:rPr>
                          <m:t>𝑑</m:t>
                        </m:r>
                        <m:r>
                          <m:rPr>
                            <m:nor/>
                          </m:rPr>
                          <a:rPr lang="el-GR" sz="3500" dirty="0">
                            <a:latin typeface="Times New Roman" panose="02020603050405020304" pitchFamily="18" charset="0"/>
                            <a:cs typeface="Times New Roman" panose="02020603050405020304" pitchFamily="18" charset="0"/>
                          </a:rPr>
                          <m:t>α</m:t>
                        </m:r>
                        <m:r>
                          <m:rPr>
                            <m:nor/>
                          </m:rPr>
                          <a:rPr lang="en-US" sz="3500" baseline="-25000" dirty="0">
                            <a:latin typeface="Times New Roman" panose="02020603050405020304" pitchFamily="18" charset="0"/>
                            <a:cs typeface="Times New Roman" panose="02020603050405020304" pitchFamily="18" charset="0"/>
                          </a:rPr>
                          <m:t>i</m:t>
                        </m:r>
                        <m:r>
                          <m:rPr>
                            <m:nor/>
                          </m:rPr>
                          <a:rPr lang="en-US" sz="3500" dirty="0">
                            <a:latin typeface="Times New Roman" panose="02020603050405020304" pitchFamily="18" charset="0"/>
                            <a:cs typeface="Times New Roman" panose="02020603050405020304" pitchFamily="18" charset="0"/>
                          </a:rPr>
                          <m:t>(</m:t>
                        </m:r>
                        <m:r>
                          <m:rPr>
                            <m:nor/>
                          </m:rPr>
                          <a:rPr lang="en-US" sz="3500" dirty="0">
                            <a:latin typeface="Times New Roman" panose="02020603050405020304" pitchFamily="18" charset="0"/>
                            <a:cs typeface="Times New Roman" panose="02020603050405020304" pitchFamily="18" charset="0"/>
                          </a:rPr>
                          <m:t>t</m:t>
                        </m:r>
                        <m:r>
                          <m:rPr>
                            <m:nor/>
                          </m:rPr>
                          <a:rPr lang="en-US" sz="3500" dirty="0">
                            <a:latin typeface="Times New Roman" panose="02020603050405020304" pitchFamily="18" charset="0"/>
                            <a:cs typeface="Times New Roman" panose="02020603050405020304" pitchFamily="18" charset="0"/>
                          </a:rPr>
                          <m:t>)</m:t>
                        </m:r>
                      </m:num>
                      <m:den>
                        <m:r>
                          <a:rPr lang="en-US" sz="3500" i="1">
                            <a:latin typeface="Cambria Math"/>
                            <a:cs typeface="Times New Roman" panose="02020603050405020304" pitchFamily="18" charset="0"/>
                          </a:rPr>
                          <m:t>𝑑𝑡</m:t>
                        </m:r>
                      </m:den>
                    </m:f>
                    <m:r>
                      <a:rPr lang="en-US" sz="3500" b="0" i="1" smtClean="0">
                        <a:latin typeface="Cambria Math"/>
                        <a:cs typeface="Times New Roman" panose="02020603050405020304" pitchFamily="18" charset="0"/>
                      </a:rPr>
                      <m:t>=</m:t>
                    </m:r>
                    <m:r>
                      <a:rPr lang="en-US" sz="3500" b="0" i="1" smtClean="0">
                        <a:latin typeface="Cambria Math"/>
                        <a:cs typeface="Times New Roman" panose="02020603050405020304" pitchFamily="18" charset="0"/>
                      </a:rPr>
                      <m:t>𝐴</m:t>
                    </m:r>
                    <m:r>
                      <a:rPr lang="en-US" sz="3500" b="0" i="1" smtClean="0">
                        <a:latin typeface="Cambria Math"/>
                        <a:cs typeface="Times New Roman" panose="02020603050405020304" pitchFamily="18" charset="0"/>
                      </a:rPr>
                      <m:t>.</m:t>
                    </m:r>
                    <m:r>
                      <m:rPr>
                        <m:nor/>
                      </m:rPr>
                      <a:rPr lang="el-GR" sz="3500" dirty="0">
                        <a:latin typeface="Times New Roman" panose="02020603050405020304" pitchFamily="18" charset="0"/>
                        <a:cs typeface="Times New Roman" panose="02020603050405020304" pitchFamily="18" charset="0"/>
                      </a:rPr>
                      <m:t>α</m:t>
                    </m:r>
                    <m:r>
                      <m:rPr>
                        <m:nor/>
                      </m:rPr>
                      <a:rPr lang="en-US" sz="3500" baseline="-25000" dirty="0">
                        <a:latin typeface="Times New Roman" panose="02020603050405020304" pitchFamily="18" charset="0"/>
                        <a:cs typeface="Times New Roman" panose="02020603050405020304" pitchFamily="18" charset="0"/>
                      </a:rPr>
                      <m:t>j</m:t>
                    </m:r>
                    <m:r>
                      <m:rPr>
                        <m:nor/>
                      </m:rPr>
                      <a:rPr lang="en-US" sz="3500" dirty="0">
                        <a:latin typeface="Times New Roman" panose="02020603050405020304" pitchFamily="18" charset="0"/>
                        <a:cs typeface="Times New Roman" panose="02020603050405020304" pitchFamily="18" charset="0"/>
                      </a:rPr>
                      <m:t>(</m:t>
                    </m:r>
                    <m:r>
                      <m:rPr>
                        <m:nor/>
                      </m:rPr>
                      <a:rPr lang="en-US" sz="3500" dirty="0">
                        <a:latin typeface="Times New Roman" panose="02020603050405020304" pitchFamily="18" charset="0"/>
                        <a:cs typeface="Times New Roman" panose="02020603050405020304" pitchFamily="18" charset="0"/>
                      </a:rPr>
                      <m:t>t</m:t>
                    </m:r>
                    <m:r>
                      <m:rPr>
                        <m:nor/>
                      </m:rPr>
                      <a:rPr lang="en-US" sz="3500" dirty="0">
                        <a:latin typeface="Times New Roman" panose="02020603050405020304" pitchFamily="18" charset="0"/>
                        <a:cs typeface="Times New Roman" panose="02020603050405020304" pitchFamily="18" charset="0"/>
                      </a:rPr>
                      <m:t>) − </m:t>
                    </m:r>
                    <m:r>
                      <m:rPr>
                        <m:nor/>
                      </m:rPr>
                      <a:rPr lang="en-US" sz="3500" b="0" i="0" dirty="0" smtClean="0">
                        <a:latin typeface="Times New Roman" panose="02020603050405020304" pitchFamily="18" charset="0"/>
                        <a:cs typeface="Times New Roman" panose="02020603050405020304" pitchFamily="18" charset="0"/>
                      </a:rPr>
                      <m:t>B</m:t>
                    </m:r>
                    <m:r>
                      <m:rPr>
                        <m:nor/>
                      </m:rPr>
                      <a:rPr lang="en-US" sz="3500" b="0" i="0" dirty="0" smtClean="0">
                        <a:latin typeface="Times New Roman" panose="02020603050405020304" pitchFamily="18" charset="0"/>
                        <a:cs typeface="Times New Roman" panose="02020603050405020304" pitchFamily="18" charset="0"/>
                      </a:rPr>
                      <m:t>.</m:t>
                    </m:r>
                    <m:r>
                      <m:rPr>
                        <m:nor/>
                      </m:rPr>
                      <a:rPr lang="el-GR" sz="3500" dirty="0">
                        <a:latin typeface="Times New Roman" panose="02020603050405020304" pitchFamily="18" charset="0"/>
                        <a:cs typeface="Times New Roman" panose="02020603050405020304" pitchFamily="18" charset="0"/>
                      </a:rPr>
                      <m:t>α</m:t>
                    </m:r>
                    <m:r>
                      <m:rPr>
                        <m:nor/>
                      </m:rPr>
                      <a:rPr lang="en-US" sz="3500" b="0" i="0" baseline="-25000" dirty="0" smtClean="0">
                        <a:latin typeface="Times New Roman" panose="02020603050405020304" pitchFamily="18" charset="0"/>
                        <a:cs typeface="Times New Roman" panose="02020603050405020304" pitchFamily="18" charset="0"/>
                      </a:rPr>
                      <m:t>i</m:t>
                    </m:r>
                    <m:r>
                      <m:rPr>
                        <m:nor/>
                      </m:rPr>
                      <a:rPr lang="en-US" sz="3500" dirty="0">
                        <a:latin typeface="Times New Roman" panose="02020603050405020304" pitchFamily="18" charset="0"/>
                        <a:cs typeface="Times New Roman" panose="02020603050405020304" pitchFamily="18" charset="0"/>
                      </a:rPr>
                      <m:t>(</m:t>
                    </m:r>
                    <m:r>
                      <m:rPr>
                        <m:nor/>
                      </m:rPr>
                      <a:rPr lang="en-US" sz="3500" dirty="0">
                        <a:latin typeface="Times New Roman" panose="02020603050405020304" pitchFamily="18" charset="0"/>
                        <a:cs typeface="Times New Roman" panose="02020603050405020304" pitchFamily="18" charset="0"/>
                      </a:rPr>
                      <m:t>t</m:t>
                    </m:r>
                    <m:r>
                      <m:rPr>
                        <m:nor/>
                      </m:rPr>
                      <a:rPr lang="en-US" sz="3500" dirty="0">
                        <a:latin typeface="Times New Roman" panose="02020603050405020304" pitchFamily="18" charset="0"/>
                        <a:cs typeface="Times New Roman" panose="02020603050405020304" pitchFamily="18" charset="0"/>
                      </a:rPr>
                      <m:t>)</m:t>
                    </m:r>
                  </m:oMath>
                </a14:m>
                <a:endParaRPr lang="en-US" sz="35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As </a:t>
                </a:r>
                <a:r>
                  <a:rPr lang="el-GR" sz="3500" dirty="0">
                    <a:latin typeface="Times New Roman" panose="02020603050405020304" pitchFamily="18" charset="0"/>
                    <a:cs typeface="Times New Roman" panose="02020603050405020304" pitchFamily="18" charset="0"/>
                  </a:rPr>
                  <a:t>α</a:t>
                </a:r>
                <a:r>
                  <a:rPr lang="en-US" sz="3500" baseline="-25000" dirty="0" smtClean="0">
                    <a:latin typeface="Times New Roman" panose="02020603050405020304" pitchFamily="18" charset="0"/>
                    <a:cs typeface="Times New Roman" panose="02020603050405020304" pitchFamily="18" charset="0"/>
                  </a:rPr>
                  <a:t>i</a:t>
                </a:r>
                <a:r>
                  <a:rPr lang="en-US" sz="35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t</a:t>
                </a:r>
                <a:r>
                  <a:rPr lang="en-US" sz="35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is always increasing,</a:t>
                </a:r>
              </a:p>
              <a:p>
                <a:r>
                  <a:rPr lang="en-US" sz="32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sz="3500" i="1">
                            <a:latin typeface="Cambria Math"/>
                            <a:cs typeface="Times New Roman" panose="02020603050405020304" pitchFamily="18" charset="0"/>
                          </a:rPr>
                        </m:ctrlPr>
                      </m:fPr>
                      <m:num>
                        <m:r>
                          <a:rPr lang="en-US" sz="3500" i="1">
                            <a:latin typeface="Cambria Math"/>
                            <a:cs typeface="Times New Roman" panose="02020603050405020304" pitchFamily="18" charset="0"/>
                          </a:rPr>
                          <m:t>𝑑</m:t>
                        </m:r>
                        <m:r>
                          <m:rPr>
                            <m:nor/>
                          </m:rPr>
                          <a:rPr lang="el-GR" sz="3500" dirty="0">
                            <a:latin typeface="Times New Roman" panose="02020603050405020304" pitchFamily="18" charset="0"/>
                            <a:cs typeface="Times New Roman" panose="02020603050405020304" pitchFamily="18" charset="0"/>
                          </a:rPr>
                          <m:t>α</m:t>
                        </m:r>
                        <m:r>
                          <m:rPr>
                            <m:nor/>
                          </m:rPr>
                          <a:rPr lang="en-US" sz="3500" baseline="-25000" dirty="0">
                            <a:latin typeface="Times New Roman" panose="02020603050405020304" pitchFamily="18" charset="0"/>
                            <a:cs typeface="Times New Roman" panose="02020603050405020304" pitchFamily="18" charset="0"/>
                          </a:rPr>
                          <m:t>i</m:t>
                        </m:r>
                        <m:r>
                          <m:rPr>
                            <m:nor/>
                          </m:rPr>
                          <a:rPr lang="en-US" sz="3500" dirty="0">
                            <a:latin typeface="Times New Roman" panose="02020603050405020304" pitchFamily="18" charset="0"/>
                            <a:cs typeface="Times New Roman" panose="02020603050405020304" pitchFamily="18" charset="0"/>
                          </a:rPr>
                          <m:t>(</m:t>
                        </m:r>
                        <m:r>
                          <m:rPr>
                            <m:nor/>
                          </m:rPr>
                          <a:rPr lang="en-US" sz="3500" dirty="0">
                            <a:latin typeface="Times New Roman" panose="02020603050405020304" pitchFamily="18" charset="0"/>
                            <a:cs typeface="Times New Roman" panose="02020603050405020304" pitchFamily="18" charset="0"/>
                          </a:rPr>
                          <m:t>t</m:t>
                        </m:r>
                        <m:r>
                          <m:rPr>
                            <m:nor/>
                          </m:rPr>
                          <a:rPr lang="en-US" sz="3500" dirty="0">
                            <a:latin typeface="Times New Roman" panose="02020603050405020304" pitchFamily="18" charset="0"/>
                            <a:cs typeface="Times New Roman" panose="02020603050405020304" pitchFamily="18" charset="0"/>
                          </a:rPr>
                          <m:t>)</m:t>
                        </m:r>
                      </m:num>
                      <m:den>
                        <m:r>
                          <a:rPr lang="en-US" sz="3500" i="1">
                            <a:latin typeface="Cambria Math"/>
                            <a:cs typeface="Times New Roman" panose="02020603050405020304" pitchFamily="18" charset="0"/>
                          </a:rPr>
                          <m:t>𝑑𝑡</m:t>
                        </m:r>
                      </m:den>
                    </m:f>
                    <m:r>
                      <a:rPr lang="en-US" sz="3500" i="1">
                        <a:latin typeface="Cambria Math"/>
                        <a:cs typeface="Times New Roman" panose="02020603050405020304" pitchFamily="18" charset="0"/>
                      </a:rPr>
                      <m:t>=</m:t>
                    </m:r>
                    <m:r>
                      <m:rPr>
                        <m:sty m:val="p"/>
                      </m:rPr>
                      <a:rPr lang="en-US" sz="3500" b="0" i="0" smtClean="0">
                        <a:latin typeface="Cambria Math"/>
                        <a:cs typeface="Times New Roman" panose="02020603050405020304" pitchFamily="18" charset="0"/>
                      </a:rPr>
                      <m:t>max</m:t>
                    </m:r>
                    <m:r>
                      <a:rPr lang="en-US" sz="3500" b="0" i="1" smtClean="0">
                        <a:latin typeface="Cambria Math"/>
                        <a:cs typeface="Times New Roman" panose="02020603050405020304" pitchFamily="18" charset="0"/>
                      </a:rPr>
                      <m:t>⁡(</m:t>
                    </m:r>
                    <m:r>
                      <a:rPr lang="en-US" sz="3500" i="1">
                        <a:latin typeface="Cambria Math"/>
                        <a:cs typeface="Times New Roman" panose="02020603050405020304" pitchFamily="18" charset="0"/>
                      </a:rPr>
                      <m:t>𝐴</m:t>
                    </m:r>
                    <m:r>
                      <a:rPr lang="en-US" sz="3500" i="1">
                        <a:latin typeface="Cambria Math"/>
                        <a:cs typeface="Times New Roman" panose="02020603050405020304" pitchFamily="18" charset="0"/>
                      </a:rPr>
                      <m:t>.</m:t>
                    </m:r>
                    <m:r>
                      <m:rPr>
                        <m:nor/>
                      </m:rPr>
                      <a:rPr lang="el-GR" sz="3500" dirty="0">
                        <a:latin typeface="Times New Roman" panose="02020603050405020304" pitchFamily="18" charset="0"/>
                        <a:cs typeface="Times New Roman" panose="02020603050405020304" pitchFamily="18" charset="0"/>
                      </a:rPr>
                      <m:t>α</m:t>
                    </m:r>
                    <m:r>
                      <m:rPr>
                        <m:nor/>
                      </m:rPr>
                      <a:rPr lang="en-US" sz="3500" baseline="-25000" dirty="0">
                        <a:latin typeface="Times New Roman" panose="02020603050405020304" pitchFamily="18" charset="0"/>
                        <a:cs typeface="Times New Roman" panose="02020603050405020304" pitchFamily="18" charset="0"/>
                      </a:rPr>
                      <m:t>j</m:t>
                    </m:r>
                    <m:r>
                      <m:rPr>
                        <m:nor/>
                      </m:rPr>
                      <a:rPr lang="en-US" sz="3500" dirty="0">
                        <a:latin typeface="Times New Roman" panose="02020603050405020304" pitchFamily="18" charset="0"/>
                        <a:cs typeface="Times New Roman" panose="02020603050405020304" pitchFamily="18" charset="0"/>
                      </a:rPr>
                      <m:t>(</m:t>
                    </m:r>
                    <m:r>
                      <m:rPr>
                        <m:nor/>
                      </m:rPr>
                      <a:rPr lang="en-US" sz="3500" dirty="0">
                        <a:latin typeface="Times New Roman" panose="02020603050405020304" pitchFamily="18" charset="0"/>
                        <a:cs typeface="Times New Roman" panose="02020603050405020304" pitchFamily="18" charset="0"/>
                      </a:rPr>
                      <m:t>t</m:t>
                    </m:r>
                    <m:r>
                      <m:rPr>
                        <m:nor/>
                      </m:rPr>
                      <a:rPr lang="en-US" sz="3500" dirty="0">
                        <a:latin typeface="Times New Roman" panose="02020603050405020304" pitchFamily="18" charset="0"/>
                        <a:cs typeface="Times New Roman" panose="02020603050405020304" pitchFamily="18" charset="0"/>
                      </a:rPr>
                      <m:t>) − </m:t>
                    </m:r>
                    <m:r>
                      <m:rPr>
                        <m:nor/>
                      </m:rPr>
                      <a:rPr lang="en-US" sz="3500" dirty="0">
                        <a:latin typeface="Times New Roman" panose="02020603050405020304" pitchFamily="18" charset="0"/>
                        <a:cs typeface="Times New Roman" panose="02020603050405020304" pitchFamily="18" charset="0"/>
                      </a:rPr>
                      <m:t>B</m:t>
                    </m:r>
                    <m:r>
                      <m:rPr>
                        <m:nor/>
                      </m:rPr>
                      <a:rPr lang="en-US" sz="3500" dirty="0">
                        <a:latin typeface="Times New Roman" panose="02020603050405020304" pitchFamily="18" charset="0"/>
                        <a:cs typeface="Times New Roman" panose="02020603050405020304" pitchFamily="18" charset="0"/>
                      </a:rPr>
                      <m:t>.</m:t>
                    </m:r>
                    <m:r>
                      <m:rPr>
                        <m:nor/>
                      </m:rPr>
                      <a:rPr lang="el-GR" sz="3500" dirty="0">
                        <a:latin typeface="Times New Roman" panose="02020603050405020304" pitchFamily="18" charset="0"/>
                        <a:cs typeface="Times New Roman" panose="02020603050405020304" pitchFamily="18" charset="0"/>
                      </a:rPr>
                      <m:t>α</m:t>
                    </m:r>
                    <m:r>
                      <m:rPr>
                        <m:nor/>
                      </m:rPr>
                      <a:rPr lang="en-US" sz="3500" b="0" i="0" baseline="-25000" dirty="0" smtClean="0">
                        <a:latin typeface="Times New Roman" panose="02020603050405020304" pitchFamily="18" charset="0"/>
                        <a:cs typeface="Times New Roman" panose="02020603050405020304" pitchFamily="18" charset="0"/>
                      </a:rPr>
                      <m:t>i</m:t>
                    </m:r>
                    <m:r>
                      <m:rPr>
                        <m:nor/>
                      </m:rPr>
                      <a:rPr lang="en-US" sz="3500" dirty="0">
                        <a:latin typeface="Times New Roman" panose="02020603050405020304" pitchFamily="18" charset="0"/>
                        <a:cs typeface="Times New Roman" panose="02020603050405020304" pitchFamily="18" charset="0"/>
                      </a:rPr>
                      <m:t>(</m:t>
                    </m:r>
                    <m:r>
                      <m:rPr>
                        <m:nor/>
                      </m:rPr>
                      <a:rPr lang="en-US" sz="3500" dirty="0">
                        <a:latin typeface="Times New Roman" panose="02020603050405020304" pitchFamily="18" charset="0"/>
                        <a:cs typeface="Times New Roman" panose="02020603050405020304" pitchFamily="18" charset="0"/>
                      </a:rPr>
                      <m:t>t</m:t>
                    </m:r>
                    <m:r>
                      <m:rPr>
                        <m:nor/>
                      </m:rPr>
                      <a:rPr lang="en-US" sz="3500" dirty="0">
                        <a:latin typeface="Times New Roman" panose="02020603050405020304" pitchFamily="18" charset="0"/>
                        <a:cs typeface="Times New Roman" panose="02020603050405020304" pitchFamily="18" charset="0"/>
                      </a:rPr>
                      <m:t>), 0)</m:t>
                    </m:r>
                  </m:oMath>
                </a14:m>
                <a:endParaRPr lang="en-US" sz="3500" dirty="0" smtClean="0">
                  <a:latin typeface="Times New Roman" panose="02020603050405020304" pitchFamily="18" charset="0"/>
                  <a:cs typeface="Times New Roman" panose="02020603050405020304" pitchFamily="18" charset="0"/>
                </a:endParaRPr>
              </a:p>
              <a:p>
                <a:pPr marL="457200" indent="-457200">
                  <a:buFont typeface="Wingdings" pitchFamily="2" charset="2"/>
                  <a:buChar char="q"/>
                </a:pPr>
                <a:r>
                  <a:rPr lang="en-US" sz="32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time</a:t>
                </a:r>
                <a:r>
                  <a:rPr lang="en-US" sz="32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(t+1)</a:t>
                </a:r>
                <a:r>
                  <a:rPr lang="en-US" sz="3200" dirty="0" smtClean="0">
                    <a:latin typeface="Times New Roman" panose="02020603050405020304" pitchFamily="18" charset="0"/>
                    <a:cs typeface="Times New Roman" panose="02020603050405020304" pitchFamily="18" charset="0"/>
                  </a:rPr>
                  <a:t>, </a:t>
                </a:r>
                <a:r>
                  <a:rPr lang="el-GR" sz="3500" dirty="0" smtClean="0">
                    <a:latin typeface="Times New Roman" panose="02020603050405020304" pitchFamily="18" charset="0"/>
                    <a:cs typeface="Times New Roman" panose="02020603050405020304" pitchFamily="18" charset="0"/>
                  </a:rPr>
                  <a:t>α</a:t>
                </a:r>
                <a:r>
                  <a:rPr lang="en-US" sz="3500" baseline="-25000" dirty="0" smtClean="0">
                    <a:latin typeface="Times New Roman" panose="02020603050405020304" pitchFamily="18" charset="0"/>
                    <a:cs typeface="Times New Roman" panose="02020603050405020304" pitchFamily="18" charset="0"/>
                  </a:rPr>
                  <a:t>i</a:t>
                </a:r>
                <a:r>
                  <a:rPr lang="en-US" sz="32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t+1)</a:t>
                </a:r>
                <a:r>
                  <a:rPr lang="en-US" sz="3200" dirty="0" smtClean="0">
                    <a:latin typeface="Times New Roman" panose="02020603050405020304" pitchFamily="18" charset="0"/>
                    <a:cs typeface="Times New Roman" panose="02020603050405020304" pitchFamily="18" charset="0"/>
                  </a:rPr>
                  <a:t> = </a:t>
                </a:r>
                <a:r>
                  <a:rPr lang="el-GR" sz="3500" dirty="0" smtClean="0">
                    <a:latin typeface="Times New Roman" panose="02020603050405020304" pitchFamily="18" charset="0"/>
                    <a:cs typeface="Times New Roman" panose="02020603050405020304" pitchFamily="18" charset="0"/>
                  </a:rPr>
                  <a:t>α</a:t>
                </a:r>
                <a:r>
                  <a:rPr lang="en-US" sz="3500" baseline="-25000" dirty="0" smtClean="0">
                    <a:latin typeface="Times New Roman" panose="02020603050405020304" pitchFamily="18" charset="0"/>
                    <a:cs typeface="Times New Roman" panose="02020603050405020304" pitchFamily="18" charset="0"/>
                  </a:rPr>
                  <a:t>i</a:t>
                </a:r>
                <a:r>
                  <a:rPr lang="en-US" sz="3200" dirty="0" smtClean="0">
                    <a:latin typeface="Times New Roman" panose="02020603050405020304" pitchFamily="18" charset="0"/>
                    <a:cs typeface="Times New Roman" panose="02020603050405020304" pitchFamily="18" charset="0"/>
                  </a:rPr>
                  <a:t>(t)+ </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3500" i="1">
                            <a:latin typeface="Cambria Math"/>
                            <a:cs typeface="Times New Roman" panose="02020603050405020304" pitchFamily="18" charset="0"/>
                          </a:rPr>
                        </m:ctrlPr>
                      </m:fPr>
                      <m:num>
                        <m:r>
                          <a:rPr lang="en-US" sz="3500" i="1">
                            <a:latin typeface="Cambria Math"/>
                            <a:cs typeface="Times New Roman" panose="02020603050405020304" pitchFamily="18" charset="0"/>
                          </a:rPr>
                          <m:t>𝑑</m:t>
                        </m:r>
                        <m:r>
                          <m:rPr>
                            <m:nor/>
                          </m:rPr>
                          <a:rPr lang="el-GR" sz="3500" dirty="0">
                            <a:latin typeface="Times New Roman" panose="02020603050405020304" pitchFamily="18" charset="0"/>
                            <a:cs typeface="Times New Roman" panose="02020603050405020304" pitchFamily="18" charset="0"/>
                          </a:rPr>
                          <m:t>α</m:t>
                        </m:r>
                        <m:r>
                          <m:rPr>
                            <m:nor/>
                          </m:rPr>
                          <a:rPr lang="en-US" sz="3500" baseline="-25000" dirty="0">
                            <a:latin typeface="Times New Roman" panose="02020603050405020304" pitchFamily="18" charset="0"/>
                            <a:cs typeface="Times New Roman" panose="02020603050405020304" pitchFamily="18" charset="0"/>
                          </a:rPr>
                          <m:t>i</m:t>
                        </m:r>
                        <m:r>
                          <m:rPr>
                            <m:nor/>
                          </m:rPr>
                          <a:rPr lang="en-US" sz="3500" dirty="0">
                            <a:latin typeface="Times New Roman" panose="02020603050405020304" pitchFamily="18" charset="0"/>
                            <a:cs typeface="Times New Roman" panose="02020603050405020304" pitchFamily="18" charset="0"/>
                          </a:rPr>
                          <m:t>(</m:t>
                        </m:r>
                        <m:r>
                          <m:rPr>
                            <m:nor/>
                          </m:rPr>
                          <a:rPr lang="en-US" sz="3500" dirty="0">
                            <a:latin typeface="Times New Roman" panose="02020603050405020304" pitchFamily="18" charset="0"/>
                            <a:cs typeface="Times New Roman" panose="02020603050405020304" pitchFamily="18" charset="0"/>
                          </a:rPr>
                          <m:t>t</m:t>
                        </m:r>
                        <m:r>
                          <m:rPr>
                            <m:nor/>
                          </m:rPr>
                          <a:rPr lang="en-US" sz="3500" dirty="0">
                            <a:latin typeface="Times New Roman" panose="02020603050405020304" pitchFamily="18" charset="0"/>
                            <a:cs typeface="Times New Roman" panose="02020603050405020304" pitchFamily="18" charset="0"/>
                          </a:rPr>
                          <m:t>)</m:t>
                        </m:r>
                      </m:num>
                      <m:den>
                        <m:r>
                          <a:rPr lang="en-US" sz="3500" i="1">
                            <a:latin typeface="Cambria Math"/>
                            <a:cs typeface="Times New Roman" panose="02020603050405020304" pitchFamily="18" charset="0"/>
                          </a:rPr>
                          <m:t>𝑑𝑡</m:t>
                        </m:r>
                      </m:den>
                    </m:f>
                  </m:oMath>
                </a14:m>
                <a:endParaRPr lang="en-US" sz="3500" dirty="0" smtClean="0">
                  <a:latin typeface="Times New Roman" panose="02020603050405020304" pitchFamily="18" charset="0"/>
                  <a:cs typeface="Times New Roman" panose="02020603050405020304" pitchFamily="18" charset="0"/>
                </a:endParaRPr>
              </a:p>
              <a:p>
                <a:pPr marL="457200" indent="-457200">
                  <a:buFont typeface="Wingdings" pitchFamily="2" charset="2"/>
                  <a:buChar char="q"/>
                </a:pPr>
                <a:r>
                  <a:rPr lang="en-US" sz="32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For different A and B we simulated how  average </a:t>
                </a:r>
                <a:r>
                  <a:rPr lang="el-GR" sz="3500" dirty="0" smtClean="0">
                    <a:latin typeface="Times New Roman" panose="02020603050405020304" pitchFamily="18" charset="0"/>
                    <a:cs typeface="Times New Roman" panose="02020603050405020304" pitchFamily="18" charset="0"/>
                  </a:rPr>
                  <a:t>α</a:t>
                </a:r>
                <a:r>
                  <a:rPr lang="en-US" sz="35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converges.</a:t>
                </a:r>
              </a:p>
              <a:p>
                <a:endParaRPr lang="en-US" sz="3200" dirty="0" smtClean="0">
                  <a:latin typeface="Times New Roman" panose="02020603050405020304" pitchFamily="18" charset="0"/>
                  <a:cs typeface="Times New Roman" panose="02020603050405020304" pitchFamily="18" charset="0"/>
                </a:endParaRPr>
              </a:p>
              <a:p>
                <a:endParaRPr lang="en-US" sz="3200" dirty="0" smtClean="0">
                  <a:latin typeface="Times New Roman" panose="02020603050405020304" pitchFamily="18" charset="0"/>
                  <a:cs typeface="Times New Roman" panose="02020603050405020304" pitchFamily="18" charset="0"/>
                </a:endParaRPr>
              </a:p>
              <a:p>
                <a:endParaRPr lang="en-US" sz="3000" dirty="0" smtClean="0">
                  <a:latin typeface="Times New Roman" panose="02020603050405020304" pitchFamily="18" charset="0"/>
                  <a:cs typeface="Times New Roman" panose="02020603050405020304" pitchFamily="18" charset="0"/>
                </a:endParaRPr>
              </a:p>
              <a:p>
                <a:pPr marL="457200" indent="-457200">
                  <a:buFont typeface="Wingdings" pitchFamily="2" charset="2"/>
                  <a:buChar char="q"/>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itchFamily="2" charset="2"/>
                  <a:buChar char="q"/>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itchFamily="2" charset="2"/>
                  <a:buChar char="q"/>
                </a:pPr>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lvl="0"/>
                <a:endParaRPr lang="en-US" sz="2800" dirty="0" smtClean="0">
                  <a:latin typeface="Times New Roman" panose="02020603050405020304" pitchFamily="18" charset="0"/>
                  <a:cs typeface="Times New Roman" panose="02020603050405020304" pitchFamily="18" charset="0"/>
                </a:endParaRPr>
              </a:p>
              <a:p>
                <a:pPr lvl="0"/>
                <a:endParaRPr lang="en-US" sz="2800" dirty="0">
                  <a:latin typeface="Times New Roman" panose="02020603050405020304" pitchFamily="18" charset="0"/>
                  <a:cs typeface="Times New Roman" panose="02020603050405020304" pitchFamily="18" charset="0"/>
                </a:endParaRPr>
              </a:p>
              <a:p>
                <a:pPr lvl="0"/>
                <a:endParaRPr lang="en-US" sz="2800" dirty="0" smtClean="0">
                  <a:latin typeface="Times New Roman" panose="02020603050405020304" pitchFamily="18" charset="0"/>
                  <a:cs typeface="Times New Roman" panose="02020603050405020304" pitchFamily="18" charset="0"/>
                </a:endParaRPr>
              </a:p>
              <a:p>
                <a:pPr lvl="0"/>
                <a:endParaRPr lang="en-US" sz="2800" dirty="0">
                  <a:latin typeface="Times New Roman" panose="02020603050405020304" pitchFamily="18" charset="0"/>
                  <a:cs typeface="Times New Roman" panose="02020603050405020304" pitchFamily="18" charset="0"/>
                </a:endParaRPr>
              </a:p>
              <a:p>
                <a:pPr lvl="0"/>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Figure 1: Convergence of </a:t>
                </a:r>
                <a:r>
                  <a:rPr lang="el-GR" sz="2500" dirty="0">
                    <a:latin typeface="Times New Roman" panose="02020603050405020304" pitchFamily="18" charset="0"/>
                    <a:cs typeface="Times New Roman" panose="02020603050405020304" pitchFamily="18" charset="0"/>
                  </a:rPr>
                  <a:t>α</a:t>
                </a:r>
                <a:endParaRPr lang="en-US" sz="2500" dirty="0">
                  <a:latin typeface="Times New Roman" panose="02020603050405020304" pitchFamily="18" charset="0"/>
                  <a:cs typeface="Times New Roman" panose="02020603050405020304" pitchFamily="18" charset="0"/>
                </a:endParaRPr>
              </a:p>
              <a:p>
                <a:pPr lvl="0"/>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Figure 2: Our desired dissemination scenario</a:t>
                </a: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p:txBody>
          </p:sp>
        </mc:Choice>
        <mc:Fallback xmlns="">
          <p:sp>
            <p:nvSpPr>
              <p:cNvPr id="10" name="Rounded Rectangle 9"/>
              <p:cNvSpPr>
                <a:spLocks noRot="1" noChangeAspect="1" noMove="1" noResize="1" noEditPoints="1" noAdjustHandles="1" noChangeArrowheads="1" noChangeShapeType="1" noTextEdit="1"/>
              </p:cNvSpPr>
              <p:nvPr/>
            </p:nvSpPr>
            <p:spPr bwMode="auto">
              <a:xfrm>
                <a:off x="347870" y="13106400"/>
                <a:ext cx="10439400" cy="18200850"/>
              </a:xfrm>
              <a:prstGeom prst="roundRect">
                <a:avLst>
                  <a:gd name="adj" fmla="val 6667"/>
                </a:avLst>
              </a:prstGeom>
              <a:blipFill rotWithShape="1">
                <a:blip r:embed="rId3"/>
                <a:stretch>
                  <a:fillRect b="-50050"/>
                </a:stretch>
              </a:blipFill>
              <a:ln w="28575">
                <a:headEnd type="none" w="med" len="med"/>
                <a:tailEnd type="none" w="med" len="med"/>
              </a:ln>
            </p:spPr>
            <p:txBody>
              <a:bodyPr/>
              <a:lstStyle/>
              <a:p>
                <a:r>
                  <a:rPr lang="en-US">
                    <a:noFill/>
                  </a:rPr>
                  <a:t> </a:t>
                </a:r>
              </a:p>
            </p:txBody>
          </p:sp>
        </mc:Fallback>
      </mc:AlternateContent>
      <p:sp>
        <p:nvSpPr>
          <p:cNvPr id="29" name="Rounded Rectangle 28"/>
          <p:cNvSpPr/>
          <p:nvPr/>
        </p:nvSpPr>
        <p:spPr bwMode="auto">
          <a:xfrm>
            <a:off x="11125200" y="3879849"/>
            <a:ext cx="10439400" cy="11207751"/>
          </a:xfrm>
          <a:prstGeom prst="roundRect">
            <a:avLst>
              <a:gd name="adj" fmla="val 6667"/>
            </a:avLst>
          </a:prstGeom>
          <a:solidFill>
            <a:srgbClr val="FCD9C4"/>
          </a:solidFill>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US" sz="3500" b="1" dirty="0" smtClean="0">
                <a:latin typeface="Times New Roman" pitchFamily="18" charset="0"/>
                <a:cs typeface="Times New Roman" pitchFamily="18" charset="0"/>
              </a:rPr>
              <a:t>Dissemination Protocol</a:t>
            </a:r>
          </a:p>
          <a:p>
            <a:pPr algn="just"/>
            <a:r>
              <a:rPr lang="en-US" sz="2800" dirty="0" smtClean="0">
                <a:latin typeface="Times New Roman" pitchFamily="18" charset="0"/>
                <a:cs typeface="Times New Roman" pitchFamily="18" charset="0"/>
              </a:rPr>
              <a:t>Dissemination protocol addresses which chunks to be disseminated to which node.</a:t>
            </a:r>
          </a:p>
          <a:p>
            <a:pPr marL="457200" indent="-457200">
              <a:buFont typeface="Wingdings" pitchFamily="2" charset="2"/>
              <a:buChar char="q"/>
            </a:pPr>
            <a:r>
              <a:rPr lang="en-US" sz="2800" dirty="0">
                <a:latin typeface="Times New Roman" panose="02020603050405020304" pitchFamily="18" charset="0"/>
                <a:cs typeface="Times New Roman" panose="02020603050405020304" pitchFamily="18" charset="0"/>
              </a:rPr>
              <a:t>A set of initial nodes are selected who are given the full media content from a central source.</a:t>
            </a:r>
          </a:p>
          <a:p>
            <a:pPr marL="457200" indent="-457200">
              <a:buFont typeface="Wingdings" pitchFamily="2" charset="2"/>
              <a:buChar char="q"/>
            </a:pPr>
            <a:r>
              <a:rPr lang="en-US" sz="2800" dirty="0">
                <a:latin typeface="Times New Roman" panose="02020603050405020304" pitchFamily="18" charset="0"/>
                <a:cs typeface="Times New Roman" panose="02020603050405020304" pitchFamily="18" charset="0"/>
              </a:rPr>
              <a:t>The file is divided into constituent chunks depending on the size of the content</a:t>
            </a:r>
            <a:r>
              <a:rPr lang="en-US" sz="2800" dirty="0" smtClean="0">
                <a:latin typeface="Times New Roman" panose="02020603050405020304" pitchFamily="18" charset="0"/>
                <a:cs typeface="Times New Roman" panose="02020603050405020304" pitchFamily="18" charset="0"/>
              </a:rPr>
              <a:t>.</a:t>
            </a:r>
          </a:p>
          <a:p>
            <a:endParaRPr lang="en-US" sz="2800" b="1" dirty="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a:p>
            <a:endParaRPr lang="en-US" sz="2800" b="1" dirty="0">
              <a:latin typeface="Times New Roman" pitchFamily="18" charset="0"/>
              <a:cs typeface="Times New Roman" pitchFamily="18" charset="0"/>
            </a:endParaRPr>
          </a:p>
          <a:p>
            <a:endParaRPr lang="en-US" sz="2800" b="1" dirty="0" smtClean="0">
              <a:latin typeface="Times New Roman" pitchFamily="18" charset="0"/>
              <a:cs typeface="Times New Roman" pitchFamily="18" charset="0"/>
            </a:endParaRPr>
          </a:p>
          <a:p>
            <a:endParaRPr lang="en-US" sz="2800" b="1" dirty="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Figure 2: Interchange of chunks between two connected nodes</a:t>
            </a:r>
          </a:p>
          <a:p>
            <a:endParaRPr lang="en-US" sz="2800" b="1" dirty="0">
              <a:latin typeface="Times New Roman" pitchFamily="18" charset="0"/>
              <a:cs typeface="Times New Roman" pitchFamily="18" charset="0"/>
            </a:endParaRPr>
          </a:p>
          <a:p>
            <a:pPr marL="457200" lvl="0" indent="-457200">
              <a:buFont typeface="Wingdings" pitchFamily="2" charset="2"/>
              <a:buChar char="q"/>
            </a:pPr>
            <a:r>
              <a:rPr lang="en-US" sz="2800" dirty="0">
                <a:latin typeface="Times New Roman" panose="02020603050405020304" pitchFamily="18" charset="0"/>
                <a:cs typeface="Times New Roman" panose="02020603050405020304" pitchFamily="18" charset="0"/>
              </a:rPr>
              <a:t>The chunks to be selected can be retrieved in three fashions – </a:t>
            </a:r>
          </a:p>
          <a:p>
            <a:pPr lvl="0"/>
            <a:r>
              <a:rPr lang="en-US" sz="2800" dirty="0">
                <a:latin typeface="Times New Roman" panose="02020603050405020304" pitchFamily="18" charset="0"/>
                <a:cs typeface="Times New Roman" panose="02020603050405020304" pitchFamily="18" charset="0"/>
              </a:rPr>
              <a:t>	i. </a:t>
            </a:r>
            <a:r>
              <a:rPr lang="en-US" sz="2800" i="1" dirty="0">
                <a:latin typeface="Times New Roman" panose="02020603050405020304" pitchFamily="18" charset="0"/>
                <a:cs typeface="Times New Roman" panose="02020603050405020304" pitchFamily="18" charset="0"/>
              </a:rPr>
              <a:t>Random. </a:t>
            </a:r>
          </a:p>
          <a:p>
            <a:pPr lvl="0"/>
            <a:r>
              <a:rPr lang="en-US" sz="2800" dirty="0">
                <a:latin typeface="Times New Roman" panose="02020603050405020304" pitchFamily="18" charset="0"/>
                <a:cs typeface="Times New Roman" panose="02020603050405020304" pitchFamily="18" charset="0"/>
              </a:rPr>
              <a:t>	ii. </a:t>
            </a:r>
            <a:r>
              <a:rPr lang="en-US" sz="2800" i="1" dirty="0">
                <a:latin typeface="Times New Roman" panose="02020603050405020304" pitchFamily="18" charset="0"/>
                <a:cs typeface="Times New Roman" panose="02020603050405020304" pitchFamily="18" charset="0"/>
              </a:rPr>
              <a:t>Least Disseminated Content First</a:t>
            </a:r>
            <a:r>
              <a:rPr lang="en-US" sz="2800" dirty="0">
                <a:latin typeface="Times New Roman" panose="02020603050405020304" pitchFamily="18" charset="0"/>
                <a:cs typeface="Times New Roman" panose="02020603050405020304" pitchFamily="18" charset="0"/>
              </a:rPr>
              <a:t> </a:t>
            </a:r>
          </a:p>
          <a:p>
            <a:pPr lvl="0"/>
            <a:r>
              <a:rPr lang="en-US" sz="2800" dirty="0">
                <a:latin typeface="Times New Roman" panose="02020603050405020304" pitchFamily="18" charset="0"/>
                <a:cs typeface="Times New Roman" panose="02020603050405020304" pitchFamily="18" charset="0"/>
              </a:rPr>
              <a:t>	iii. </a:t>
            </a:r>
            <a:r>
              <a:rPr lang="en-US" sz="2800" i="1" dirty="0">
                <a:latin typeface="Times New Roman" panose="02020603050405020304" pitchFamily="18" charset="0"/>
                <a:cs typeface="Times New Roman" panose="02020603050405020304" pitchFamily="18" charset="0"/>
              </a:rPr>
              <a:t>Round Robin Fashion</a:t>
            </a:r>
          </a:p>
          <a:p>
            <a:pPr marL="457200" lvl="0" indent="-457200">
              <a:buFont typeface="Wingdings" pitchFamily="2" charset="2"/>
              <a:buChar char="q"/>
            </a:pP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node </a:t>
            </a:r>
            <a:r>
              <a:rPr lang="el-GR" sz="3000" dirty="0">
                <a:latin typeface="Times New Roman" panose="02020603050405020304" pitchFamily="18" charset="0"/>
                <a:cs typeface="Times New Roman" panose="02020603050405020304" pitchFamily="18" charset="0"/>
              </a:rPr>
              <a:t>β</a:t>
            </a:r>
            <a:r>
              <a:rPr lang="en-US" sz="2800" dirty="0">
                <a:latin typeface="Times New Roman" panose="02020603050405020304" pitchFamily="18" charset="0"/>
                <a:cs typeface="Times New Roman" panose="02020603050405020304" pitchFamily="18" charset="0"/>
              </a:rPr>
              <a:t>, to be disseminated is selected at Random from </a:t>
            </a:r>
            <a:r>
              <a:rPr lang="en-US" sz="2800" dirty="0" smtClean="0">
                <a:latin typeface="Times New Roman" panose="02020603050405020304" pitchFamily="18" charset="0"/>
                <a:cs typeface="Times New Roman" panose="02020603050405020304" pitchFamily="18" charset="0"/>
              </a:rPr>
              <a:t>set</a:t>
            </a:r>
          </a:p>
          <a:p>
            <a:pPr marL="457200" lvl="0" indent="-457200">
              <a:buFont typeface="Wingdings" pitchFamily="2" charset="2"/>
              <a:buChar char="q"/>
            </a:pPr>
            <a:endParaRPr lang="en-US" sz="2800" dirty="0">
              <a:latin typeface="Times New Roman" panose="02020603050405020304" pitchFamily="18" charset="0"/>
              <a:cs typeface="Times New Roman" panose="02020603050405020304" pitchFamily="18" charset="0"/>
            </a:endParaRPr>
          </a:p>
          <a:p>
            <a:pPr marL="457200" lvl="0" indent="-457200">
              <a:buFont typeface="Wingdings" pitchFamily="2" charset="2"/>
              <a:buChar char="q"/>
            </a:pPr>
            <a:endParaRPr lang="en-US" sz="2800" dirty="0" smtClean="0">
              <a:latin typeface="Times New Roman" panose="02020603050405020304" pitchFamily="18" charset="0"/>
              <a:cs typeface="Times New Roman" panose="02020603050405020304" pitchFamily="18" charset="0"/>
            </a:endParaRPr>
          </a:p>
          <a:p>
            <a:pPr marL="457200" lvl="0" indent="-457200">
              <a:buFont typeface="Wingdings" pitchFamily="2" charset="2"/>
              <a:buChar char="q"/>
            </a:pPr>
            <a:endParaRPr lang="en-US" sz="2800" dirty="0">
              <a:latin typeface="Times New Roman" panose="02020603050405020304" pitchFamily="18" charset="0"/>
              <a:cs typeface="Times New Roman" panose="02020603050405020304" pitchFamily="18" charset="0"/>
            </a:endParaRPr>
          </a:p>
          <a:p>
            <a:pPr marL="457200" lvl="0" indent="-457200">
              <a:buFont typeface="Wingdings" pitchFamily="2" charset="2"/>
              <a:buChar char="q"/>
            </a:pPr>
            <a:endParaRPr lang="en-US" sz="2800" dirty="0" smtClean="0">
              <a:latin typeface="Times New Roman" panose="02020603050405020304" pitchFamily="18" charset="0"/>
              <a:cs typeface="Times New Roman" panose="02020603050405020304" pitchFamily="18" charset="0"/>
            </a:endParaRPr>
          </a:p>
          <a:p>
            <a:pPr marL="457200" lvl="0" indent="-457200">
              <a:buFont typeface="Wingdings" pitchFamily="2" charset="2"/>
              <a:buChar char="q"/>
            </a:pPr>
            <a:endParaRPr lang="en-US" sz="2800" dirty="0">
              <a:latin typeface="Times New Roman" panose="02020603050405020304" pitchFamily="18" charset="0"/>
              <a:cs typeface="Times New Roman" panose="02020603050405020304" pitchFamily="18" charset="0"/>
            </a:endParaRPr>
          </a:p>
          <a:p>
            <a:pPr marL="457200" lvl="0" indent="-457200">
              <a:buFont typeface="Wingdings" pitchFamily="2" charset="2"/>
              <a:buChar char="q"/>
            </a:pPr>
            <a:endParaRPr lang="en-US" sz="2800" dirty="0" smtClean="0">
              <a:latin typeface="Times New Roman" panose="02020603050405020304" pitchFamily="18" charset="0"/>
              <a:cs typeface="Times New Roman" panose="02020603050405020304" pitchFamily="18" charset="0"/>
            </a:endParaRPr>
          </a:p>
          <a:p>
            <a:pPr marL="457200" lvl="0" indent="-457200">
              <a:buFont typeface="Wingdings" pitchFamily="2" charset="2"/>
              <a:buChar char="q"/>
            </a:pPr>
            <a:endParaRPr lang="en-US"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p>
          <a:p>
            <a:pPr lvl="0"/>
            <a:endParaRPr lang="en-US" sz="2800" dirty="0">
              <a:latin typeface="Times New Roman" panose="02020603050405020304" pitchFamily="18" charset="0"/>
              <a:cs typeface="Times New Roman" panose="02020603050405020304" pitchFamily="18" charset="0"/>
            </a:endParaRPr>
          </a:p>
          <a:p>
            <a:pPr lvl="0"/>
            <a:endParaRPr lang="en-US" sz="2800" dirty="0" smtClean="0">
              <a:latin typeface="Times New Roman" panose="02020603050405020304" pitchFamily="18" charset="0"/>
              <a:cs typeface="Times New Roman" panose="02020603050405020304" pitchFamily="18" charset="0"/>
            </a:endParaRPr>
          </a:p>
          <a:p>
            <a:pPr lvl="0"/>
            <a:endParaRPr lang="en-US" sz="2800" dirty="0">
              <a:latin typeface="Times New Roman" panose="02020603050405020304" pitchFamily="18" charset="0"/>
              <a:cs typeface="Times New Roman" panose="02020603050405020304" pitchFamily="18" charset="0"/>
            </a:endParaRPr>
          </a:p>
          <a:p>
            <a:pPr lvl="0"/>
            <a:endParaRPr lang="en-US" sz="2800" dirty="0" smtClean="0">
              <a:latin typeface="Times New Roman" panose="02020603050405020304" pitchFamily="18" charset="0"/>
              <a:cs typeface="Times New Roman" panose="02020603050405020304" pitchFamily="18" charset="0"/>
            </a:endParaRPr>
          </a:p>
          <a:p>
            <a:pPr lvl="0"/>
            <a:r>
              <a:rPr lang="en-US" sz="2500" dirty="0" smtClean="0">
                <a:latin typeface="Times New Roman" panose="02020603050405020304" pitchFamily="18" charset="0"/>
                <a:cs typeface="Times New Roman" panose="02020603050405020304" pitchFamily="18" charset="0"/>
              </a:rPr>
              <a:t>Figure 3: A hypothetical dissemination scenario</a:t>
            </a:r>
          </a:p>
          <a:p>
            <a:pPr lvl="0"/>
            <a:endParaRPr lang="en-US" sz="2800" i="1" dirty="0" smtClean="0">
              <a:latin typeface="Times New Roman" panose="02020603050405020304" pitchFamily="18" charset="0"/>
              <a:cs typeface="Times New Roman" panose="02020603050405020304" pitchFamily="18" charset="0"/>
            </a:endParaRPr>
          </a:p>
          <a:p>
            <a:pPr lvl="0"/>
            <a:endParaRPr lang="en-US" sz="2800" i="1" dirty="0">
              <a:latin typeface="Times New Roman" panose="02020603050405020304" pitchFamily="18" charset="0"/>
              <a:cs typeface="Times New Roman" panose="02020603050405020304" pitchFamily="18" charset="0"/>
            </a:endParaRPr>
          </a:p>
          <a:p>
            <a:pPr lvl="0"/>
            <a:endParaRPr lang="en-US" sz="2800" i="1" dirty="0" smtClean="0">
              <a:latin typeface="Times New Roman" panose="02020603050405020304" pitchFamily="18" charset="0"/>
              <a:cs typeface="Times New Roman" panose="02020603050405020304" pitchFamily="18" charset="0"/>
            </a:endParaRPr>
          </a:p>
          <a:p>
            <a:pPr lvl="0"/>
            <a:endParaRPr lang="en-US" sz="2800" i="1" dirty="0">
              <a:latin typeface="Times New Roman" panose="02020603050405020304" pitchFamily="18" charset="0"/>
              <a:cs typeface="Times New Roman" panose="02020603050405020304" pitchFamily="18" charset="0"/>
            </a:endParaRPr>
          </a:p>
        </p:txBody>
      </p:sp>
      <p:sp>
        <p:nvSpPr>
          <p:cNvPr id="27" name="Rounded Rectangle 26"/>
          <p:cNvSpPr/>
          <p:nvPr/>
        </p:nvSpPr>
        <p:spPr bwMode="auto">
          <a:xfrm>
            <a:off x="11104835" y="28498800"/>
            <a:ext cx="10439400" cy="2808450"/>
          </a:xfrm>
          <a:prstGeom prst="roundRect">
            <a:avLst>
              <a:gd name="adj" fmla="val 6667"/>
            </a:avLst>
          </a:prstGeom>
          <a:solidFill>
            <a:srgbClr val="FCD9C4"/>
          </a:solidFill>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0" rIns="91440" bIns="0" numCol="1" rtlCol="0" anchor="t" anchorCtr="0" compatLnSpc="1">
            <a:prstTxWarp prst="textNoShape">
              <a:avLst/>
            </a:prstTxWarp>
          </a:bodyPr>
          <a:lstStyle/>
          <a:p>
            <a:pPr algn="just"/>
            <a:r>
              <a:rPr lang="en-US" sz="3000" b="1" dirty="0" smtClean="0">
                <a:latin typeface="Cambria" panose="02040503050406030204" pitchFamily="18" charset="0"/>
                <a:cs typeface="Times New Roman" panose="02020603050405020304" pitchFamily="18" charset="0"/>
              </a:rPr>
              <a:t>References: </a:t>
            </a:r>
          </a:p>
          <a:p>
            <a:pPr algn="just"/>
            <a:r>
              <a:rPr lang="en-US" sz="2000" b="1" dirty="0" smtClean="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a:t>
            </a:r>
            <a:r>
              <a:rPr lang="en-US" sz="2000" dirty="0"/>
              <a:t> </a:t>
            </a:r>
            <a:r>
              <a:rPr lang="en-US" sz="2000" dirty="0" err="1"/>
              <a:t>Kermack</a:t>
            </a:r>
            <a:r>
              <a:rPr lang="en-US" sz="2000" dirty="0"/>
              <a:t>, W. </a:t>
            </a:r>
            <a:r>
              <a:rPr lang="en-US" sz="2000" dirty="0" smtClean="0"/>
              <a:t>O. </a:t>
            </a:r>
            <a:r>
              <a:rPr lang="en-US" sz="2000" dirty="0" err="1" smtClean="0">
                <a:solidFill>
                  <a:schemeClr val="tx1"/>
                </a:solidFill>
              </a:rPr>
              <a:t>McKendrick</a:t>
            </a:r>
            <a:r>
              <a:rPr lang="en-US" sz="2000" dirty="0">
                <a:solidFill>
                  <a:schemeClr val="tx1"/>
                </a:solidFill>
              </a:rPr>
              <a:t>, A. G</a:t>
            </a:r>
            <a:r>
              <a:rPr lang="en-US" sz="2000" dirty="0"/>
              <a:t>. (1927). "A Contribution to the Mathematical Theory of Epidemics". </a:t>
            </a:r>
            <a:r>
              <a:rPr lang="en-US" sz="2000" i="1" dirty="0"/>
              <a:t>Proceedings of the Royal Society A: Mathematical, Physical and Engineering Sciences</a:t>
            </a:r>
            <a:r>
              <a:rPr lang="en-US" sz="2000" b="1" dirty="0"/>
              <a:t>115</a:t>
            </a:r>
            <a:r>
              <a:rPr lang="en-US" sz="2000" dirty="0"/>
              <a:t> (772): 700</a:t>
            </a:r>
            <a:endParaRPr lang="en-US" sz="2000" b="1"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[2]</a:t>
            </a:r>
            <a:r>
              <a:rPr lang="en-US" sz="2000" dirty="0" err="1" smtClean="0"/>
              <a:t>Agarwal</a:t>
            </a:r>
            <a:r>
              <a:rPr lang="en-US" sz="2000" dirty="0"/>
              <a:t>, S.K., Kumar, A., </a:t>
            </a:r>
            <a:r>
              <a:rPr lang="en-US" sz="2000" dirty="0" err="1"/>
              <a:t>Nanavati</a:t>
            </a:r>
            <a:r>
              <a:rPr lang="en-US" sz="2000" dirty="0"/>
              <a:t>, A.A., and Rajput, N., Content Creation and Dissemination by-and-for Users in Rural Areas. </a:t>
            </a:r>
            <a:r>
              <a:rPr lang="en-US" sz="2000" dirty="0" smtClean="0"/>
              <a:t>ICTD, </a:t>
            </a:r>
            <a:r>
              <a:rPr lang="en-US" sz="2000" dirty="0"/>
              <a:t>Doha, Qatar, Apr 2009.</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[3] </a:t>
            </a:r>
            <a:r>
              <a:rPr lang="en-US" sz="2000" dirty="0"/>
              <a:t>John </a:t>
            </a:r>
            <a:r>
              <a:rPr lang="en-US" sz="2000" dirty="0" err="1"/>
              <a:t>Heidemann</a:t>
            </a:r>
            <a:r>
              <a:rPr lang="en-US" sz="2000" dirty="0"/>
              <a:t>, Fabio Silva, </a:t>
            </a:r>
            <a:r>
              <a:rPr lang="en-US" sz="2000" dirty="0" smtClean="0"/>
              <a:t>and </a:t>
            </a:r>
            <a:r>
              <a:rPr lang="en-US" sz="2000" dirty="0"/>
              <a:t>Deborah </a:t>
            </a:r>
            <a:r>
              <a:rPr lang="en-US" sz="2000" dirty="0" err="1"/>
              <a:t>Estrin</a:t>
            </a:r>
            <a:r>
              <a:rPr lang="en-US" sz="2000" dirty="0"/>
              <a:t>. 2003.  </a:t>
            </a:r>
            <a:r>
              <a:rPr lang="en-US" sz="2000" i="1" dirty="0"/>
              <a:t>Matching Data Dissemination Algorithms to Application </a:t>
            </a:r>
            <a:r>
              <a:rPr lang="en-US" sz="2000" i="1" dirty="0" smtClean="0"/>
              <a:t>Requirements</a:t>
            </a:r>
            <a:r>
              <a:rPr lang="en-US" sz="2000" dirty="0" smtClean="0"/>
              <a:t>. </a:t>
            </a:r>
            <a:r>
              <a:rPr lang="en-US" sz="2000" dirty="0" err="1" smtClean="0"/>
              <a:t>SenSys</a:t>
            </a:r>
            <a:r>
              <a:rPr lang="en-US" sz="2000" dirty="0" smtClean="0"/>
              <a:t> '03</a:t>
            </a:r>
            <a:r>
              <a:rPr lang="en-US" sz="2000" dirty="0"/>
              <a:t>.</a:t>
            </a:r>
            <a:br>
              <a:rPr lang="en-US" sz="2000" dirty="0"/>
            </a:br>
            <a:endParaRPr lang="en-US" sz="2000" b="1" dirty="0" smtClean="0">
              <a:latin typeface="Times New Roman" panose="02020603050405020304" pitchFamily="18" charset="0"/>
              <a:cs typeface="Times New Roman" panose="02020603050405020304" pitchFamily="18" charset="0"/>
            </a:endParaRPr>
          </a:p>
        </p:txBody>
      </p:sp>
      <p:sp>
        <p:nvSpPr>
          <p:cNvPr id="43" name="Rounded Rectangle 42"/>
          <p:cNvSpPr/>
          <p:nvPr/>
        </p:nvSpPr>
        <p:spPr bwMode="auto">
          <a:xfrm>
            <a:off x="11125200" y="15365896"/>
            <a:ext cx="10439400" cy="8974710"/>
          </a:xfrm>
          <a:prstGeom prst="roundRect">
            <a:avLst>
              <a:gd name="adj" fmla="val 6667"/>
            </a:avLst>
          </a:prstGeom>
          <a:solidFill>
            <a:srgbClr val="FCD9C4"/>
          </a:solidFill>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US" sz="3500" b="1" dirty="0" smtClean="0">
                <a:latin typeface="Times New Roman" pitchFamily="18" charset="0"/>
                <a:cs typeface="Times New Roman" pitchFamily="18" charset="0"/>
              </a:rPr>
              <a:t>Result Analysis:</a:t>
            </a:r>
            <a:r>
              <a:rPr lang="en-US" sz="2400" b="1" dirty="0" smtClean="0">
                <a:latin typeface="Cambria" panose="02040503050406030204" pitchFamily="18" charset="0"/>
                <a:cs typeface="Times New Roman" panose="02020603050405020304" pitchFamily="18" charset="0"/>
              </a:rPr>
              <a:t> </a:t>
            </a:r>
          </a:p>
          <a:p>
            <a:pPr algn="just"/>
            <a:r>
              <a:rPr lang="en-US" sz="2800" dirty="0" smtClean="0">
                <a:latin typeface="Times New Roman" panose="02020603050405020304" pitchFamily="18" charset="0"/>
                <a:cs typeface="Times New Roman" panose="02020603050405020304" pitchFamily="18" charset="0"/>
              </a:rPr>
              <a:t>Our proposed dissemination protocol was simulated in </a:t>
            </a:r>
            <a:r>
              <a:rPr lang="en-US" sz="2800" dirty="0">
                <a:latin typeface="Times New Roman" pitchFamily="18" charset="0"/>
                <a:cs typeface="Times New Roman" pitchFamily="18" charset="0"/>
              </a:rPr>
              <a:t>Opportunistic Network Environment (</a:t>
            </a:r>
            <a:r>
              <a:rPr lang="en-US" sz="2800" b="1" dirty="0">
                <a:latin typeface="Times New Roman" pitchFamily="18" charset="0"/>
                <a:cs typeface="Times New Roman" pitchFamily="18" charset="0"/>
              </a:rPr>
              <a:t>ONE</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simulator. Below we present the evaluation of one simulation instance in which random chunk selection was used. The parameters are as following – </a:t>
            </a:r>
          </a:p>
          <a:p>
            <a:pPr algn="just"/>
            <a:r>
              <a:rPr lang="en-US" sz="2800" b="1" dirty="0" smtClean="0">
                <a:latin typeface="Times New Roman" pitchFamily="18" charset="0"/>
                <a:cs typeface="Times New Roman" pitchFamily="18" charset="0"/>
              </a:rPr>
              <a:t>Simulation Time</a:t>
            </a:r>
            <a:r>
              <a:rPr lang="en-US" sz="2800" dirty="0" smtClean="0">
                <a:latin typeface="Times New Roman" pitchFamily="18" charset="0"/>
                <a:cs typeface="Times New Roman" pitchFamily="18" charset="0"/>
              </a:rPr>
              <a:t>- 2300s, </a:t>
            </a:r>
            <a:r>
              <a:rPr lang="en-US" sz="2800" b="1" dirty="0" smtClean="0">
                <a:latin typeface="Times New Roman" pitchFamily="18" charset="0"/>
                <a:cs typeface="Times New Roman" pitchFamily="18" charset="0"/>
              </a:rPr>
              <a:t>Node Number</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21, </a:t>
            </a:r>
            <a:r>
              <a:rPr lang="en-US" sz="2800" b="1" dirty="0" smtClean="0">
                <a:latin typeface="Times New Roman" pitchFamily="18" charset="0"/>
                <a:cs typeface="Times New Roman" pitchFamily="18" charset="0"/>
              </a:rPr>
              <a:t>Chunk Size</a:t>
            </a:r>
            <a:r>
              <a:rPr lang="en-US" sz="2800" dirty="0" smtClean="0">
                <a:latin typeface="Times New Roman" pitchFamily="18" charset="0"/>
                <a:cs typeface="Times New Roman" pitchFamily="18" charset="0"/>
              </a:rPr>
              <a:t>- 1MB, </a:t>
            </a:r>
            <a:r>
              <a:rPr lang="en-US" sz="2800" b="1" dirty="0" smtClean="0">
                <a:latin typeface="Times New Roman" pitchFamily="18" charset="0"/>
                <a:cs typeface="Times New Roman" pitchFamily="18" charset="0"/>
              </a:rPr>
              <a:t>Movement</a:t>
            </a:r>
            <a:r>
              <a:rPr lang="en-US" sz="2800" dirty="0" smtClean="0">
                <a:latin typeface="Times New Roman" pitchFamily="18" charset="0"/>
                <a:cs typeface="Times New Roman" pitchFamily="18" charset="0"/>
              </a:rPr>
              <a:t>- Random Walk</a:t>
            </a:r>
          </a:p>
          <a:p>
            <a:pPr algn="just"/>
            <a:endParaRPr lang="en-US" sz="2800" dirty="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Figure 3.1: Topology		       Figure 3.2: </a:t>
            </a:r>
            <a:r>
              <a:rPr lang="en-US" sz="2500" dirty="0" smtClean="0">
                <a:latin typeface="Times New Roman" pitchFamily="18" charset="0"/>
                <a:cs typeface="Times New Roman" pitchFamily="18" charset="0"/>
              </a:rPr>
              <a:t>Graph</a:t>
            </a:r>
          </a:p>
          <a:p>
            <a:pPr algn="just"/>
            <a:endParaRPr lang="en-US" sz="2500" dirty="0" smtClean="0">
              <a:latin typeface="Times New Roman" pitchFamily="18" charset="0"/>
              <a:cs typeface="Times New Roman" pitchFamily="18" charset="0"/>
            </a:endParaRPr>
          </a:p>
          <a:p>
            <a:pPr algn="just"/>
            <a:r>
              <a:rPr lang="en-US" sz="2800" dirty="0" smtClean="0">
                <a:latin typeface="Times New Roman" panose="02020603050405020304" pitchFamily="18" charset="0"/>
                <a:cs typeface="Times New Roman" panose="02020603050405020304" pitchFamily="18" charset="0"/>
              </a:rPr>
              <a:t>Simulation was conducted with different data transmission rate. </a:t>
            </a:r>
            <a:endParaRPr lang="en-US" sz="2800" dirty="0" smtClean="0">
              <a:latin typeface="Times New Roman" panose="02020603050405020304" pitchFamily="18" charset="0"/>
              <a:cs typeface="Times New Roman" panose="02020603050405020304" pitchFamily="18" charset="0"/>
            </a:endParaRPr>
          </a:p>
          <a:p>
            <a:pPr algn="just"/>
            <a:endParaRPr lang="en-US" sz="2400" b="1" dirty="0" smtClean="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endParaRPr lang="en-US" sz="2400" b="1" dirty="0" smtClean="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endParaRPr lang="en-US" sz="2400" b="1" dirty="0" smtClean="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endParaRPr lang="en-US" sz="2400" b="1" dirty="0" smtClean="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endParaRPr lang="en-US" sz="2400" b="1"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b="1"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endParaRPr lang="en-US" sz="2400" b="1" dirty="0" smtClean="0">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79676" y="7701446"/>
            <a:ext cx="9289716" cy="3617563"/>
          </a:xfrm>
          <a:prstGeom prst="rect">
            <a:avLst/>
          </a:prstGeom>
        </p:spPr>
      </p:pic>
      <p:sp>
        <p:nvSpPr>
          <p:cNvPr id="47" name="Rounded Rectangle 46"/>
          <p:cNvSpPr/>
          <p:nvPr/>
        </p:nvSpPr>
        <p:spPr bwMode="auto">
          <a:xfrm>
            <a:off x="381000" y="7467600"/>
            <a:ext cx="10439400" cy="5410200"/>
          </a:xfrm>
          <a:prstGeom prst="roundRect">
            <a:avLst>
              <a:gd name="adj" fmla="val 6667"/>
            </a:avLst>
          </a:prstGeom>
          <a:solidFill>
            <a:srgbClr val="FCD9C4"/>
          </a:solidFill>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US" sz="3500" b="1" dirty="0" smtClean="0">
                <a:latin typeface="Times New Roman" pitchFamily="18" charset="0"/>
                <a:cs typeface="Times New Roman" pitchFamily="18" charset="0"/>
              </a:rPr>
              <a:t>Background: </a:t>
            </a:r>
          </a:p>
          <a:p>
            <a:pPr algn="just"/>
            <a:r>
              <a:rPr lang="en-US" sz="2800" dirty="0" smtClean="0">
                <a:latin typeface="Times New Roman" panose="02020603050405020304" pitchFamily="18" charset="0"/>
                <a:cs typeface="Times New Roman" panose="02020603050405020304" pitchFamily="18" charset="0"/>
              </a:rPr>
              <a:t>Rich media content provides more effective way of learning than traditional text based content. Dissemination of rich media content to a targeted community via wireless technology is an interesting research direction. Our proposed dissemination technique is analogous to </a:t>
            </a:r>
            <a:r>
              <a:rPr lang="en-US" sz="2800" i="1" dirty="0" smtClean="0">
                <a:latin typeface="Times New Roman" panose="02020603050405020304" pitchFamily="18" charset="0"/>
                <a:cs typeface="Times New Roman" panose="02020603050405020304" pitchFamily="18" charset="0"/>
              </a:rPr>
              <a:t>Susceptible, Infected &amp; removed</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SIR) Epidemic Model</a:t>
            </a:r>
            <a:r>
              <a:rPr lang="en-US" sz="2800" dirty="0" smtClean="0">
                <a:latin typeface="Times New Roman" panose="02020603050405020304" pitchFamily="18" charset="0"/>
                <a:cs typeface="Times New Roman" panose="02020603050405020304" pitchFamily="18" charset="0"/>
              </a:rPr>
              <a:t>[1]</a:t>
            </a:r>
            <a:r>
              <a:rPr lang="en-US" sz="2800" i="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which divides the file into constituent chunks and tends to spread them. Various disseminating techniques can be found in literature. </a:t>
            </a:r>
            <a:r>
              <a:rPr lang="en-US" sz="2800" dirty="0" err="1">
                <a:latin typeface="Times New Roman" panose="02020603050405020304" pitchFamily="18" charset="0"/>
                <a:cs typeface="Times New Roman" panose="02020603050405020304" pitchFamily="18" charset="0"/>
              </a:rPr>
              <a:t>A</a:t>
            </a:r>
            <a:r>
              <a:rPr lang="en-US" sz="2800" dirty="0" err="1" smtClean="0">
                <a:latin typeface="Times New Roman" panose="02020603050405020304" pitchFamily="18" charset="0"/>
                <a:cs typeface="Times New Roman" panose="02020603050405020304" pitchFamily="18" charset="0"/>
              </a:rPr>
              <a:t>garwal</a:t>
            </a:r>
            <a:r>
              <a:rPr lang="en-US" sz="2800" dirty="0" smtClean="0">
                <a:latin typeface="Times New Roman" panose="02020603050405020304" pitchFamily="18" charset="0"/>
                <a:cs typeface="Times New Roman" panose="02020603050405020304" pitchFamily="18" charset="0"/>
              </a:rPr>
              <a:t> et al[2] showed that contents created and disseminated by users increased over time. John et al [3] adapted two new diffusion algorithms for many receivers to few senders and </a:t>
            </a:r>
            <a:r>
              <a:rPr lang="en-US" sz="2800" dirty="0">
                <a:latin typeface="Times New Roman" panose="02020603050405020304" pitchFamily="18" charset="0"/>
                <a:cs typeface="Times New Roman" panose="02020603050405020304" pitchFamily="18" charset="0"/>
              </a:rPr>
              <a:t>few receivers </a:t>
            </a:r>
            <a:r>
              <a:rPr lang="en-US" sz="2800" dirty="0" smtClean="0">
                <a:latin typeface="Times New Roman" panose="02020603050405020304" pitchFamily="18" charset="0"/>
                <a:cs typeface="Times New Roman" panose="02020603050405020304" pitchFamily="18" charset="0"/>
              </a:rPr>
              <a:t>to many </a:t>
            </a:r>
            <a:r>
              <a:rPr lang="en-US" sz="2800" dirty="0">
                <a:latin typeface="Times New Roman" panose="02020603050405020304" pitchFamily="18" charset="0"/>
                <a:cs typeface="Times New Roman" panose="02020603050405020304" pitchFamily="18" charset="0"/>
              </a:rPr>
              <a:t>senders. </a:t>
            </a:r>
            <a:endParaRPr lang="en-US" sz="2800" dirty="0" smtClean="0">
              <a:latin typeface="Times New Roman" panose="02020603050405020304" pitchFamily="18" charset="0"/>
              <a:cs typeface="Times New Roman" panose="02020603050405020304" pitchFamily="18" charset="0"/>
            </a:endParaRPr>
          </a:p>
        </p:txBody>
      </p:sp>
      <p:sp>
        <p:nvSpPr>
          <p:cNvPr id="21" name="Rounded Rectangle 20"/>
          <p:cNvSpPr/>
          <p:nvPr/>
        </p:nvSpPr>
        <p:spPr bwMode="auto">
          <a:xfrm>
            <a:off x="11104834" y="24612600"/>
            <a:ext cx="10439401" cy="3657600"/>
          </a:xfrm>
          <a:prstGeom prst="roundRect">
            <a:avLst>
              <a:gd name="adj" fmla="val 6667"/>
            </a:avLst>
          </a:prstGeom>
          <a:solidFill>
            <a:srgbClr val="FCD9C4"/>
          </a:solidFill>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0" rIns="91440" bIns="0" numCol="1" rtlCol="0" anchor="t" anchorCtr="0" compatLnSpc="1">
            <a:prstTxWarp prst="textNoShape">
              <a:avLst/>
            </a:prstTxWarp>
          </a:bodyPr>
          <a:lstStyle/>
          <a:p>
            <a:pPr algn="just"/>
            <a:r>
              <a:rPr lang="en-US" sz="3500" b="1" dirty="0" smtClean="0">
                <a:latin typeface="Times New Roman" pitchFamily="18" charset="0"/>
                <a:cs typeface="Times New Roman" pitchFamily="18" charset="0"/>
              </a:rPr>
              <a:t>Conclusion and Future Work: </a:t>
            </a:r>
          </a:p>
          <a:p>
            <a:pPr algn="just"/>
            <a:r>
              <a:rPr lang="en-US" sz="2800" dirty="0" smtClean="0">
                <a:latin typeface="Times New Roman" pitchFamily="18" charset="0"/>
                <a:cs typeface="Times New Roman" pitchFamily="18" charset="0"/>
              </a:rPr>
              <a:t>In this poster, we attempted to analyze a novel way of disseminating rich media files containing awareness information to a large population. We focused to the dissemination model and protocol. The three strategies we propose here need more robust investigation to prove their fruitfulness. Also the selection of initial seed peer is still largely unaddressed. In our future work, we look forward to focus in these issues. </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7600" y="18821400"/>
            <a:ext cx="4462670" cy="356190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600" y="24917400"/>
            <a:ext cx="9474200" cy="5596140"/>
          </a:xfrm>
          <a:prstGeom prst="rect">
            <a:avLst/>
          </a:prstGeom>
        </p:spPr>
      </p:pic>
      <p:graphicFrame>
        <p:nvGraphicFramePr>
          <p:cNvPr id="19" name="Chart 18"/>
          <p:cNvGraphicFramePr>
            <a:graphicFrameLocks/>
          </p:cNvGraphicFramePr>
          <p:nvPr>
            <p:extLst>
              <p:ext uri="{D42A27DB-BD31-4B8C-83A1-F6EECF244321}">
                <p14:modId xmlns:p14="http://schemas.microsoft.com/office/powerpoint/2010/main" val="2505700770"/>
              </p:ext>
            </p:extLst>
          </p:nvPr>
        </p:nvGraphicFramePr>
        <p:xfrm>
          <a:off x="15925800" y="18821400"/>
          <a:ext cx="5495925" cy="3561905"/>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Median</Template>
  <TotalTime>5192</TotalTime>
  <Words>477</Words>
  <Application>Microsoft Office PowerPoint</Application>
  <PresentationFormat>Custom</PresentationFormat>
  <Paragraphs>129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CSE, BUET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Popel</dc:creator>
  <cp:lastModifiedBy>ZABER</cp:lastModifiedBy>
  <cp:revision>199</cp:revision>
  <dcterms:created xsi:type="dcterms:W3CDTF">2008-05-03T03:01:56Z</dcterms:created>
  <dcterms:modified xsi:type="dcterms:W3CDTF">2015-03-25T17:36:46Z</dcterms:modified>
</cp:coreProperties>
</file>