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asin Rashid.          CS-2102059…"/>
          <p:cNvSpPr txBox="1"/>
          <p:nvPr>
            <p:ph type="body" idx="21"/>
          </p:nvPr>
        </p:nvSpPr>
        <p:spPr>
          <a:xfrm>
            <a:off x="1206499" y="10349582"/>
            <a:ext cx="21971002" cy="23050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/>
          <a:lstStyle/>
          <a:p>
            <a:pPr/>
            <a:r>
              <a:t>Tasin Rashid.          CS-2102059</a:t>
            </a:r>
          </a:p>
          <a:p>
            <a:pPr/>
            <a:r>
              <a:t>Nazmul Hossain.    CS-2203060 </a:t>
            </a:r>
          </a:p>
          <a:p>
            <a:pPr/>
            <a:r>
              <a:t>Md Adnan Saki.      CS-2203056</a:t>
            </a:r>
          </a:p>
        </p:txBody>
      </p:sp>
      <p:sp>
        <p:nvSpPr>
          <p:cNvPr id="172" name="Smart Dustbin Project Using Arduino"/>
          <p:cNvSpPr txBox="1"/>
          <p:nvPr>
            <p:ph type="ctrTitle"/>
          </p:nvPr>
        </p:nvSpPr>
        <p:spPr>
          <a:xfrm>
            <a:off x="1206498" y="5333055"/>
            <a:ext cx="21971004" cy="1720068"/>
          </a:xfrm>
          <a:prstGeom prst="rect">
            <a:avLst/>
          </a:prstGeom>
        </p:spPr>
        <p:txBody>
          <a:bodyPr anchor="ctr"/>
          <a:lstStyle>
            <a:lvl1pPr defTabSz="2121354">
              <a:defRPr spc="-201" sz="10092"/>
            </a:lvl1pPr>
          </a:lstStyle>
          <a:p>
            <a:pPr/>
            <a:r>
              <a:t>Smart Dustbin Project Using Arduino</a:t>
            </a:r>
          </a:p>
        </p:txBody>
      </p:sp>
      <p:sp>
        <p:nvSpPr>
          <p:cNvPr id="173" name="Revolutionizing Waste Management"/>
          <p:cNvSpPr txBox="1"/>
          <p:nvPr>
            <p:ph type="subTitle" sz="quarter" idx="1"/>
          </p:nvPr>
        </p:nvSpPr>
        <p:spPr>
          <a:xfrm>
            <a:off x="1206499" y="7025013"/>
            <a:ext cx="21971001" cy="1348582"/>
          </a:xfrm>
          <a:prstGeom prst="rect">
            <a:avLst/>
          </a:prstGeom>
        </p:spPr>
        <p:txBody>
          <a:bodyPr anchor="ctr"/>
          <a:lstStyle/>
          <a:p>
            <a:pPr/>
            <a:r>
              <a:t>Revolutionizing Waste Management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Introduction"/>
          <p:cNvSpPr txBox="1"/>
          <p:nvPr>
            <p:ph type="title"/>
          </p:nvPr>
        </p:nvSpPr>
        <p:spPr>
          <a:xfrm>
            <a:off x="1206499" y="2105993"/>
            <a:ext cx="21971001" cy="1433164"/>
          </a:xfrm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76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omponents"/>
          <p:cNvSpPr txBox="1"/>
          <p:nvPr>
            <p:ph type="title"/>
          </p:nvPr>
        </p:nvSpPr>
        <p:spPr>
          <a:xfrm>
            <a:off x="1206499" y="2005481"/>
            <a:ext cx="21971001" cy="1634188"/>
          </a:xfrm>
          <a:prstGeom prst="rect">
            <a:avLst/>
          </a:prstGeom>
        </p:spPr>
        <p:txBody>
          <a:bodyPr/>
          <a:lstStyle>
            <a:lvl1pPr>
              <a:defRPr spc="-180" sz="9000"/>
            </a:lvl1pPr>
          </a:lstStyle>
          <a:p>
            <a:pPr/>
            <a:r>
              <a:t>Components</a:t>
            </a:r>
          </a:p>
        </p:txBody>
      </p:sp>
      <p:sp>
        <p:nvSpPr>
          <p:cNvPr id="179" name="Arduino UNO : The brain of the project…"/>
          <p:cNvSpPr txBox="1"/>
          <p:nvPr>
            <p:ph type="body" idx="1"/>
          </p:nvPr>
        </p:nvSpPr>
        <p:spPr>
          <a:xfrm>
            <a:off x="1206499" y="3887381"/>
            <a:ext cx="21971001" cy="8609849"/>
          </a:xfrm>
          <a:prstGeom prst="rect">
            <a:avLst/>
          </a:prstGeom>
        </p:spPr>
        <p:txBody>
          <a:bodyPr/>
          <a:lstStyle/>
          <a:p>
            <a:pPr/>
            <a:r>
              <a:rPr b="1"/>
              <a:t>Arduino UNO :</a:t>
            </a:r>
            <a:r>
              <a:t> The brain of the project</a:t>
            </a:r>
          </a:p>
          <a:p>
            <a:pPr/>
            <a:r>
              <a:rPr b="1"/>
              <a:t>Ultrasonic sensor :</a:t>
            </a:r>
            <a:r>
              <a:t> For object detection</a:t>
            </a:r>
          </a:p>
          <a:p>
            <a:pPr/>
            <a:r>
              <a:rPr b="1"/>
              <a:t>Servo motor :</a:t>
            </a:r>
            <a:r>
              <a:t> To control the lid movement</a:t>
            </a:r>
          </a:p>
          <a:p>
            <a:pPr/>
            <a:r>
              <a:rPr b="1"/>
              <a:t>Dustbin :</a:t>
            </a:r>
            <a:r>
              <a:t> The main container</a:t>
            </a:r>
          </a:p>
          <a:p>
            <a:pPr/>
            <a:r>
              <a:rPr b="1"/>
              <a:t>Led :</a:t>
            </a:r>
            <a:r>
              <a:t> For monitoring command.</a:t>
            </a:r>
          </a:p>
          <a:p>
            <a:pPr/>
            <a:r>
              <a:rPr b="1"/>
              <a:t>Jumper wires : </a:t>
            </a:r>
            <a:r>
              <a:t>Make connet path.</a:t>
            </a:r>
          </a:p>
          <a:p>
            <a:pPr/>
            <a:r>
              <a:rPr b="1"/>
              <a:t>Power source :</a:t>
            </a:r>
            <a:r>
              <a:t> To power the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Working Principle"/>
          <p:cNvSpPr txBox="1"/>
          <p:nvPr>
            <p:ph type="title"/>
          </p:nvPr>
        </p:nvSpPr>
        <p:spPr>
          <a:xfrm>
            <a:off x="1390704" y="3335998"/>
            <a:ext cx="21602592" cy="1433164"/>
          </a:xfrm>
          <a:prstGeom prst="rect">
            <a:avLst/>
          </a:prstGeom>
        </p:spPr>
        <p:txBody>
          <a:bodyPr/>
          <a:lstStyle>
            <a:lvl1pPr defTabSz="2365188">
              <a:defRPr spc="-174" sz="8730"/>
            </a:lvl1pPr>
          </a:lstStyle>
          <a:p>
            <a:pPr/>
            <a:r>
              <a:t>Working Principle</a:t>
            </a:r>
          </a:p>
        </p:txBody>
      </p:sp>
      <p:sp>
        <p:nvSpPr>
          <p:cNvPr id="182" name="The ultrasonic sensor detects an object (like a hand) within a certain range.…"/>
          <p:cNvSpPr txBox="1"/>
          <p:nvPr>
            <p:ph type="body" sz="half" idx="1"/>
          </p:nvPr>
        </p:nvSpPr>
        <p:spPr>
          <a:xfrm>
            <a:off x="1206499" y="4870193"/>
            <a:ext cx="21971001" cy="5956880"/>
          </a:xfrm>
          <a:prstGeom prst="rect">
            <a:avLst/>
          </a:prstGeom>
        </p:spPr>
        <p:txBody>
          <a:bodyPr anchor="ctr"/>
          <a:lstStyle/>
          <a:p>
            <a:pPr/>
            <a:r>
              <a:t>The ultrasonic sensor detects an object (like a hand) within a certain range.</a:t>
            </a:r>
          </a:p>
          <a:p>
            <a:pPr/>
            <a:r>
              <a:t>It sends a signal to the Arduino.</a:t>
            </a:r>
          </a:p>
          <a:p>
            <a:pPr/>
            <a:r>
              <a:t>The Arduino processes the signal and commands the servo motor.</a:t>
            </a:r>
          </a:p>
          <a:p>
            <a:pPr/>
            <a:r>
              <a:t>The servo motor opens the lid for a set time before closing it automatically.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ircuit Diagram"/>
          <p:cNvSpPr txBox="1"/>
          <p:nvPr>
            <p:ph type="title"/>
          </p:nvPr>
        </p:nvSpPr>
        <p:spPr>
          <a:xfrm>
            <a:off x="1206500" y="2105993"/>
            <a:ext cx="21971001" cy="1433164"/>
          </a:xfrm>
          <a:prstGeom prst="rect">
            <a:avLst/>
          </a:prstGeom>
        </p:spPr>
        <p:txBody>
          <a:bodyPr/>
          <a:lstStyle/>
          <a:p>
            <a:pPr/>
            <a:r>
              <a:t>Circuit Diagram</a:t>
            </a:r>
          </a:p>
        </p:txBody>
      </p:sp>
      <p:pic>
        <p:nvPicPr>
          <p:cNvPr id="185" name="Smart-Dustbin_bb-n-1-1024x649.jpg" descr="Smart-Dustbin_bb-n-1-1024x64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89599" y="4026277"/>
            <a:ext cx="13004801" cy="8242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ode"/>
          <p:cNvSpPr txBox="1"/>
          <p:nvPr>
            <p:ph type="title"/>
          </p:nvPr>
        </p:nvSpPr>
        <p:spPr>
          <a:xfrm>
            <a:off x="1206500" y="711429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Code</a:t>
            </a:r>
          </a:p>
        </p:txBody>
      </p:sp>
      <p:sp>
        <p:nvSpPr>
          <p:cNvPr id="188" name="#include &lt;Servo.h&gt;…"/>
          <p:cNvSpPr txBox="1"/>
          <p:nvPr>
            <p:ph type="body" idx="21"/>
          </p:nvPr>
        </p:nvSpPr>
        <p:spPr>
          <a:xfrm>
            <a:off x="1275576" y="2239982"/>
            <a:ext cx="10574550" cy="108197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454025">
              <a:defRPr b="0" sz="3025"/>
            </a:pPr>
            <a:r>
              <a:t>#include &lt;Servo.h&gt;</a:t>
            </a:r>
          </a:p>
          <a:p>
            <a:pPr defTabSz="454025">
              <a:defRPr b="0" sz="3025"/>
            </a:pPr>
          </a:p>
          <a:p>
            <a:pPr defTabSz="454025">
              <a:defRPr b="0" sz="3025"/>
            </a:pPr>
            <a:r>
              <a:t>const int trigPin = 9;   // Ultrasonic sensor trig pin</a:t>
            </a:r>
          </a:p>
          <a:p>
            <a:pPr defTabSz="454025">
              <a:defRPr b="0" sz="3025"/>
            </a:pPr>
            <a:r>
              <a:t>const int echoPin = 10;  // Ultrasonic sensor echo pin</a:t>
            </a:r>
          </a:p>
          <a:p>
            <a:pPr defTabSz="454025">
              <a:defRPr b="0" sz="3025"/>
            </a:pPr>
            <a:r>
              <a:t>const int servoPin = 7;  // Servo motor control pin</a:t>
            </a:r>
          </a:p>
          <a:p>
            <a:pPr defTabSz="454025">
              <a:defRPr b="0" sz="3025"/>
            </a:pPr>
          </a:p>
          <a:p>
            <a:pPr defTabSz="454025">
              <a:defRPr b="0" sz="3025"/>
            </a:pPr>
            <a:r>
              <a:t>Servo servo;             // Create a servo object</a:t>
            </a:r>
          </a:p>
          <a:p>
            <a:pPr defTabSz="454025">
              <a:defRPr b="0" sz="3025"/>
            </a:pPr>
          </a:p>
          <a:p>
            <a:pPr defTabSz="454025">
              <a:defRPr b="0" sz="3025"/>
            </a:pPr>
            <a:r>
              <a:t>void setup() {</a:t>
            </a:r>
          </a:p>
          <a:p>
            <a:pPr defTabSz="454025">
              <a:defRPr b="0" sz="3025"/>
            </a:pPr>
            <a:r>
              <a:t>  Serial.begin(9600);</a:t>
            </a:r>
          </a:p>
          <a:p>
            <a:pPr defTabSz="454025">
              <a:defRPr b="0" sz="3025"/>
            </a:pPr>
            <a:r>
              <a:t>  pinMode(trigPin, OUTPUT);</a:t>
            </a:r>
          </a:p>
          <a:p>
            <a:pPr defTabSz="454025">
              <a:defRPr b="0" sz="3025"/>
            </a:pPr>
            <a:r>
              <a:t>  pinMode(echoPin, INPUT);</a:t>
            </a:r>
          </a:p>
          <a:p>
            <a:pPr defTabSz="454025">
              <a:defRPr b="0" sz="3025"/>
            </a:pPr>
            <a:r>
              <a:t>  servo.attach(servoPin);</a:t>
            </a:r>
          </a:p>
          <a:p>
            <a:pPr defTabSz="454025">
              <a:defRPr b="0" sz="3025"/>
            </a:pPr>
            <a:r>
              <a:t>}</a:t>
            </a:r>
          </a:p>
          <a:p>
            <a:pPr defTabSz="454025">
              <a:defRPr b="0" sz="3025"/>
            </a:pPr>
          </a:p>
          <a:p>
            <a:pPr defTabSz="454025">
              <a:defRPr b="0" sz="3025"/>
            </a:pPr>
            <a:r>
              <a:t>void loop() {</a:t>
            </a:r>
          </a:p>
          <a:p>
            <a:pPr defTabSz="454025">
              <a:defRPr b="0" sz="3025"/>
            </a:pPr>
            <a:r>
              <a:t>  long duration, distance;</a:t>
            </a:r>
          </a:p>
          <a:p>
            <a:pPr defTabSz="454025">
              <a:defRPr b="0" sz="3025"/>
            </a:pPr>
            <a:r>
              <a:t>  </a:t>
            </a:r>
          </a:p>
          <a:p>
            <a:pPr defTabSz="454025">
              <a:defRPr b="0" sz="3025"/>
            </a:pPr>
            <a:r>
              <a:t>  digitalWrite(trigPin, LOW);</a:t>
            </a:r>
          </a:p>
          <a:p>
            <a:pPr defTabSz="454025">
              <a:defRPr b="0" sz="3025"/>
            </a:pPr>
            <a:r>
              <a:t>  delayMicroseconds(2);</a:t>
            </a:r>
          </a:p>
          <a:p>
            <a:pPr defTabSz="454025">
              <a:defRPr b="0" sz="3025"/>
            </a:pPr>
            <a:r>
              <a:t>  digitalWrite(trigPin, HIGH);</a:t>
            </a:r>
          </a:p>
          <a:p>
            <a:pPr defTabSz="454025">
              <a:defRPr b="0" sz="3025"/>
            </a:pPr>
            <a:r>
              <a:t>  delayMicroseconds(10);</a:t>
            </a:r>
          </a:p>
          <a:p>
            <a:pPr defTabSz="454025">
              <a:defRPr b="0" sz="3025"/>
            </a:pPr>
            <a:r>
              <a:t>  digitalWrite(trigPin, LOW);</a:t>
            </a:r>
          </a:p>
        </p:txBody>
      </p:sp>
      <p:sp>
        <p:nvSpPr>
          <p:cNvPr id="189" name="duration = pulseIn(echoPin, HIGH);…"/>
          <p:cNvSpPr txBox="1"/>
          <p:nvPr/>
        </p:nvSpPr>
        <p:spPr>
          <a:xfrm>
            <a:off x="11906063" y="2004546"/>
            <a:ext cx="11212306" cy="11290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462280">
              <a:lnSpc>
                <a:spcPct val="100000"/>
              </a:lnSpc>
              <a:spcBef>
                <a:spcPts val="0"/>
              </a:spcBef>
              <a:defRPr sz="3080"/>
            </a:pPr>
          </a:p>
          <a:p>
            <a:pPr defTabSz="462280">
              <a:lnSpc>
                <a:spcPct val="100000"/>
              </a:lnSpc>
              <a:spcBef>
                <a:spcPts val="0"/>
              </a:spcBef>
              <a:defRPr sz="3080"/>
            </a:pPr>
            <a:r>
              <a:t>  duration = pulseIn(echoPin, HIGH);</a:t>
            </a:r>
          </a:p>
          <a:p>
            <a:pPr defTabSz="462280">
              <a:lnSpc>
                <a:spcPct val="100000"/>
              </a:lnSpc>
              <a:spcBef>
                <a:spcPts val="0"/>
              </a:spcBef>
              <a:defRPr sz="3080"/>
            </a:pPr>
            <a:r>
              <a:t>  </a:t>
            </a:r>
          </a:p>
          <a:p>
            <a:pPr defTabSz="462280">
              <a:lnSpc>
                <a:spcPct val="100000"/>
              </a:lnSpc>
              <a:spcBef>
                <a:spcPts val="0"/>
              </a:spcBef>
              <a:defRPr sz="3080"/>
            </a:pPr>
            <a:r>
              <a:t>  distance = duration * 0.034 / 2;</a:t>
            </a:r>
          </a:p>
          <a:p>
            <a:pPr defTabSz="462280">
              <a:lnSpc>
                <a:spcPct val="100000"/>
              </a:lnSpc>
              <a:spcBef>
                <a:spcPts val="0"/>
              </a:spcBef>
              <a:defRPr sz="3080"/>
            </a:pPr>
            <a:r>
              <a:t>  </a:t>
            </a:r>
          </a:p>
          <a:p>
            <a:pPr defTabSz="462280">
              <a:lnSpc>
                <a:spcPct val="100000"/>
              </a:lnSpc>
              <a:spcBef>
                <a:spcPts val="0"/>
              </a:spcBef>
              <a:defRPr sz="3080"/>
            </a:pPr>
            <a:r>
              <a:t>  if (distance &lt; 20) {  // Adjust this threshold according to your setup</a:t>
            </a:r>
          </a:p>
          <a:p>
            <a:pPr defTabSz="462280">
              <a:lnSpc>
                <a:spcPct val="100000"/>
              </a:lnSpc>
              <a:spcBef>
                <a:spcPts val="0"/>
              </a:spcBef>
              <a:defRPr sz="3080"/>
            </a:pPr>
            <a:r>
              <a:t>    openLid();</a:t>
            </a:r>
          </a:p>
          <a:p>
            <a:pPr defTabSz="462280">
              <a:lnSpc>
                <a:spcPct val="100000"/>
              </a:lnSpc>
              <a:spcBef>
                <a:spcPts val="0"/>
              </a:spcBef>
              <a:defRPr sz="3080"/>
            </a:pPr>
            <a:r>
              <a:t>    delay(5000);        // Keep the lid open for 5 seconds</a:t>
            </a:r>
          </a:p>
          <a:p>
            <a:pPr defTabSz="462280">
              <a:lnSpc>
                <a:spcPct val="100000"/>
              </a:lnSpc>
              <a:spcBef>
                <a:spcPts val="0"/>
              </a:spcBef>
              <a:defRPr sz="3080"/>
            </a:pPr>
            <a:r>
              <a:t>    closeLid();</a:t>
            </a:r>
          </a:p>
          <a:p>
            <a:pPr defTabSz="462280">
              <a:lnSpc>
                <a:spcPct val="100000"/>
              </a:lnSpc>
              <a:spcBef>
                <a:spcPts val="0"/>
              </a:spcBef>
              <a:defRPr sz="3080"/>
            </a:pPr>
            <a:r>
              <a:t>  }</a:t>
            </a:r>
          </a:p>
          <a:p>
            <a:pPr defTabSz="462280">
              <a:lnSpc>
                <a:spcPct val="100000"/>
              </a:lnSpc>
              <a:spcBef>
                <a:spcPts val="0"/>
              </a:spcBef>
              <a:defRPr sz="3080"/>
            </a:pPr>
            <a:r>
              <a:t>  </a:t>
            </a:r>
          </a:p>
          <a:p>
            <a:pPr defTabSz="462280">
              <a:lnSpc>
                <a:spcPct val="100000"/>
              </a:lnSpc>
              <a:spcBef>
                <a:spcPts val="0"/>
              </a:spcBef>
              <a:defRPr sz="3080"/>
            </a:pPr>
            <a:r>
              <a:t>  delay(500);  // Adjust the delay as needed to control the sensor reading frequency</a:t>
            </a:r>
          </a:p>
          <a:p>
            <a:pPr defTabSz="462280">
              <a:lnSpc>
                <a:spcPct val="100000"/>
              </a:lnSpc>
              <a:spcBef>
                <a:spcPts val="0"/>
              </a:spcBef>
              <a:defRPr sz="3080"/>
            </a:pPr>
            <a:r>
              <a:t>}</a:t>
            </a:r>
          </a:p>
          <a:p>
            <a:pPr defTabSz="462280">
              <a:lnSpc>
                <a:spcPct val="100000"/>
              </a:lnSpc>
              <a:spcBef>
                <a:spcPts val="0"/>
              </a:spcBef>
              <a:defRPr sz="3080"/>
            </a:pPr>
          </a:p>
          <a:p>
            <a:pPr defTabSz="462280">
              <a:lnSpc>
                <a:spcPct val="100000"/>
              </a:lnSpc>
              <a:spcBef>
                <a:spcPts val="0"/>
              </a:spcBef>
              <a:defRPr sz="3080"/>
            </a:pPr>
            <a:r>
              <a:t>void openLid() {</a:t>
            </a:r>
          </a:p>
          <a:p>
            <a:pPr defTabSz="462280">
              <a:lnSpc>
                <a:spcPct val="100000"/>
              </a:lnSpc>
              <a:spcBef>
                <a:spcPts val="0"/>
              </a:spcBef>
              <a:defRPr sz="3080"/>
            </a:pPr>
            <a:r>
              <a:t>  servo.write(0);  // Adjust the angle to open the lid completely</a:t>
            </a:r>
          </a:p>
          <a:p>
            <a:pPr defTabSz="462280">
              <a:lnSpc>
                <a:spcPct val="100000"/>
              </a:lnSpc>
              <a:spcBef>
                <a:spcPts val="0"/>
              </a:spcBef>
              <a:defRPr sz="3080"/>
            </a:pPr>
            <a:r>
              <a:t>}</a:t>
            </a:r>
          </a:p>
          <a:p>
            <a:pPr defTabSz="462280">
              <a:lnSpc>
                <a:spcPct val="100000"/>
              </a:lnSpc>
              <a:spcBef>
                <a:spcPts val="0"/>
              </a:spcBef>
              <a:defRPr sz="3080"/>
            </a:pPr>
          </a:p>
          <a:p>
            <a:pPr defTabSz="462280">
              <a:lnSpc>
                <a:spcPct val="100000"/>
              </a:lnSpc>
              <a:spcBef>
                <a:spcPts val="0"/>
              </a:spcBef>
              <a:defRPr sz="3080"/>
            </a:pPr>
            <a:r>
              <a:t>void closeLid() {</a:t>
            </a:r>
          </a:p>
          <a:p>
            <a:pPr defTabSz="462280">
              <a:lnSpc>
                <a:spcPct val="100000"/>
              </a:lnSpc>
              <a:spcBef>
                <a:spcPts val="0"/>
              </a:spcBef>
              <a:defRPr sz="3080"/>
            </a:pPr>
            <a:r>
              <a:t>  servo.write(90);  // Adjust the angle to close the lid completely</a:t>
            </a:r>
          </a:p>
          <a:p>
            <a:pPr defTabSz="462280">
              <a:lnSpc>
                <a:spcPct val="100000"/>
              </a:lnSpc>
              <a:spcBef>
                <a:spcPts val="0"/>
              </a:spcBef>
              <a:defRPr sz="308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Benefits"/>
          <p:cNvSpPr txBox="1"/>
          <p:nvPr>
            <p:ph type="title"/>
          </p:nvPr>
        </p:nvSpPr>
        <p:spPr>
          <a:xfrm>
            <a:off x="1416826" y="3787447"/>
            <a:ext cx="21550349" cy="1433164"/>
          </a:xfrm>
          <a:prstGeom prst="rect">
            <a:avLst/>
          </a:prstGeom>
        </p:spPr>
        <p:txBody>
          <a:bodyPr/>
          <a:lstStyle/>
          <a:p>
            <a:pPr/>
            <a:r>
              <a:t>Benefits</a:t>
            </a:r>
          </a:p>
        </p:txBody>
      </p:sp>
      <p:sp>
        <p:nvSpPr>
          <p:cNvPr id="192" name="Efficient waste disposal…"/>
          <p:cNvSpPr txBox="1"/>
          <p:nvPr>
            <p:ph type="body" sz="half" idx="1"/>
          </p:nvPr>
        </p:nvSpPr>
        <p:spPr>
          <a:xfrm>
            <a:off x="1206500" y="5241185"/>
            <a:ext cx="21971001" cy="4167389"/>
          </a:xfrm>
          <a:prstGeom prst="rect">
            <a:avLst/>
          </a:prstGeom>
        </p:spPr>
        <p:txBody>
          <a:bodyPr anchor="ctr"/>
          <a:lstStyle/>
          <a:p>
            <a:pPr/>
            <a:r>
              <a:t>Efficient waste disposal</a:t>
            </a:r>
          </a:p>
          <a:p>
            <a:pPr/>
            <a:r>
              <a:t>Reduction in manual effort</a:t>
            </a:r>
          </a:p>
          <a:p>
            <a:pPr/>
            <a:r>
              <a:t>Environmentally friendly solution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Applications"/>
          <p:cNvSpPr txBox="1"/>
          <p:nvPr>
            <p:ph type="title"/>
          </p:nvPr>
        </p:nvSpPr>
        <p:spPr>
          <a:xfrm>
            <a:off x="1206500" y="4655042"/>
            <a:ext cx="21971001" cy="1433164"/>
          </a:xfrm>
          <a:prstGeom prst="rect">
            <a:avLst/>
          </a:prstGeom>
        </p:spPr>
        <p:txBody>
          <a:bodyPr/>
          <a:lstStyle/>
          <a:p>
            <a:pPr/>
            <a:r>
              <a:t>Applications</a:t>
            </a:r>
          </a:p>
        </p:txBody>
      </p:sp>
      <p:sp>
        <p:nvSpPr>
          <p:cNvPr id="195" name="Smart cities…"/>
          <p:cNvSpPr txBox="1"/>
          <p:nvPr>
            <p:ph type="body" sz="half" idx="1"/>
          </p:nvPr>
        </p:nvSpPr>
        <p:spPr>
          <a:xfrm>
            <a:off x="1206500" y="6146162"/>
            <a:ext cx="21971001" cy="4460695"/>
          </a:xfrm>
          <a:prstGeom prst="rect">
            <a:avLst/>
          </a:prstGeom>
        </p:spPr>
        <p:txBody>
          <a:bodyPr anchor="ctr"/>
          <a:lstStyle/>
          <a:p>
            <a:pPr/>
            <a:r>
              <a:t>Smart cities</a:t>
            </a:r>
          </a:p>
          <a:p>
            <a:pPr/>
            <a:r>
              <a:t>Public places</a:t>
            </a:r>
          </a:p>
          <a:p>
            <a:pPr/>
            <a:r>
              <a:t>Homes and offices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hats all"/>
          <p:cNvSpPr txBox="1"/>
          <p:nvPr>
            <p:ph type="body" sz="quarter" idx="1"/>
          </p:nvPr>
        </p:nvSpPr>
        <p:spPr>
          <a:xfrm>
            <a:off x="1206500" y="5397415"/>
            <a:ext cx="21971001" cy="2921170"/>
          </a:xfrm>
          <a:prstGeom prst="rect">
            <a:avLst/>
          </a:prstGeom>
        </p:spPr>
        <p:txBody>
          <a:bodyPr/>
          <a:lstStyle>
            <a:lvl1pPr defTabSz="1804370">
              <a:defRPr spc="-184" sz="18500"/>
            </a:lvl1pPr>
          </a:lstStyle>
          <a:p>
            <a:pPr/>
            <a:r>
              <a:t>Thats all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