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FE0B26-19FF-43E3-8BE8-DC2A00B009D9}"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6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172633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2451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295776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FE0B26-19FF-43E3-8BE8-DC2A00B009D9}"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27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275080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233410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101270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249513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4A5543-69A8-404C-97FE-82AAF4E50F00}" type="datetimeFigureOut">
              <a:rPr lang="en-US" smtClean="0"/>
              <a:t>7/28/2017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FE0B26-19FF-43E3-8BE8-DC2A00B009D9}" type="slidenum">
              <a:rPr lang="en-US" smtClean="0"/>
              <a:t>‹#›</a:t>
            </a:fld>
            <a:endParaRPr lang="en-US" dirty="0"/>
          </a:p>
        </p:txBody>
      </p:sp>
    </p:spTree>
    <p:extLst>
      <p:ext uri="{BB962C8B-B14F-4D97-AF65-F5344CB8AC3E}">
        <p14:creationId xmlns:p14="http://schemas.microsoft.com/office/powerpoint/2010/main" val="219427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4A5543-69A8-404C-97FE-82AAF4E50F00}" type="datetimeFigureOut">
              <a:rPr lang="en-US" smtClean="0"/>
              <a:t>7/28/2017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FE0B26-19FF-43E3-8BE8-DC2A00B009D9}" type="slidenum">
              <a:rPr lang="en-US" smtClean="0"/>
              <a:t>‹#›</a:t>
            </a:fld>
            <a:endParaRPr lang="en-US" dirty="0"/>
          </a:p>
        </p:txBody>
      </p:sp>
    </p:spTree>
    <p:extLst>
      <p:ext uri="{BB962C8B-B14F-4D97-AF65-F5344CB8AC3E}">
        <p14:creationId xmlns:p14="http://schemas.microsoft.com/office/powerpoint/2010/main" val="30553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47800" y="286604"/>
            <a:ext cx="6918960" cy="145124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1" y="1845734"/>
            <a:ext cx="790956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E4A5543-69A8-404C-97FE-82AAF4E50F00}" type="datetimeFigureOut">
              <a:rPr lang="en-US" smtClean="0"/>
              <a:t>7/28/2017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1FE0B26-19FF-43E3-8BE8-DC2A00B009D9}"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582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spc="-50" baseline="0">
          <a:solidFill>
            <a:schemeClr val="tx1"/>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q"/>
        <a:defRPr sz="2000" kern="1200">
          <a:solidFill>
            <a:schemeClr val="tx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q"/>
        <a:defRPr sz="2000" kern="1200">
          <a:solidFill>
            <a:schemeClr val="tx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q"/>
        <a:defRPr sz="2000" kern="1200">
          <a:solidFill>
            <a:schemeClr val="tx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q"/>
        <a:defRPr sz="20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latin typeface="+mn-lt"/>
              </a:rPr>
              <a:t>Unit-1 Foundation Concept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
        <p:nvSpPr>
          <p:cNvPr id="8" name="Rectangle 7"/>
          <p:cNvSpPr/>
          <p:nvPr/>
        </p:nvSpPr>
        <p:spPr>
          <a:xfrm>
            <a:off x="914400" y="4419600"/>
            <a:ext cx="5029201" cy="369332"/>
          </a:xfrm>
          <a:prstGeom prst="rect">
            <a:avLst/>
          </a:prstGeom>
        </p:spPr>
        <p:txBody>
          <a:bodyPr wrap="square">
            <a:spAutoFit/>
          </a:bodyPr>
          <a:lstStyle/>
          <a:p>
            <a:r>
              <a:rPr lang="en-US" dirty="0">
                <a:solidFill>
                  <a:srgbClr val="000000"/>
                </a:solidFill>
                <a:latin typeface="Open Sans" panose="020B0606030504020204" pitchFamily="34" charset="0"/>
              </a:rPr>
              <a:t>Ideal Institute of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Thick Skin</a:t>
            </a:r>
          </a:p>
        </p:txBody>
      </p:sp>
      <p:sp>
        <p:nvSpPr>
          <p:cNvPr id="3" name="Content Placeholder 2"/>
          <p:cNvSpPr>
            <a:spLocks noGrp="1"/>
          </p:cNvSpPr>
          <p:nvPr>
            <p:ph idx="1"/>
          </p:nvPr>
        </p:nvSpPr>
        <p:spPr>
          <a:xfrm>
            <a:off x="152400" y="1981200"/>
            <a:ext cx="8534400" cy="4038600"/>
          </a:xfrm>
        </p:spPr>
        <p:txBody>
          <a:bodyPr/>
          <a:lstStyle/>
          <a:p>
            <a:pPr algn="just"/>
            <a:r>
              <a:rPr lang="en-US" dirty="0"/>
              <a:t>BAs receive a barrage of feedback – on their documentation and proposed solutions. To succeed as a business analyst you need to be able to separate feedback on your documents and ideas from feedback on you personally.</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6604"/>
            <a:ext cx="7299960" cy="1999396"/>
          </a:xfrm>
        </p:spPr>
        <p:txBody>
          <a:bodyPr>
            <a:normAutofit/>
          </a:bodyPr>
          <a:lstStyle/>
          <a:p>
            <a:r>
              <a:rPr lang="en-US" dirty="0"/>
              <a:t>                Visual Modeling</a:t>
            </a:r>
            <a:br>
              <a:rPr lang="en-US" dirty="0"/>
            </a:br>
            <a:endParaRPr lang="en-US" dirty="0"/>
          </a:p>
        </p:txBody>
      </p:sp>
      <p:sp>
        <p:nvSpPr>
          <p:cNvPr id="3" name="Content Placeholder 2"/>
          <p:cNvSpPr>
            <a:spLocks noGrp="1"/>
          </p:cNvSpPr>
          <p:nvPr>
            <p:ph idx="1"/>
          </p:nvPr>
        </p:nvSpPr>
        <p:spPr>
          <a:xfrm>
            <a:off x="228600" y="2133600"/>
            <a:ext cx="8458200" cy="3886200"/>
          </a:xfrm>
        </p:spPr>
        <p:txBody>
          <a:bodyPr/>
          <a:lstStyle/>
          <a:p>
            <a:r>
              <a:rPr lang="en-US" dirty="0"/>
              <a:t>A close sister to many analysis techniques is the ability to create visual models, such as work-flow diagrams or wireframe prototypes. For any given analyst role, there could be specific models you need to create. As a general skill set, it’s important to be able to capture information visually – whether in a formal model or a napkin drawing.</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5791200" cy="1401762"/>
          </a:xfrm>
        </p:spPr>
        <p:txBody>
          <a:bodyPr>
            <a:normAutofit/>
          </a:bodyPr>
          <a:lstStyle/>
          <a:p>
            <a:r>
              <a:rPr lang="en-US" dirty="0"/>
              <a:t>                  Active listening</a:t>
            </a:r>
          </a:p>
        </p:txBody>
      </p:sp>
      <p:sp>
        <p:nvSpPr>
          <p:cNvPr id="3" name="Content Placeholder 2"/>
          <p:cNvSpPr>
            <a:spLocks noGrp="1"/>
          </p:cNvSpPr>
          <p:nvPr>
            <p:ph idx="1"/>
          </p:nvPr>
        </p:nvSpPr>
        <p:spPr>
          <a:xfrm>
            <a:off x="304800" y="1981200"/>
            <a:ext cx="8839200" cy="4572000"/>
          </a:xfrm>
        </p:spPr>
        <p:txBody>
          <a:bodyPr>
            <a:normAutofit/>
          </a:bodyPr>
          <a:lstStyle/>
          <a:p>
            <a:r>
              <a:rPr lang="en-US" dirty="0"/>
              <a:t>It is a communication technique used in counseling, training and conflict resolution, which requires the listener to feed back what they hear to the speaker, by way of re-stating or paraphrasing what they have heard in their own words, to confirm what they have heard and moreover, to confirm the understanding of both parties . </a:t>
            </a:r>
          </a:p>
          <a:p>
            <a:endParaRPr lang="en-US" dirty="0"/>
          </a:p>
          <a:p>
            <a:r>
              <a:rPr lang="en-US" dirty="0"/>
              <a:t>Communication is incomplete if the listener does not comprehend what is being said. Re-stating and paraphrasing is an effective way to understand what the other person is saying. While doing so do not miss out on important facts. Watch for body language too. It provides clues to the importance of the requirement as well as UI design. For example, while discussing a requirement the users may gesture a drop down or a click without verbally stating it. Note them down.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5867400" cy="1477962"/>
          </a:xfrm>
        </p:spPr>
        <p:txBody>
          <a:bodyPr/>
          <a:lstStyle/>
          <a:p>
            <a:pPr algn="ctr"/>
            <a:r>
              <a:rPr lang="en-US" dirty="0"/>
              <a:t>Patience</a:t>
            </a:r>
          </a:p>
        </p:txBody>
      </p:sp>
      <p:sp>
        <p:nvSpPr>
          <p:cNvPr id="3" name="Content Placeholder 2"/>
          <p:cNvSpPr>
            <a:spLocks noGrp="1"/>
          </p:cNvSpPr>
          <p:nvPr>
            <p:ph idx="1"/>
          </p:nvPr>
        </p:nvSpPr>
        <p:spPr>
          <a:xfrm>
            <a:off x="381000" y="2057400"/>
            <a:ext cx="8305800" cy="3962400"/>
          </a:xfrm>
        </p:spPr>
        <p:txBody>
          <a:bodyPr/>
          <a:lstStyle/>
          <a:p>
            <a:r>
              <a:rPr lang="en-US" dirty="0"/>
              <a:t> It’s a virtue that all BA’s must have. First, not everyone has clarity of thought.</a:t>
            </a:r>
          </a:p>
          <a:p>
            <a:endParaRPr lang="en-US" dirty="0"/>
          </a:p>
          <a:p>
            <a:r>
              <a:rPr lang="en-US" dirty="0"/>
              <a:t> Second, business users do their job really well but may not be articulate enough.</a:t>
            </a:r>
          </a:p>
          <a:p>
            <a:endParaRPr lang="en-US" dirty="0"/>
          </a:p>
          <a:p>
            <a:r>
              <a:rPr lang="en-US" dirty="0"/>
              <a:t> Third, they may not have the patience to sit and explain fundamental things to you. It’s like being in a relationship. Two impatient people make the situation quite explosive. This attribute is something to be cultivated.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477962"/>
          </a:xfrm>
        </p:spPr>
        <p:txBody>
          <a:bodyPr/>
          <a:lstStyle/>
          <a:p>
            <a:r>
              <a:rPr lang="en-US" b="1" dirty="0"/>
              <a:t>          </a:t>
            </a:r>
            <a:r>
              <a:rPr lang="en-US" dirty="0"/>
              <a:t>Communication Skill</a:t>
            </a:r>
          </a:p>
        </p:txBody>
      </p:sp>
      <p:sp>
        <p:nvSpPr>
          <p:cNvPr id="3" name="Content Placeholder 2"/>
          <p:cNvSpPr>
            <a:spLocks noGrp="1"/>
          </p:cNvSpPr>
          <p:nvPr>
            <p:ph idx="1"/>
          </p:nvPr>
        </p:nvSpPr>
        <p:spPr>
          <a:xfrm>
            <a:off x="304800" y="1981200"/>
            <a:ext cx="8382000" cy="4038600"/>
          </a:xfrm>
        </p:spPr>
        <p:txBody>
          <a:bodyPr/>
          <a:lstStyle/>
          <a:p>
            <a:r>
              <a:rPr lang="en-US" dirty="0"/>
              <a:t>As an effective communicator, you must to able to facilitate work meetings, ask the right questions, and actively listen and take in new information. The ability to communicate proficiently in person, on conference calls, in meetings both digital and otherwise, and through email is essential.</a:t>
            </a:r>
          </a:p>
          <a:p>
            <a:endParaRPr lang="en-US" dirty="0"/>
          </a:p>
          <a:p>
            <a:r>
              <a:rPr lang="en-US" dirty="0"/>
              <a:t>Business analysts spend a significant amount of time interacting with clients, users, management, and developers. A project’s success may revolve around your ability to clearly communicate things like project requirements, changes, and testing results.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86604"/>
            <a:ext cx="6766560" cy="1465996"/>
          </a:xfrm>
        </p:spPr>
        <p:txBody>
          <a:bodyPr/>
          <a:lstStyle/>
          <a:p>
            <a:r>
              <a:rPr lang="en-US" b="1" dirty="0"/>
              <a:t>         </a:t>
            </a:r>
            <a:r>
              <a:rPr lang="en-US" dirty="0"/>
              <a:t>Negotiation Skills</a:t>
            </a:r>
          </a:p>
        </p:txBody>
      </p:sp>
      <p:sp>
        <p:nvSpPr>
          <p:cNvPr id="3" name="Content Placeholder 2"/>
          <p:cNvSpPr>
            <a:spLocks noGrp="1"/>
          </p:cNvSpPr>
          <p:nvPr>
            <p:ph idx="1"/>
          </p:nvPr>
        </p:nvSpPr>
        <p:spPr>
          <a:xfrm>
            <a:off x="304800" y="2133600"/>
            <a:ext cx="8382000" cy="3886200"/>
          </a:xfrm>
        </p:spPr>
        <p:txBody>
          <a:bodyPr/>
          <a:lstStyle/>
          <a:p>
            <a:r>
              <a:rPr lang="en-US" dirty="0"/>
              <a:t>A business analyst is the intermediary among a variety of people with various types of personalities: clients, developers, users, management, and IT.</a:t>
            </a:r>
          </a:p>
          <a:p>
            <a:endParaRPr lang="en-US" dirty="0"/>
          </a:p>
          <a:p>
            <a:r>
              <a:rPr lang="en-US" dirty="0"/>
              <a:t>You have to be able to achieve a profitable outcome for your company while finding a solution for the client that makes them happy. Balancing both takes persuasion skills to reach a mutual solution while maintaining professional relationships.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401762"/>
          </a:xfrm>
        </p:spPr>
        <p:txBody>
          <a:bodyPr>
            <a:normAutofit/>
          </a:bodyPr>
          <a:lstStyle/>
          <a:p>
            <a:r>
              <a:rPr lang="en-US" b="1" dirty="0"/>
              <a:t>           </a:t>
            </a:r>
            <a:r>
              <a:rPr lang="en-US" dirty="0"/>
              <a:t>Computer Skills</a:t>
            </a:r>
          </a:p>
        </p:txBody>
      </p:sp>
      <p:sp>
        <p:nvSpPr>
          <p:cNvPr id="3" name="Content Placeholder 2"/>
          <p:cNvSpPr>
            <a:spLocks noGrp="1"/>
          </p:cNvSpPr>
          <p:nvPr>
            <p:ph idx="1"/>
          </p:nvPr>
        </p:nvSpPr>
        <p:spPr>
          <a:xfrm>
            <a:off x="152400" y="1905000"/>
            <a:ext cx="8534400" cy="4114800"/>
          </a:xfrm>
        </p:spPr>
        <p:txBody>
          <a:bodyPr>
            <a:normAutofit fontScale="92500" lnSpcReduction="20000"/>
          </a:bodyPr>
          <a:lstStyle/>
          <a:p>
            <a:r>
              <a:rPr lang="en-US" dirty="0"/>
              <a:t>As a business analyst, you’ll need to be able to use many types of software, from the popular Microsoft Office Suite, to less common packages, like SharePoint, Visio, and Software Design Tools. You will need to stay abreast of new developments in relevant IT as well.</a:t>
            </a:r>
          </a:p>
          <a:p>
            <a:pPr>
              <a:buNone/>
            </a:pPr>
            <a:endParaRPr lang="en-US" dirty="0"/>
          </a:p>
          <a:p>
            <a:r>
              <a:rPr lang="en-US" dirty="0"/>
              <a:t>Microsoft Excel</a:t>
            </a:r>
          </a:p>
          <a:p>
            <a:r>
              <a:rPr lang="en-US" dirty="0"/>
              <a:t>Microsoft Office</a:t>
            </a:r>
          </a:p>
          <a:p>
            <a:r>
              <a:rPr lang="en-US" dirty="0"/>
              <a:t>Microsoft Project</a:t>
            </a:r>
          </a:p>
          <a:p>
            <a:r>
              <a:rPr lang="en-US" dirty="0"/>
              <a:t>PowerPoint</a:t>
            </a:r>
          </a:p>
          <a:p>
            <a:r>
              <a:rPr lang="en-US" dirty="0"/>
              <a:t>SQL Queries</a:t>
            </a:r>
          </a:p>
          <a:p>
            <a:r>
              <a:rPr lang="en-US" dirty="0"/>
              <a:t>Software Design Tools</a:t>
            </a:r>
          </a:p>
          <a:p>
            <a:r>
              <a:rPr lang="en-US" dirty="0"/>
              <a:t>Visio</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1554162"/>
          </a:xfrm>
        </p:spPr>
        <p:txBody>
          <a:bodyPr/>
          <a:lstStyle/>
          <a:p>
            <a:pPr algn="ctr"/>
            <a:r>
              <a:rPr lang="en-US" dirty="0"/>
              <a:t>Personal Attributes</a:t>
            </a:r>
          </a:p>
        </p:txBody>
      </p:sp>
      <p:sp>
        <p:nvSpPr>
          <p:cNvPr id="3" name="Content Placeholder 2"/>
          <p:cNvSpPr>
            <a:spLocks noGrp="1"/>
          </p:cNvSpPr>
          <p:nvPr>
            <p:ph idx="1"/>
          </p:nvPr>
        </p:nvSpPr>
        <p:spPr>
          <a:xfrm>
            <a:off x="152400" y="1828800"/>
            <a:ext cx="8534400" cy="4572000"/>
          </a:xfrm>
        </p:spPr>
        <p:txBody>
          <a:bodyPr>
            <a:normAutofit fontScale="92500" lnSpcReduction="10000"/>
          </a:bodyPr>
          <a:lstStyle/>
          <a:p>
            <a:pPr>
              <a:buNone/>
            </a:pPr>
            <a:r>
              <a:rPr lang="en-US" dirty="0"/>
              <a:t>    Sought-after personal attributes include adaptability and the ability to work in a fast-paced environment with cross-functional teams. You’ll need analytical thinking, attention to detail, and creativity. You’ll need to have strong organizational skills, the ability to multitask, and the ability to act as a strong but diplomatic leader.</a:t>
            </a:r>
          </a:p>
          <a:p>
            <a:pPr marL="0" indent="0">
              <a:buNone/>
            </a:pPr>
            <a:r>
              <a:rPr lang="en-US" dirty="0"/>
              <a:t>Ability to Adapt and Quickly Adjust to Change</a:t>
            </a:r>
          </a:p>
          <a:p>
            <a:r>
              <a:rPr lang="en-US" dirty="0"/>
              <a:t>Ability to Work in Fast Paced Environment</a:t>
            </a:r>
          </a:p>
          <a:p>
            <a:r>
              <a:rPr lang="en-US" dirty="0"/>
              <a:t>Ability to Work with Cross-Functional Teams</a:t>
            </a:r>
          </a:p>
          <a:p>
            <a:r>
              <a:rPr lang="en-US" dirty="0"/>
              <a:t>Analytical </a:t>
            </a:r>
          </a:p>
          <a:p>
            <a:r>
              <a:rPr lang="en-US" dirty="0"/>
              <a:t>Assessment</a:t>
            </a:r>
          </a:p>
          <a:p>
            <a:r>
              <a:rPr lang="en-US" dirty="0"/>
              <a:t>Attention to Detail </a:t>
            </a:r>
          </a:p>
          <a:p>
            <a:r>
              <a:rPr lang="en-US" dirty="0"/>
              <a:t>Creative Thinking</a:t>
            </a:r>
          </a:p>
          <a:p>
            <a:r>
              <a:rPr lang="en-US" dirty="0"/>
              <a:t>Critical Thinking</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304800"/>
            <a:ext cx="8915400" cy="5715000"/>
          </a:xfrm>
        </p:spPr>
        <p:txBody>
          <a:bodyPr>
            <a:normAutofit fontScale="92500" lnSpcReduction="10000"/>
          </a:bodyPr>
          <a:lstStyle/>
          <a:p>
            <a:r>
              <a:rPr lang="en-US" dirty="0"/>
              <a:t>Defining Problems </a:t>
            </a:r>
          </a:p>
          <a:p>
            <a:r>
              <a:rPr lang="en-US" dirty="0"/>
              <a:t>Detail Oriented</a:t>
            </a:r>
          </a:p>
          <a:p>
            <a:r>
              <a:rPr lang="en-US" dirty="0"/>
              <a:t>Decision Making</a:t>
            </a:r>
          </a:p>
          <a:p>
            <a:r>
              <a:rPr lang="en-US" dirty="0"/>
              <a:t>Diplomatic</a:t>
            </a:r>
          </a:p>
          <a:p>
            <a:r>
              <a:rPr lang="en-US" dirty="0"/>
              <a:t>Innovation</a:t>
            </a:r>
          </a:p>
          <a:p>
            <a:r>
              <a:rPr lang="en-US" dirty="0"/>
              <a:t>Instructing</a:t>
            </a:r>
          </a:p>
          <a:p>
            <a:r>
              <a:rPr lang="en-US" dirty="0"/>
              <a:t>Leadership</a:t>
            </a:r>
          </a:p>
          <a:p>
            <a:r>
              <a:rPr lang="en-US" dirty="0"/>
              <a:t>Listening</a:t>
            </a:r>
          </a:p>
          <a:p>
            <a:r>
              <a:rPr lang="en-US" dirty="0"/>
              <a:t>Meeting Deadlines</a:t>
            </a:r>
          </a:p>
          <a:p>
            <a:r>
              <a:rPr lang="en-US" dirty="0"/>
              <a:t>Multi-Tasking</a:t>
            </a:r>
          </a:p>
          <a:p>
            <a:r>
              <a:rPr lang="en-US" dirty="0"/>
              <a:t>Organizational Skills</a:t>
            </a:r>
          </a:p>
          <a:p>
            <a:r>
              <a:rPr lang="en-US" dirty="0"/>
              <a:t>Planning</a:t>
            </a:r>
          </a:p>
          <a:p>
            <a:r>
              <a:rPr lang="en-US" dirty="0"/>
              <a:t>Prioritizing</a:t>
            </a:r>
          </a:p>
          <a:p>
            <a:r>
              <a:rPr lang="en-US" dirty="0"/>
              <a:t>Written Communication</a:t>
            </a:r>
          </a:p>
          <a:p>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6248400" cy="1858962"/>
          </a:xfrm>
        </p:spPr>
        <p:txBody>
          <a:bodyPr>
            <a:normAutofit/>
          </a:bodyPr>
          <a:lstStyle/>
          <a:p>
            <a:pPr algn="ctr"/>
            <a:r>
              <a:rPr lang="en-US" dirty="0"/>
              <a:t>Business Analyst Key Terms</a:t>
            </a:r>
            <a:br>
              <a:rPr lang="en-US" dirty="0"/>
            </a:br>
            <a:endParaRPr lang="en-US" dirty="0"/>
          </a:p>
        </p:txBody>
      </p:sp>
      <p:sp>
        <p:nvSpPr>
          <p:cNvPr id="3" name="Content Placeholder 2"/>
          <p:cNvSpPr>
            <a:spLocks noGrp="1"/>
          </p:cNvSpPr>
          <p:nvPr>
            <p:ph idx="1"/>
          </p:nvPr>
        </p:nvSpPr>
        <p:spPr>
          <a:xfrm>
            <a:off x="304800" y="1981200"/>
            <a:ext cx="8382000" cy="4114800"/>
          </a:xfrm>
        </p:spPr>
        <p:txBody>
          <a:bodyPr/>
          <a:lstStyle/>
          <a:p>
            <a:r>
              <a:rPr lang="en-US" dirty="0"/>
              <a:t>Business Analysis Information:</a:t>
            </a:r>
          </a:p>
          <a:p>
            <a:pPr>
              <a:buNone/>
            </a:pPr>
            <a:r>
              <a:rPr lang="en-US" dirty="0"/>
              <a:t>   Business Analysis Information refers to the broad diverse set of Information that business analyze, transform and report.</a:t>
            </a:r>
          </a:p>
          <a:p>
            <a:pPr>
              <a:buNone/>
            </a:pPr>
            <a:r>
              <a:rPr lang="en-US" dirty="0"/>
              <a:t>    It is information of any-kind –at any level of detail –that is used as an input to or output of business analysis work.</a:t>
            </a:r>
          </a:p>
          <a:p>
            <a:pPr>
              <a:buNone/>
            </a:pPr>
            <a:endParaRPr lang="en-US" dirty="0"/>
          </a:p>
          <a:p>
            <a:r>
              <a:rPr lang="en-US" dirty="0"/>
              <a:t>Design:</a:t>
            </a:r>
          </a:p>
          <a:p>
            <a:pPr>
              <a:buNone/>
            </a:pPr>
            <a:r>
              <a:rPr lang="en-US" dirty="0"/>
              <a:t>    A design is a usable representation of solution. Design focuses on understanding how value might be realized by a solution if it is built.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477000" cy="1477962"/>
          </a:xfrm>
        </p:spPr>
        <p:txBody>
          <a:bodyPr>
            <a:normAutofit/>
          </a:bodyPr>
          <a:lstStyle/>
          <a:p>
            <a:pPr algn="just"/>
            <a:r>
              <a:rPr lang="en-US" b="1" dirty="0"/>
              <a:t>         </a:t>
            </a:r>
            <a:r>
              <a:rPr lang="en-US" sz="4000" dirty="0">
                <a:latin typeface="+mn-lt"/>
              </a:rPr>
              <a:t>Who is Business Analyst</a:t>
            </a:r>
          </a:p>
        </p:txBody>
      </p:sp>
      <p:pic>
        <p:nvPicPr>
          <p:cNvPr id="5" name="Content Placeholder 4"/>
          <p:cNvPicPr>
            <a:picLocks noGrp="1" noChangeAspect="1" noChangeArrowheads="1"/>
          </p:cNvPicPr>
          <p:nvPr>
            <p:ph idx="1"/>
          </p:nvPr>
        </p:nvPicPr>
        <p:blipFill>
          <a:blip r:embed="rId2"/>
          <a:srcRect/>
          <a:stretch>
            <a:fillRect/>
          </a:stretch>
        </p:blipFill>
        <p:spPr bwMode="auto">
          <a:xfrm>
            <a:off x="304800" y="1905000"/>
            <a:ext cx="8229600" cy="4343400"/>
          </a:xfrm>
          <a:prstGeom prst="rect">
            <a:avLst/>
          </a:prstGeom>
          <a:noFill/>
          <a:ln w="9525">
            <a:noFill/>
            <a:miter lim="800000"/>
            <a:headEnd/>
            <a:tailEnd/>
          </a:ln>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 y="609600"/>
            <a:ext cx="9067800" cy="5943600"/>
          </a:xfrm>
        </p:spPr>
        <p:txBody>
          <a:bodyPr>
            <a:normAutofit/>
          </a:bodyPr>
          <a:lstStyle/>
          <a:p>
            <a:r>
              <a:rPr lang="en-US" dirty="0"/>
              <a:t>Enterprise:</a:t>
            </a:r>
          </a:p>
          <a:p>
            <a:pPr>
              <a:buNone/>
            </a:pPr>
            <a:r>
              <a:rPr lang="en-US" dirty="0"/>
              <a:t>    An enterprise is a system of one or more organizations and he solutions they use to pursue a shared set of common goals .These solutions can be processes ,tools or information. For the purpose of Business Analysis ,enterprise boundaries can be defined relative to change and need not be constrained by the boundaries of legal entity.</a:t>
            </a:r>
          </a:p>
          <a:p>
            <a:pPr>
              <a:buNone/>
            </a:pPr>
            <a:endParaRPr lang="en-US" dirty="0"/>
          </a:p>
          <a:p>
            <a:r>
              <a:rPr lang="en-US" dirty="0"/>
              <a:t>Organization:</a:t>
            </a:r>
          </a:p>
          <a:p>
            <a:pPr>
              <a:buNone/>
            </a:pPr>
            <a:r>
              <a:rPr lang="en-US" dirty="0"/>
              <a:t>   A social unit of people that is structured and managed to meet a need or to pursue collective goals. All organizations have a management structure that determines relationships between the different activities and the members, and subdivides and assigns roles, responsibilities, and authority to carry out different tasks. Organizations are open systems--they affect and are affected by their environment.</a:t>
            </a:r>
            <a:br>
              <a:rPr lang="en-US" dirty="0"/>
            </a:b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762000"/>
            <a:ext cx="8839200" cy="5257800"/>
          </a:xfrm>
        </p:spPr>
        <p:txBody>
          <a:bodyPr>
            <a:normAutofit/>
          </a:bodyPr>
          <a:lstStyle/>
          <a:p>
            <a:pPr algn="just"/>
            <a:r>
              <a:rPr lang="en-US" dirty="0"/>
              <a:t>Plan:</a:t>
            </a:r>
          </a:p>
          <a:p>
            <a:pPr>
              <a:buNone/>
            </a:pPr>
            <a:r>
              <a:rPr lang="en-US" dirty="0"/>
              <a:t>    Written account of intended future course of action (scheme) aimed at achieving specific goal(s) or objective(s) within a specific timeframe. It explains in detail what needs to be done, when, how, and by whom, and often includes best case, expected case, and worst case scenarios. </a:t>
            </a:r>
            <a:br>
              <a:rPr lang="en-US" dirty="0"/>
            </a:br>
            <a:endParaRPr lang="en-US" dirty="0"/>
          </a:p>
          <a:p>
            <a:r>
              <a:rPr lang="en-US" dirty="0"/>
              <a:t>Requirements :</a:t>
            </a:r>
          </a:p>
          <a:p>
            <a:pPr algn="just">
              <a:buNone/>
            </a:pPr>
            <a:r>
              <a:rPr lang="en-US" dirty="0"/>
              <a:t>   It is the most crucial part of the project. Incorrect, inaccurate, or excessive definition of requirements must necessarily result in schedule delays, wasted resources, or customer dissatisfaction. The requirements analysis should begin with business or organizational requirements and translate those into project requirements. If meeting stated requirements will be unreasonably costly, or take too long, the project requirements may have to be negotiated down, down-scoped or down-sized, in discussions with customers or sponsors.</a:t>
            </a:r>
          </a:p>
          <a:p>
            <a:pPr>
              <a:buNone/>
            </a:pPr>
            <a:endParaRPr lang="en-US" dirty="0"/>
          </a:p>
        </p:txBody>
      </p:sp>
      <p:pic>
        <p:nvPicPr>
          <p:cNvPr id="2" name="Picture 1"/>
          <p:cNvPicPr>
            <a:picLocks noChangeAspect="1"/>
          </p:cNvPicPr>
          <p:nvPr/>
        </p:nvPicPr>
        <p:blipFill>
          <a:blip r:embed="rId2"/>
          <a:stretch>
            <a:fillRect/>
          </a:stretch>
        </p:blipFill>
        <p:spPr>
          <a:xfrm>
            <a:off x="7391400" y="152400"/>
            <a:ext cx="1597290" cy="90838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295400"/>
            <a:ext cx="9144000" cy="4724400"/>
          </a:xfrm>
        </p:spPr>
        <p:txBody>
          <a:bodyPr>
            <a:normAutofit/>
          </a:bodyPr>
          <a:lstStyle/>
          <a:p>
            <a:r>
              <a:rPr lang="en-US" dirty="0"/>
              <a:t>Developer:</a:t>
            </a:r>
          </a:p>
          <a:p>
            <a:pPr algn="just">
              <a:buNone/>
            </a:pPr>
            <a:r>
              <a:rPr lang="en-US" dirty="0"/>
              <a:t>    A software developer is a person concerned with facets of the software development process, including the research, design, programming, and testing of computer software. Other job titles which are often used with similar meanings are programmer, software analyst, and software engineer.</a:t>
            </a:r>
          </a:p>
          <a:p>
            <a:pPr>
              <a:buNone/>
            </a:pPr>
            <a:endParaRPr lang="en-US" dirty="0"/>
          </a:p>
          <a:p>
            <a:r>
              <a:rPr lang="en-US" dirty="0"/>
              <a:t>Tester:</a:t>
            </a:r>
          </a:p>
          <a:p>
            <a:pPr>
              <a:buNone/>
            </a:pPr>
            <a:r>
              <a:rPr lang="en-US" dirty="0"/>
              <a:t>     A technician who conducts prescribed tests on software programs and applications prior to their implementation to ensure quality, design integrity and proper functionality. They apply rigorous testing methods including extensive end-user simulations to uncover program "bugs" which are then eliminated by the programmer.</a:t>
            </a:r>
            <a:br>
              <a:rPr lang="en-US" dirty="0"/>
            </a:br>
            <a:br>
              <a:rPr lang="en-US" dirty="0"/>
            </a:b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1447800"/>
            <a:ext cx="8915400" cy="4572000"/>
          </a:xfrm>
        </p:spPr>
        <p:txBody>
          <a:bodyPr/>
          <a:lstStyle/>
          <a:p>
            <a:r>
              <a:rPr lang="en-US" dirty="0"/>
              <a:t>SME:</a:t>
            </a:r>
          </a:p>
          <a:p>
            <a:pPr>
              <a:buNone/>
            </a:pPr>
            <a:r>
              <a:rPr lang="en-US" dirty="0"/>
              <a:t>Subject matter Experts</a:t>
            </a:r>
          </a:p>
          <a:p>
            <a:r>
              <a:rPr lang="en-US" dirty="0"/>
              <a:t>End User</a:t>
            </a:r>
          </a:p>
          <a:p>
            <a:r>
              <a:rPr lang="en-US" dirty="0"/>
              <a:t>Client</a:t>
            </a:r>
          </a:p>
          <a:p>
            <a:r>
              <a:rPr lang="en-US" dirty="0"/>
              <a:t>Customer</a:t>
            </a:r>
          </a:p>
          <a:p>
            <a:r>
              <a:rPr lang="en-US" dirty="0"/>
              <a:t>Sponsor</a:t>
            </a:r>
          </a:p>
          <a:p>
            <a:r>
              <a:rPr lang="en-US" dirty="0"/>
              <a:t>Supplier</a:t>
            </a:r>
          </a:p>
          <a:p>
            <a:r>
              <a:rPr lang="en-US" dirty="0"/>
              <a:t>Project manager</a:t>
            </a:r>
          </a:p>
          <a:p>
            <a:r>
              <a:rPr lang="en-US" dirty="0"/>
              <a:t>Stakeholder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27038"/>
            <a:ext cx="7772398" cy="1401762"/>
          </a:xfrm>
        </p:spPr>
        <p:txBody>
          <a:bodyPr>
            <a:normAutofit/>
          </a:bodyPr>
          <a:lstStyle/>
          <a:p>
            <a:r>
              <a:rPr lang="en-US" dirty="0"/>
              <a:t>Business Analyst Knowledge Areas</a:t>
            </a:r>
          </a:p>
        </p:txBody>
      </p:sp>
      <p:sp>
        <p:nvSpPr>
          <p:cNvPr id="3" name="Content Placeholder 2"/>
          <p:cNvSpPr>
            <a:spLocks noGrp="1"/>
          </p:cNvSpPr>
          <p:nvPr>
            <p:ph idx="1"/>
          </p:nvPr>
        </p:nvSpPr>
        <p:spPr>
          <a:xfrm>
            <a:off x="228600" y="2095482"/>
            <a:ext cx="8458200" cy="3924317"/>
          </a:xfrm>
        </p:spPr>
        <p:txBody>
          <a:bodyPr>
            <a:normAutofit fontScale="92500" lnSpcReduction="20000"/>
          </a:bodyPr>
          <a:lstStyle/>
          <a:p>
            <a:pPr fontAlgn="t"/>
            <a:r>
              <a:rPr lang="en-US" dirty="0"/>
              <a:t>Business Analysis Planning and Monitoring</a:t>
            </a:r>
            <a:br>
              <a:rPr lang="en-US" dirty="0"/>
            </a:br>
            <a:endParaRPr lang="en-US" dirty="0"/>
          </a:p>
          <a:p>
            <a:pPr fontAlgn="t"/>
            <a:r>
              <a:rPr lang="en-US" dirty="0"/>
              <a:t>Elicitation</a:t>
            </a:r>
            <a:br>
              <a:rPr lang="en-US" dirty="0"/>
            </a:br>
            <a:endParaRPr lang="en-US" dirty="0"/>
          </a:p>
          <a:p>
            <a:pPr fontAlgn="t"/>
            <a:r>
              <a:rPr lang="en-US" dirty="0"/>
              <a:t>Enterprise Analysis</a:t>
            </a:r>
            <a:br>
              <a:rPr lang="en-US" dirty="0"/>
            </a:br>
            <a:endParaRPr lang="en-US" dirty="0"/>
          </a:p>
          <a:p>
            <a:pPr fontAlgn="t"/>
            <a:r>
              <a:rPr lang="en-US" dirty="0"/>
              <a:t>Requirements Analysis</a:t>
            </a:r>
            <a:br>
              <a:rPr lang="en-US" dirty="0"/>
            </a:br>
            <a:endParaRPr lang="en-US" dirty="0"/>
          </a:p>
          <a:p>
            <a:pPr fontAlgn="t"/>
            <a:r>
              <a:rPr lang="en-US" dirty="0"/>
              <a:t>Solution Assessment and Validation</a:t>
            </a:r>
            <a:br>
              <a:rPr lang="en-US" dirty="0"/>
            </a:br>
            <a:endParaRPr lang="en-US" dirty="0"/>
          </a:p>
          <a:p>
            <a:pPr fontAlgn="t"/>
            <a:r>
              <a:rPr lang="en-US" dirty="0"/>
              <a:t>Requirements Management and Communication</a:t>
            </a:r>
            <a:br>
              <a:rPr lang="en-US" dirty="0"/>
            </a:br>
            <a:endParaRPr lang="en-US" dirty="0"/>
          </a:p>
          <a:p>
            <a:pPr fontAlgn="t"/>
            <a:r>
              <a:rPr lang="en-US" dirty="0"/>
              <a:t>Underlying Competencies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              Business Analyst</a:t>
            </a:r>
          </a:p>
        </p:txBody>
      </p:sp>
      <p:sp>
        <p:nvSpPr>
          <p:cNvPr id="3" name="Content Placeholder 2"/>
          <p:cNvSpPr>
            <a:spLocks noGrp="1"/>
          </p:cNvSpPr>
          <p:nvPr>
            <p:ph idx="1"/>
          </p:nvPr>
        </p:nvSpPr>
        <p:spPr>
          <a:xfrm>
            <a:off x="381000" y="1828800"/>
            <a:ext cx="8305800" cy="4191000"/>
          </a:xfrm>
        </p:spPr>
        <p:txBody>
          <a:bodyPr/>
          <a:lstStyle/>
          <a:p>
            <a:pPr>
              <a:buFont typeface="Wingdings" panose="05000000000000000000" pitchFamily="2" charset="2"/>
              <a:buChar char="q"/>
            </a:pPr>
            <a:r>
              <a:rPr lang="en-US" dirty="0">
                <a:solidFill>
                  <a:schemeClr val="tx1"/>
                </a:solidFill>
              </a:rPr>
              <a:t>Business Analyst are responsible for discovering, synthesizing, and analyzing information from variety of sources within enterprise, including tools, processes, documentation, and stakeholders.</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r>
              <a:rPr lang="en-US" dirty="0">
                <a:solidFill>
                  <a:schemeClr val="tx1"/>
                </a:solidFill>
              </a:rPr>
              <a:t>Business Analyst is responsible for eliciting the actual needs of stakeholders –which frequently involves investigating and clarifying their expressed desires-in order to determine underlying issues and causes.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467600" cy="1295400"/>
          </a:xfrm>
        </p:spPr>
        <p:txBody>
          <a:bodyPr>
            <a:normAutofit fontScale="90000"/>
          </a:bodyPr>
          <a:lstStyle/>
          <a:p>
            <a:br>
              <a:rPr lang="en-US" b="1" dirty="0"/>
            </a:br>
            <a:br>
              <a:rPr lang="en-US" b="1" dirty="0"/>
            </a:br>
            <a:r>
              <a:rPr lang="en-US" sz="4400" dirty="0"/>
              <a:t>Activities that Business Analysts Perform Include</a:t>
            </a:r>
          </a:p>
        </p:txBody>
      </p:sp>
      <p:sp>
        <p:nvSpPr>
          <p:cNvPr id="3" name="Content Placeholder 2"/>
          <p:cNvSpPr>
            <a:spLocks noGrp="1"/>
          </p:cNvSpPr>
          <p:nvPr>
            <p:ph idx="1"/>
          </p:nvPr>
        </p:nvSpPr>
        <p:spPr>
          <a:xfrm>
            <a:off x="228600" y="2133600"/>
            <a:ext cx="8458200" cy="3886200"/>
          </a:xfrm>
        </p:spPr>
        <p:txBody>
          <a:bodyPr/>
          <a:lstStyle/>
          <a:p>
            <a:r>
              <a:rPr lang="en-US" dirty="0"/>
              <a:t>Underlying enterprise problems and goals</a:t>
            </a:r>
          </a:p>
          <a:p>
            <a:r>
              <a:rPr lang="en-US" dirty="0"/>
              <a:t>Analyzing needs and solutions</a:t>
            </a:r>
          </a:p>
          <a:p>
            <a:r>
              <a:rPr lang="en-US" dirty="0"/>
              <a:t>Devising Strategies</a:t>
            </a:r>
          </a:p>
          <a:p>
            <a:r>
              <a:rPr lang="en-US" dirty="0"/>
              <a:t>Driving change</a:t>
            </a:r>
          </a:p>
          <a:p>
            <a:r>
              <a:rPr lang="en-US" dirty="0"/>
              <a:t>Facilitating Stakeholder Collaboration</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620000" cy="914400"/>
          </a:xfrm>
        </p:spPr>
        <p:txBody>
          <a:bodyPr>
            <a:normAutofit/>
          </a:bodyPr>
          <a:lstStyle/>
          <a:p>
            <a:r>
              <a:rPr lang="en-US" b="1" dirty="0"/>
              <a:t>        </a:t>
            </a:r>
            <a:r>
              <a:rPr lang="en-US" dirty="0"/>
              <a:t>What is Business Analysis  </a:t>
            </a:r>
          </a:p>
        </p:txBody>
      </p:sp>
      <p:sp>
        <p:nvSpPr>
          <p:cNvPr id="3" name="Content Placeholder 2"/>
          <p:cNvSpPr>
            <a:spLocks noGrp="1"/>
          </p:cNvSpPr>
          <p:nvPr>
            <p:ph idx="1"/>
          </p:nvPr>
        </p:nvSpPr>
        <p:spPr>
          <a:xfrm>
            <a:off x="228600" y="2095482"/>
            <a:ext cx="8458200" cy="3924317"/>
          </a:xfrm>
        </p:spPr>
        <p:txBody>
          <a:bodyPr/>
          <a:lstStyle/>
          <a:p>
            <a:r>
              <a:rPr lang="en-US" dirty="0"/>
              <a:t>Business Analysis is the practice of enabling Change in the enterprise by defining needs and recommending solutions that deliver value to stakeholders.</a:t>
            </a:r>
          </a:p>
          <a:p>
            <a:pPr>
              <a:buNone/>
            </a:pPr>
            <a:endParaRPr lang="en-US" dirty="0"/>
          </a:p>
          <a:p>
            <a:r>
              <a:rPr lang="en-US" dirty="0"/>
              <a:t>Business Analysis enables an enterprise to articulate needs and the rationale for change, and to design and describe the solutions that can deliver value.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iva\Desktop\Lessions plans\Week1\MBA1.gif"/>
          <p:cNvPicPr>
            <a:picLocks noGrp="1" noChangeAspect="1" noChangeArrowheads="1"/>
          </p:cNvPicPr>
          <p:nvPr>
            <p:ph idx="1"/>
          </p:nvPr>
        </p:nvPicPr>
        <p:blipFill>
          <a:blip r:embed="rId2"/>
          <a:srcRect/>
          <a:stretch>
            <a:fillRect/>
          </a:stretch>
        </p:blipFill>
        <p:spPr bwMode="auto">
          <a:xfrm>
            <a:off x="0" y="762000"/>
            <a:ext cx="9067800" cy="5562600"/>
          </a:xfrm>
          <a:prstGeom prst="rect">
            <a:avLst/>
          </a:prstGeom>
          <a:no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005" y="-9378"/>
            <a:ext cx="1600199" cy="903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199"/>
            <a:ext cx="8382000" cy="914401"/>
          </a:xfrm>
        </p:spPr>
        <p:txBody>
          <a:bodyPr>
            <a:noAutofit/>
          </a:bodyPr>
          <a:lstStyle/>
          <a:p>
            <a:r>
              <a:rPr lang="en-US" dirty="0"/>
              <a:t>Essential Skills of Effective Business Analysts</a:t>
            </a:r>
          </a:p>
        </p:txBody>
      </p:sp>
      <p:sp>
        <p:nvSpPr>
          <p:cNvPr id="3" name="Content Placeholder 2"/>
          <p:cNvSpPr>
            <a:spLocks noGrp="1"/>
          </p:cNvSpPr>
          <p:nvPr>
            <p:ph idx="1"/>
          </p:nvPr>
        </p:nvSpPr>
        <p:spPr>
          <a:xfrm>
            <a:off x="304800" y="2057400"/>
            <a:ext cx="8382000" cy="3962400"/>
          </a:xfrm>
        </p:spPr>
        <p:txBody>
          <a:bodyPr/>
          <a:lstStyle/>
          <a:p>
            <a:endParaRPr lang="en-US" dirty="0"/>
          </a:p>
          <a:p>
            <a:pPr algn="just"/>
            <a:r>
              <a:rPr lang="en-US" dirty="0"/>
              <a:t>Being the expert in Particular area does not guarantee success as a Business Analyst on project. In addition to the necessary business and domain knowledge ,The  business Analyst should have management, interpersonal, business and problem-solving skills.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27883"/>
            <a:ext cx="1600199" cy="903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935162"/>
          </a:xfrm>
        </p:spPr>
        <p:txBody>
          <a:bodyPr>
            <a:normAutofit/>
          </a:bodyPr>
          <a:lstStyle/>
          <a:p>
            <a:r>
              <a:rPr lang="en-US" dirty="0"/>
              <a:t>Relationship-Building Skills</a:t>
            </a:r>
            <a:br>
              <a:rPr lang="en-US" b="1" dirty="0"/>
            </a:br>
            <a:endParaRPr lang="en-US" b="1" dirty="0"/>
          </a:p>
        </p:txBody>
      </p:sp>
      <p:sp>
        <p:nvSpPr>
          <p:cNvPr id="3" name="Content Placeholder 2"/>
          <p:cNvSpPr>
            <a:spLocks noGrp="1"/>
          </p:cNvSpPr>
          <p:nvPr>
            <p:ph idx="1"/>
          </p:nvPr>
        </p:nvSpPr>
        <p:spPr>
          <a:xfrm>
            <a:off x="304800" y="2057400"/>
            <a:ext cx="8382000" cy="3962400"/>
          </a:xfrm>
        </p:spPr>
        <p:txBody>
          <a:bodyPr/>
          <a:lstStyle/>
          <a:p>
            <a:r>
              <a:rPr lang="en-US" dirty="0"/>
              <a:t>First and foremost on the list of soft skills is the ability to forge strong relationships, often called stakeholder relationships. A stakeholder is simply anyone who has something to contribute to your project and often you’ll work with many stakeholders from both the business and the technical teams.</a:t>
            </a:r>
          </a:p>
          <a:p>
            <a:pPr marL="0" indent="0">
              <a:buNone/>
            </a:pPr>
            <a:endParaRPr lang="en-US" dirty="0"/>
          </a:p>
          <a:p>
            <a:r>
              <a:rPr lang="en-US" dirty="0"/>
              <a:t>This skill involves building trust and often means stepping into a leadership role on a project team to bridge gaps.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604"/>
            <a:ext cx="7528560" cy="1923196"/>
          </a:xfrm>
        </p:spPr>
        <p:txBody>
          <a:bodyPr>
            <a:normAutofit/>
          </a:bodyPr>
          <a:lstStyle/>
          <a:p>
            <a:r>
              <a:rPr lang="en-US" dirty="0"/>
              <a:t>                 Self-Managing</a:t>
            </a:r>
            <a:br>
              <a:rPr lang="en-US" b="1" dirty="0"/>
            </a:br>
            <a:endParaRPr lang="en-US" b="1" dirty="0"/>
          </a:p>
        </p:txBody>
      </p:sp>
      <p:sp>
        <p:nvSpPr>
          <p:cNvPr id="3" name="Content Placeholder 2"/>
          <p:cNvSpPr>
            <a:spLocks noGrp="1"/>
          </p:cNvSpPr>
          <p:nvPr>
            <p:ph idx="1"/>
          </p:nvPr>
        </p:nvSpPr>
        <p:spPr>
          <a:xfrm>
            <a:off x="152400" y="2209800"/>
            <a:ext cx="8534400" cy="3810000"/>
          </a:xfrm>
        </p:spPr>
        <p:txBody>
          <a:bodyPr/>
          <a:lstStyle/>
          <a:p>
            <a:pPr algn="just"/>
            <a:r>
              <a:rPr lang="en-US" dirty="0"/>
              <a:t>While BAs are not </a:t>
            </a:r>
            <a:r>
              <a:rPr lang="en-US" i="1" dirty="0"/>
              <a:t>project</a:t>
            </a:r>
            <a:r>
              <a:rPr lang="en-US" dirty="0"/>
              <a:t> managers, the most successful BAs manage the business analysis effort. This means that the BA is proactive and dependency-aware. It also means they manage themselves to commitments and deadlines, a skill set which can involve influence, delegation, and issue management.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160355"/>
            <a:ext cx="1600199" cy="90387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189</TotalTime>
  <Words>1061</Words>
  <Application>Microsoft Office PowerPoint</Application>
  <PresentationFormat>On-screen Show (4:3)</PresentationFormat>
  <Paragraphs>120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Open Sans</vt:lpstr>
      <vt:lpstr>Wingdings</vt:lpstr>
      <vt:lpstr>Retrospect</vt:lpstr>
      <vt:lpstr>Unit-1 Foundation Concept</vt:lpstr>
      <vt:lpstr>         Who is Business Analyst</vt:lpstr>
      <vt:lpstr>              Business Analyst</vt:lpstr>
      <vt:lpstr>  Activities that Business Analysts Perform Include</vt:lpstr>
      <vt:lpstr>        What is Business Analysis  </vt:lpstr>
      <vt:lpstr>PowerPoint Presentation</vt:lpstr>
      <vt:lpstr>Essential Skills of Effective Business Analysts</vt:lpstr>
      <vt:lpstr>Relationship-Building Skills </vt:lpstr>
      <vt:lpstr>                 Self-Managing </vt:lpstr>
      <vt:lpstr>                 A Thick Skin</vt:lpstr>
      <vt:lpstr>                Visual Modeling </vt:lpstr>
      <vt:lpstr>                  Active listening</vt:lpstr>
      <vt:lpstr>Patience</vt:lpstr>
      <vt:lpstr>          Communication Skill</vt:lpstr>
      <vt:lpstr>         Negotiation Skills</vt:lpstr>
      <vt:lpstr>           Computer Skills</vt:lpstr>
      <vt:lpstr>Personal Attributes</vt:lpstr>
      <vt:lpstr>PowerPoint Presentation</vt:lpstr>
      <vt:lpstr>Business Analyst Key Terms </vt:lpstr>
      <vt:lpstr>PowerPoint Presentation</vt:lpstr>
      <vt:lpstr>PowerPoint Presentation</vt:lpstr>
      <vt:lpstr>PowerPoint Presentation</vt:lpstr>
      <vt:lpstr>PowerPoint Presentation</vt:lpstr>
      <vt:lpstr>Business Analyst Knowledge Areas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Shivangi Dave</dc:creator>
  <cp:lastModifiedBy>Shivangi Dave</cp:lastModifiedBy>
  <cp:revision>6</cp:revision>
  <dcterms:created xsi:type="dcterms:W3CDTF">2017-04-16T16:04:40Z</dcterms:created>
  <dcterms:modified xsi:type="dcterms:W3CDTF">2017-07-28T20:03:17Z</dcterms:modified>
</cp:coreProperties>
</file>