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96" autoAdjust="0"/>
  </p:normalViewPr>
  <p:slideViewPr>
    <p:cSldViewPr>
      <p:cViewPr varScale="1">
        <p:scale>
          <a:sx n="68" d="100"/>
          <a:sy n="68" d="100"/>
        </p:scale>
        <p:origin x="144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DA5A4B-5936-403C-977E-2ED7756C223C}" type="datetimeFigureOut">
              <a:rPr lang="en-US" smtClean="0"/>
              <a:pPr/>
              <a:t>7/28/2017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7B08A8-CB4C-48A2-9468-BC94EF4732E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The purpose of each phase of the project is a set of deliverables that are agreed upon before the project starts. For instance, in a software project, the requirement phase needs to generate the requirement documents, the design phase the design document etc. The build phase in a project delivers the completed code whereas the test phase is about the completed testing for the deliverables.</a:t>
            </a:r>
          </a:p>
          <a:p>
            <a:r>
              <a:rPr lang="en-US" sz="1200" b="0" i="0" kern="1200" dirty="0">
                <a:solidFill>
                  <a:schemeClr val="tx1"/>
                </a:solidFill>
                <a:latin typeface="+mn-lt"/>
                <a:ea typeface="+mn-ea"/>
                <a:cs typeface="+mn-cs"/>
              </a:rPr>
              <a:t>Each phase of the project is associated with a certain milestone and the set of deliverables that each phase is expected to deliver is then tracked for compliance and closure. The Project Life Cycle consists of the initiating, executing, controlling and closing processes of the framework as d</a:t>
            </a:r>
          </a:p>
          <a:p>
            <a:endParaRPr lang="en-US" dirty="0"/>
          </a:p>
        </p:txBody>
      </p:sp>
      <p:sp>
        <p:nvSpPr>
          <p:cNvPr id="4" name="Slide Number Placeholder 3"/>
          <p:cNvSpPr>
            <a:spLocks noGrp="1"/>
          </p:cNvSpPr>
          <p:nvPr>
            <p:ph type="sldNum" sz="quarter" idx="10"/>
          </p:nvPr>
        </p:nvSpPr>
        <p:spPr/>
        <p:txBody>
          <a:bodyPr/>
          <a:lstStyle/>
          <a:p>
            <a:fld id="{897B08A8-CB4C-48A2-9468-BC94EF4732EC}"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This is the first phase in the systems development process. It identifies whether or not there is the need for a new system to achieve a </a:t>
            </a:r>
            <a:r>
              <a:rPr lang="en-US" sz="1200" b="0" i="0" kern="1200" dirty="0" err="1">
                <a:solidFill>
                  <a:schemeClr val="tx1"/>
                </a:solidFill>
                <a:latin typeface="+mn-lt"/>
                <a:ea typeface="+mn-ea"/>
                <a:cs typeface="+mn-cs"/>
              </a:rPr>
              <a:t>business"s</a:t>
            </a:r>
            <a:r>
              <a:rPr lang="en-US" sz="1200" b="0" i="0" kern="1200" dirty="0">
                <a:solidFill>
                  <a:schemeClr val="tx1"/>
                </a:solidFill>
                <a:latin typeface="+mn-lt"/>
                <a:ea typeface="+mn-ea"/>
                <a:cs typeface="+mn-cs"/>
              </a:rPr>
              <a:t> strategic objectives. This is a preliminary plan (or a feasibility study) for a </a:t>
            </a:r>
            <a:r>
              <a:rPr lang="en-US" sz="1200" b="0" i="0" kern="1200" dirty="0" err="1">
                <a:solidFill>
                  <a:schemeClr val="tx1"/>
                </a:solidFill>
                <a:latin typeface="+mn-lt"/>
                <a:ea typeface="+mn-ea"/>
                <a:cs typeface="+mn-cs"/>
              </a:rPr>
              <a:t>company"s</a:t>
            </a:r>
            <a:r>
              <a:rPr lang="en-US" sz="1200" b="0" i="0" kern="1200" dirty="0">
                <a:solidFill>
                  <a:schemeClr val="tx1"/>
                </a:solidFill>
                <a:latin typeface="+mn-lt"/>
                <a:ea typeface="+mn-ea"/>
                <a:cs typeface="+mn-cs"/>
              </a:rPr>
              <a:t> business initiative to acquire the resources to build on an infrastructure to modify or improve a service. The company might be trying to meet or exceed expectations for their employees, customers and stakeholders too. The purpose of this step is to find out the scope of the problem and determine solutions. Resources, costs, time, benefits and other items should be considered at this stage.</a:t>
            </a:r>
            <a:endParaRPr lang="en-US" dirty="0"/>
          </a:p>
        </p:txBody>
      </p:sp>
      <p:sp>
        <p:nvSpPr>
          <p:cNvPr id="4" name="Slide Number Placeholder 3"/>
          <p:cNvSpPr>
            <a:spLocks noGrp="1"/>
          </p:cNvSpPr>
          <p:nvPr>
            <p:ph type="sldNum" sz="quarter" idx="10"/>
          </p:nvPr>
        </p:nvSpPr>
        <p:spPr/>
        <p:txBody>
          <a:bodyPr/>
          <a:lstStyle/>
          <a:p>
            <a:fld id="{897B08A8-CB4C-48A2-9468-BC94EF4732EC}"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the second phase is where businesses will work on the source of their problem or the need for a change. In the event of a problem, possible solutions are submitted and analyzed to identify the best fit for the ultimate goal(s) of the project. This is where teams consider the functional requirements of the project or solution. It is also where system analysis takes place—or analyzing the needs of the end users to ensure the new system can meet their expectations. Systems analysis is vital in determining what a </a:t>
            </a:r>
            <a:r>
              <a:rPr lang="en-US" sz="1200" b="0" i="0" kern="1200" dirty="0" err="1">
                <a:solidFill>
                  <a:schemeClr val="tx1"/>
                </a:solidFill>
                <a:latin typeface="+mn-lt"/>
                <a:ea typeface="+mn-ea"/>
                <a:cs typeface="+mn-cs"/>
              </a:rPr>
              <a:t>business"s</a:t>
            </a:r>
            <a:r>
              <a:rPr lang="en-US" sz="1200" b="0" i="0" kern="1200" dirty="0">
                <a:solidFill>
                  <a:schemeClr val="tx1"/>
                </a:solidFill>
                <a:latin typeface="+mn-lt"/>
                <a:ea typeface="+mn-ea"/>
                <a:cs typeface="+mn-cs"/>
              </a:rPr>
              <a:t> needs are, as well as how they can be met, who will be responsible for individual pieces of the project, and what sort of timeline should be expected.</a:t>
            </a:r>
          </a:p>
          <a:p>
            <a:r>
              <a:rPr lang="en-US" sz="1200" b="0" i="0" kern="1200" dirty="0">
                <a:solidFill>
                  <a:schemeClr val="tx1"/>
                </a:solidFill>
                <a:latin typeface="+mn-lt"/>
                <a:ea typeface="+mn-ea"/>
                <a:cs typeface="+mn-cs"/>
              </a:rPr>
              <a:t>There are several tools businesses can use that are specific to the second phase. They include:</a:t>
            </a:r>
          </a:p>
          <a:p>
            <a:r>
              <a:rPr lang="en-US" sz="1200" b="0" i="0" kern="1200" dirty="0">
                <a:solidFill>
                  <a:schemeClr val="tx1"/>
                </a:solidFill>
                <a:latin typeface="+mn-lt"/>
                <a:ea typeface="+mn-ea"/>
                <a:cs typeface="+mn-cs"/>
              </a:rPr>
              <a:t>Requirements gathering</a:t>
            </a:r>
          </a:p>
          <a:p>
            <a:r>
              <a:rPr lang="en-US" sz="1200" b="0" i="0" kern="1200" dirty="0">
                <a:solidFill>
                  <a:schemeClr val="tx1"/>
                </a:solidFill>
                <a:latin typeface="+mn-lt"/>
                <a:ea typeface="+mn-ea"/>
                <a:cs typeface="+mn-cs"/>
              </a:rPr>
              <a:t>Structured analysis</a:t>
            </a:r>
          </a:p>
          <a:p>
            <a:endParaRPr lang="en-US" sz="1200" b="0"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7B08A8-CB4C-48A2-9468-BC94EF4732EC}"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itchFamily="34" charset="0"/>
                <a:cs typeface="Calibri" pitchFamily="34" charset="0"/>
              </a:rPr>
              <a:t>This is the step for end users to discuss and determine their specific business information needs for the proposed system. </a:t>
            </a:r>
            <a:r>
              <a:rPr lang="en-US" sz="1200" dirty="0" err="1">
                <a:latin typeface="Calibri" pitchFamily="34" charset="0"/>
                <a:cs typeface="Calibri" pitchFamily="34" charset="0"/>
              </a:rPr>
              <a:t>It"s</a:t>
            </a:r>
            <a:r>
              <a:rPr lang="en-US" sz="1200" dirty="0">
                <a:latin typeface="Calibri" pitchFamily="34" charset="0"/>
                <a:cs typeface="Calibri" pitchFamily="34" charset="0"/>
              </a:rPr>
              <a:t> during this phase that they will consider the essential components (hardware and/or software) structure (networking capabilities), processing and procedures for the system to accomplish its objectives.</a:t>
            </a:r>
          </a:p>
          <a:p>
            <a:endParaRPr lang="en-US" dirty="0"/>
          </a:p>
        </p:txBody>
      </p:sp>
      <p:sp>
        <p:nvSpPr>
          <p:cNvPr id="4" name="Slide Number Placeholder 3"/>
          <p:cNvSpPr>
            <a:spLocks noGrp="1"/>
          </p:cNvSpPr>
          <p:nvPr>
            <p:ph type="sldNum" sz="quarter" idx="10"/>
          </p:nvPr>
        </p:nvSpPr>
        <p:spPr/>
        <p:txBody>
          <a:bodyPr/>
          <a:lstStyle/>
          <a:p>
            <a:fld id="{897B08A8-CB4C-48A2-9468-BC94EF4732EC}"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The fifth phase involves systems integration and system testing (of programs and procedures)—normally carried out by a Quality Assurance (QA) professional—to determine if the proposed design meets the initial set of business goals. Testing may be repeated, specifically to check for errors, bugs and interoperability. This testing will be performed until the end user finds it acceptable. Another part of this phase is verification and validation, both of which will help ensure the </a:t>
            </a:r>
            <a:r>
              <a:rPr lang="en-US" sz="1200" b="0" i="0" kern="1200" dirty="0" err="1">
                <a:solidFill>
                  <a:schemeClr val="tx1"/>
                </a:solidFill>
                <a:latin typeface="+mn-lt"/>
                <a:ea typeface="+mn-ea"/>
                <a:cs typeface="+mn-cs"/>
              </a:rPr>
              <a:t>program"s</a:t>
            </a:r>
            <a:r>
              <a:rPr lang="en-US" sz="1200" b="0" i="0" kern="1200" dirty="0">
                <a:solidFill>
                  <a:schemeClr val="tx1"/>
                </a:solidFill>
                <a:latin typeface="+mn-lt"/>
                <a:ea typeface="+mn-ea"/>
                <a:cs typeface="+mn-cs"/>
              </a:rPr>
              <a:t> successful completion.</a:t>
            </a:r>
            <a:endParaRPr lang="en-US" dirty="0"/>
          </a:p>
        </p:txBody>
      </p:sp>
      <p:sp>
        <p:nvSpPr>
          <p:cNvPr id="4" name="Slide Number Placeholder 3"/>
          <p:cNvSpPr>
            <a:spLocks noGrp="1"/>
          </p:cNvSpPr>
          <p:nvPr>
            <p:ph type="sldNum" sz="quarter" idx="10"/>
          </p:nvPr>
        </p:nvSpPr>
        <p:spPr/>
        <p:txBody>
          <a:bodyPr/>
          <a:lstStyle/>
          <a:p>
            <a:fld id="{897B08A8-CB4C-48A2-9468-BC94EF4732EC}"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The seventh and final phase involves maintenance and regular required updates. This step is when end users can fine-tune the system, if they wish, to boost performance, add new capabilities or meet additional user requirements.</a:t>
            </a:r>
            <a:endParaRPr lang="en-US" dirty="0"/>
          </a:p>
        </p:txBody>
      </p:sp>
      <p:sp>
        <p:nvSpPr>
          <p:cNvPr id="4" name="Slide Number Placeholder 3"/>
          <p:cNvSpPr>
            <a:spLocks noGrp="1"/>
          </p:cNvSpPr>
          <p:nvPr>
            <p:ph type="sldNum" sz="quarter" idx="10"/>
          </p:nvPr>
        </p:nvSpPr>
        <p:spPr/>
        <p:txBody>
          <a:bodyPr/>
          <a:lstStyle/>
          <a:p>
            <a:fld id="{897B08A8-CB4C-48A2-9468-BC94EF4732EC}"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The seventh and final phase involves maintenance and regular required updates. This step is when end users can fine-tune the system, if they wish, to boost performance, add new capabilities or meet additional user requirements.</a:t>
            </a:r>
            <a:endParaRPr lang="en-US" dirty="0"/>
          </a:p>
        </p:txBody>
      </p:sp>
      <p:sp>
        <p:nvSpPr>
          <p:cNvPr id="4" name="Slide Number Placeholder 3"/>
          <p:cNvSpPr>
            <a:spLocks noGrp="1"/>
          </p:cNvSpPr>
          <p:nvPr>
            <p:ph type="sldNum" sz="quarter" idx="10"/>
          </p:nvPr>
        </p:nvSpPr>
        <p:spPr/>
        <p:txBody>
          <a:bodyPr/>
          <a:lstStyle/>
          <a:p>
            <a:fld id="{897B08A8-CB4C-48A2-9468-BC94EF4732EC}"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29A164-E608-42CE-81BF-BE0DE0343C42}" type="datetimeFigureOut">
              <a:rPr lang="en-US" smtClean="0"/>
              <a:pPr/>
              <a:t>7/28/2017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6E279-7571-4E20-BC0B-2D762115B345}"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422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29A164-E608-42CE-81BF-BE0DE0343C42}" type="datetimeFigureOut">
              <a:rPr lang="en-US" smtClean="0"/>
              <a:pPr/>
              <a:t>7/28/2017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6E279-7571-4E20-BC0B-2D762115B345}" type="slidenum">
              <a:rPr lang="en-US" smtClean="0"/>
              <a:pPr/>
              <a:t>‹#›</a:t>
            </a:fld>
            <a:endParaRPr lang="en-US"/>
          </a:p>
        </p:txBody>
      </p:sp>
    </p:spTree>
    <p:extLst>
      <p:ext uri="{BB962C8B-B14F-4D97-AF65-F5344CB8AC3E}">
        <p14:creationId xmlns:p14="http://schemas.microsoft.com/office/powerpoint/2010/main" val="136889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29A164-E608-42CE-81BF-BE0DE0343C42}" type="datetimeFigureOut">
              <a:rPr lang="en-US" smtClean="0"/>
              <a:pPr/>
              <a:t>7/28/2017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6E279-7571-4E20-BC0B-2D762115B345}" type="slidenum">
              <a:rPr lang="en-US" smtClean="0"/>
              <a:pPr/>
              <a:t>‹#›</a:t>
            </a:fld>
            <a:endParaRPr lang="en-US"/>
          </a:p>
        </p:txBody>
      </p:sp>
    </p:spTree>
    <p:extLst>
      <p:ext uri="{BB962C8B-B14F-4D97-AF65-F5344CB8AC3E}">
        <p14:creationId xmlns:p14="http://schemas.microsoft.com/office/powerpoint/2010/main" val="112830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29A164-E608-42CE-81BF-BE0DE0343C42}" type="datetimeFigureOut">
              <a:rPr lang="en-US" smtClean="0"/>
              <a:pPr/>
              <a:t>7/28/2017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6E279-7571-4E20-BC0B-2D762115B345}" type="slidenum">
              <a:rPr lang="en-US" smtClean="0"/>
              <a:pPr/>
              <a:t>‹#›</a:t>
            </a:fld>
            <a:endParaRPr lang="en-US"/>
          </a:p>
        </p:txBody>
      </p:sp>
    </p:spTree>
    <p:extLst>
      <p:ext uri="{BB962C8B-B14F-4D97-AF65-F5344CB8AC3E}">
        <p14:creationId xmlns:p14="http://schemas.microsoft.com/office/powerpoint/2010/main" val="369358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29A164-E608-42CE-81BF-BE0DE0343C42}" type="datetimeFigureOut">
              <a:rPr lang="en-US" smtClean="0"/>
              <a:pPr/>
              <a:t>7/28/2017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6E279-7571-4E20-BC0B-2D762115B345}"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487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29A164-E608-42CE-81BF-BE0DE0343C42}" type="datetimeFigureOut">
              <a:rPr lang="en-US" smtClean="0"/>
              <a:pPr/>
              <a:t>7/28/2017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6E279-7571-4E20-BC0B-2D762115B345}" type="slidenum">
              <a:rPr lang="en-US" smtClean="0"/>
              <a:pPr/>
              <a:t>‹#›</a:t>
            </a:fld>
            <a:endParaRPr lang="en-US"/>
          </a:p>
        </p:txBody>
      </p:sp>
    </p:spTree>
    <p:extLst>
      <p:ext uri="{BB962C8B-B14F-4D97-AF65-F5344CB8AC3E}">
        <p14:creationId xmlns:p14="http://schemas.microsoft.com/office/powerpoint/2010/main" val="477029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29A164-E608-42CE-81BF-BE0DE0343C42}" type="datetimeFigureOut">
              <a:rPr lang="en-US" smtClean="0"/>
              <a:pPr/>
              <a:t>7/28/2017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F6E279-7571-4E20-BC0B-2D762115B345}" type="slidenum">
              <a:rPr lang="en-US" smtClean="0"/>
              <a:pPr/>
              <a:t>‹#›</a:t>
            </a:fld>
            <a:endParaRPr lang="en-US"/>
          </a:p>
        </p:txBody>
      </p:sp>
    </p:spTree>
    <p:extLst>
      <p:ext uri="{BB962C8B-B14F-4D97-AF65-F5344CB8AC3E}">
        <p14:creationId xmlns:p14="http://schemas.microsoft.com/office/powerpoint/2010/main" val="4230712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29A164-E608-42CE-81BF-BE0DE0343C42}" type="datetimeFigureOut">
              <a:rPr lang="en-US" smtClean="0"/>
              <a:pPr/>
              <a:t>7/28/2017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F6E279-7571-4E20-BC0B-2D762115B345}" type="slidenum">
              <a:rPr lang="en-US" smtClean="0"/>
              <a:pPr/>
              <a:t>‹#›</a:t>
            </a:fld>
            <a:endParaRPr lang="en-US"/>
          </a:p>
        </p:txBody>
      </p:sp>
    </p:spTree>
    <p:extLst>
      <p:ext uri="{BB962C8B-B14F-4D97-AF65-F5344CB8AC3E}">
        <p14:creationId xmlns:p14="http://schemas.microsoft.com/office/powerpoint/2010/main" val="1310679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29A164-E608-42CE-81BF-BE0DE0343C42}" type="datetimeFigureOut">
              <a:rPr lang="en-US" smtClean="0"/>
              <a:pPr/>
              <a:t>7/28/2017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4F6E279-7571-4E20-BC0B-2D762115B345}" type="slidenum">
              <a:rPr lang="en-US" smtClean="0"/>
              <a:pPr/>
              <a:t>‹#›</a:t>
            </a:fld>
            <a:endParaRPr lang="en-US"/>
          </a:p>
        </p:txBody>
      </p:sp>
    </p:spTree>
    <p:extLst>
      <p:ext uri="{BB962C8B-B14F-4D97-AF65-F5344CB8AC3E}">
        <p14:creationId xmlns:p14="http://schemas.microsoft.com/office/powerpoint/2010/main" val="1448209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429A164-E608-42CE-81BF-BE0DE0343C42}" type="datetimeFigureOut">
              <a:rPr lang="en-US" smtClean="0"/>
              <a:pPr/>
              <a:t>7/28/2017</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4F6E279-7571-4E20-BC0B-2D762115B345}" type="slidenum">
              <a:rPr lang="en-US" smtClean="0"/>
              <a:pPr/>
              <a:t>‹#›</a:t>
            </a:fld>
            <a:endParaRPr lang="en-US"/>
          </a:p>
        </p:txBody>
      </p:sp>
    </p:spTree>
    <p:extLst>
      <p:ext uri="{BB962C8B-B14F-4D97-AF65-F5344CB8AC3E}">
        <p14:creationId xmlns:p14="http://schemas.microsoft.com/office/powerpoint/2010/main" val="3805203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29A164-E608-42CE-81BF-BE0DE0343C42}" type="datetimeFigureOut">
              <a:rPr lang="en-US" smtClean="0"/>
              <a:pPr/>
              <a:t>7/28/2017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6E279-7571-4E20-BC0B-2D762115B345}" type="slidenum">
              <a:rPr lang="en-US" smtClean="0"/>
              <a:pPr/>
              <a:t>‹#›</a:t>
            </a:fld>
            <a:endParaRPr lang="en-US"/>
          </a:p>
        </p:txBody>
      </p:sp>
    </p:spTree>
    <p:extLst>
      <p:ext uri="{BB962C8B-B14F-4D97-AF65-F5344CB8AC3E}">
        <p14:creationId xmlns:p14="http://schemas.microsoft.com/office/powerpoint/2010/main" val="3100067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429A164-E608-42CE-81BF-BE0DE0343C42}" type="datetimeFigureOut">
              <a:rPr lang="en-US" smtClean="0"/>
              <a:pPr/>
              <a:t>7/28/2017</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4F6E279-7571-4E20-BC0B-2D762115B345}"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2214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800600"/>
            <a:ext cx="7757160" cy="457200"/>
          </a:xfrm>
        </p:spPr>
        <p:txBody>
          <a:bodyPr>
            <a:normAutofit fontScale="90000"/>
          </a:bodyPr>
          <a:lstStyle/>
          <a:p>
            <a:r>
              <a:rPr lang="en-US" sz="4400" dirty="0">
                <a:latin typeface="+mn-lt"/>
              </a:rPr>
              <a:t>  Unit-2 SDLC</a:t>
            </a:r>
            <a:br>
              <a:rPr lang="en-US" dirty="0"/>
            </a:b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304800"/>
            <a:ext cx="1394460" cy="787659"/>
          </a:xfrm>
          <a:prstGeom prst="rect">
            <a:avLst/>
          </a:prstGeom>
        </p:spPr>
      </p:pic>
      <p:sp>
        <p:nvSpPr>
          <p:cNvPr id="6" name="Rectangle 5"/>
          <p:cNvSpPr/>
          <p:nvPr/>
        </p:nvSpPr>
        <p:spPr>
          <a:xfrm>
            <a:off x="762000" y="4439474"/>
            <a:ext cx="3206262" cy="369332"/>
          </a:xfrm>
          <a:prstGeom prst="rect">
            <a:avLst/>
          </a:prstGeom>
        </p:spPr>
        <p:txBody>
          <a:bodyPr wrap="none">
            <a:spAutoFit/>
          </a:bodyPr>
          <a:lstStyle/>
          <a:p>
            <a:r>
              <a:rPr lang="en-US" dirty="0">
                <a:solidFill>
                  <a:srgbClr val="000000"/>
                </a:solidFill>
                <a:latin typeface="Open Sans" panose="020B0606030504020204" pitchFamily="34" charset="0"/>
              </a:rPr>
              <a:t>Ideal Institute of Technology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6604"/>
            <a:ext cx="8305800" cy="1450757"/>
          </a:xfrm>
        </p:spPr>
        <p:txBody>
          <a:bodyPr>
            <a:normAutofit/>
          </a:bodyPr>
          <a:lstStyle/>
          <a:p>
            <a:r>
              <a:rPr lang="en-US" sz="4000" dirty="0">
                <a:latin typeface="Calibri" pitchFamily="34" charset="0"/>
                <a:cs typeface="Calibri" pitchFamily="34" charset="0"/>
              </a:rPr>
              <a:t>         Requirements Development </a:t>
            </a:r>
          </a:p>
        </p:txBody>
      </p:sp>
      <p:sp>
        <p:nvSpPr>
          <p:cNvPr id="3" name="Content Placeholder 2"/>
          <p:cNvSpPr>
            <a:spLocks noGrp="1"/>
          </p:cNvSpPr>
          <p:nvPr>
            <p:ph idx="1"/>
          </p:nvPr>
        </p:nvSpPr>
        <p:spPr>
          <a:xfrm>
            <a:off x="304800" y="1981200"/>
            <a:ext cx="8686800" cy="4114800"/>
          </a:xfrm>
        </p:spPr>
        <p:txBody>
          <a:bodyPr>
            <a:normAutofit fontScale="92500" lnSpcReduction="10000"/>
          </a:bodyPr>
          <a:lstStyle/>
          <a:p>
            <a:pPr>
              <a:buFont typeface="Wingdings" panose="05000000000000000000" pitchFamily="2" charset="2"/>
              <a:buChar char="q"/>
            </a:pPr>
            <a:r>
              <a:rPr lang="en-US" sz="2400" dirty="0">
                <a:latin typeface="Calibri" pitchFamily="34" charset="0"/>
                <a:cs typeface="Calibri" pitchFamily="34" charset="0"/>
              </a:rPr>
              <a:t>Develop</a:t>
            </a:r>
          </a:p>
          <a:p>
            <a:pPr>
              <a:buFont typeface="Wingdings" panose="05000000000000000000" pitchFamily="2" charset="2"/>
              <a:buChar char="q"/>
            </a:pPr>
            <a:endParaRPr lang="en-US" sz="2400" dirty="0">
              <a:latin typeface="Calibri" pitchFamily="34" charset="0"/>
              <a:cs typeface="Calibri" pitchFamily="34" charset="0"/>
            </a:endParaRPr>
          </a:p>
          <a:p>
            <a:pPr>
              <a:buFont typeface="Wingdings" panose="05000000000000000000" pitchFamily="2" charset="2"/>
              <a:buChar char="q"/>
            </a:pPr>
            <a:r>
              <a:rPr lang="en-US" sz="2400" dirty="0">
                <a:latin typeface="Calibri" pitchFamily="34" charset="0"/>
                <a:cs typeface="Calibri" pitchFamily="34" charset="0"/>
              </a:rPr>
              <a:t>Review</a:t>
            </a:r>
          </a:p>
          <a:p>
            <a:pPr>
              <a:buFont typeface="Wingdings" panose="05000000000000000000" pitchFamily="2" charset="2"/>
              <a:buChar char="q"/>
            </a:pPr>
            <a:endParaRPr lang="en-US" sz="2400" dirty="0">
              <a:latin typeface="Calibri" pitchFamily="34" charset="0"/>
              <a:cs typeface="Calibri" pitchFamily="34" charset="0"/>
            </a:endParaRPr>
          </a:p>
          <a:p>
            <a:pPr>
              <a:buFont typeface="Wingdings" panose="05000000000000000000" pitchFamily="2" charset="2"/>
              <a:buChar char="q"/>
            </a:pPr>
            <a:r>
              <a:rPr lang="en-US" sz="2400" dirty="0">
                <a:latin typeface="Calibri" pitchFamily="34" charset="0"/>
                <a:cs typeface="Calibri" pitchFamily="34" charset="0"/>
              </a:rPr>
              <a:t>Rework</a:t>
            </a:r>
          </a:p>
          <a:p>
            <a:pPr>
              <a:buFont typeface="Wingdings" panose="05000000000000000000" pitchFamily="2" charset="2"/>
              <a:buChar char="q"/>
            </a:pPr>
            <a:endParaRPr lang="en-US" sz="2400" dirty="0">
              <a:latin typeface="Calibri" pitchFamily="34" charset="0"/>
              <a:cs typeface="Calibri" pitchFamily="34" charset="0"/>
            </a:endParaRPr>
          </a:p>
          <a:p>
            <a:pPr>
              <a:buFont typeface="Wingdings" panose="05000000000000000000" pitchFamily="2" charset="2"/>
              <a:buChar char="q"/>
            </a:pPr>
            <a:r>
              <a:rPr lang="en-US" sz="2400" dirty="0">
                <a:latin typeface="Calibri" pitchFamily="34" charset="0"/>
                <a:cs typeface="Calibri" pitchFamily="34" charset="0"/>
              </a:rPr>
              <a:t>Baseline</a:t>
            </a:r>
          </a:p>
          <a:p>
            <a:pPr>
              <a:buFont typeface="Wingdings" panose="05000000000000000000" pitchFamily="2" charset="2"/>
              <a:buChar char="q"/>
            </a:pPr>
            <a:endParaRPr lang="en-US" sz="2400" dirty="0">
              <a:latin typeface="Calibri" pitchFamily="34" charset="0"/>
              <a:cs typeface="Calibri" pitchFamily="34" charset="0"/>
            </a:endParaRPr>
          </a:p>
          <a:p>
            <a:pPr>
              <a:buFont typeface="Wingdings" panose="05000000000000000000" pitchFamily="2" charset="2"/>
              <a:buChar char="q"/>
            </a:pPr>
            <a:r>
              <a:rPr lang="en-US" sz="2400" dirty="0">
                <a:latin typeface="Calibri" pitchFamily="34" charset="0"/>
                <a:cs typeface="Calibri" pitchFamily="34" charset="0"/>
              </a:rPr>
              <a:t>Revise</a:t>
            </a:r>
          </a:p>
          <a:p>
            <a:endParaRPr lang="en-US" sz="2400" dirty="0">
              <a:latin typeface="Calibri" pitchFamily="34" charset="0"/>
              <a:cs typeface="Calibri"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304800"/>
            <a:ext cx="1394460" cy="78765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04950"/>
            <a:ext cx="8686800" cy="685800"/>
          </a:xfrm>
        </p:spPr>
        <p:txBody>
          <a:bodyPr>
            <a:normAutofit fontScale="90000"/>
          </a:bodyPr>
          <a:lstStyle/>
          <a:p>
            <a:r>
              <a:rPr lang="en-US" dirty="0"/>
              <a:t>                        </a:t>
            </a:r>
            <a:br>
              <a:rPr lang="en-US" dirty="0"/>
            </a:br>
            <a:r>
              <a:rPr lang="en-US" dirty="0"/>
              <a:t>                                </a:t>
            </a:r>
            <a:r>
              <a:rPr lang="en-US" sz="4400" dirty="0">
                <a:latin typeface="Calibri" pitchFamily="34" charset="0"/>
                <a:cs typeface="Calibri" pitchFamily="34" charset="0"/>
              </a:rPr>
              <a:t>Systems Design</a:t>
            </a:r>
            <a:br>
              <a:rPr lang="en-US" sz="4400" b="1" dirty="0">
                <a:latin typeface="+mn-lt"/>
                <a:cs typeface="Calibri" pitchFamily="34" charset="0"/>
              </a:rPr>
            </a:br>
            <a:r>
              <a:rPr lang="en-US" sz="4400" b="1" dirty="0">
                <a:latin typeface="+mn-lt"/>
                <a:cs typeface="Calibri" pitchFamily="34" charset="0"/>
              </a:rPr>
              <a:t>       </a:t>
            </a:r>
          </a:p>
        </p:txBody>
      </p:sp>
      <p:sp>
        <p:nvSpPr>
          <p:cNvPr id="3" name="Content Placeholder 2"/>
          <p:cNvSpPr>
            <a:spLocks noGrp="1"/>
          </p:cNvSpPr>
          <p:nvPr>
            <p:ph idx="1"/>
          </p:nvPr>
        </p:nvSpPr>
        <p:spPr>
          <a:xfrm>
            <a:off x="228600" y="1752600"/>
            <a:ext cx="8534400" cy="4876800"/>
          </a:xfrm>
        </p:spPr>
        <p:txBody>
          <a:bodyPr>
            <a:normAutofit/>
          </a:bodyPr>
          <a:lstStyle/>
          <a:p>
            <a:pPr>
              <a:buNone/>
            </a:pPr>
            <a:r>
              <a:rPr lang="en-US" dirty="0"/>
              <a:t> </a:t>
            </a:r>
          </a:p>
          <a:p>
            <a:r>
              <a:rPr lang="en-US" dirty="0">
                <a:latin typeface="Calibri" pitchFamily="34" charset="0"/>
                <a:cs typeface="Calibri" pitchFamily="34" charset="0"/>
              </a:rPr>
              <a:t>The third phase describes, in detail, the necessary specifications, features and operations that will satisfy the functional requirements of the proposed system which will be in place. </a:t>
            </a:r>
          </a:p>
          <a:p>
            <a:pPr>
              <a:buNone/>
            </a:pPr>
            <a:endParaRPr lang="en-US" dirty="0"/>
          </a:p>
        </p:txBody>
      </p:sp>
      <p:pic>
        <p:nvPicPr>
          <p:cNvPr id="38914" name="Picture 2" descr="Image result for system design"/>
          <p:cNvPicPr>
            <a:picLocks noChangeAspect="1" noChangeArrowheads="1"/>
          </p:cNvPicPr>
          <p:nvPr/>
        </p:nvPicPr>
        <p:blipFill>
          <a:blip r:embed="rId3"/>
          <a:srcRect/>
          <a:stretch>
            <a:fillRect/>
          </a:stretch>
        </p:blipFill>
        <p:spPr bwMode="auto">
          <a:xfrm>
            <a:off x="2133600" y="3352800"/>
            <a:ext cx="5181600" cy="2819400"/>
          </a:xfrm>
          <a:prstGeom prst="rect">
            <a:avLst/>
          </a:prstGeom>
          <a:noFill/>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7600" y="304800"/>
            <a:ext cx="1394460" cy="78765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mn-lt"/>
              </a:rPr>
              <a:t>                              Coding</a:t>
            </a:r>
          </a:p>
        </p:txBody>
      </p:sp>
      <p:sp>
        <p:nvSpPr>
          <p:cNvPr id="3" name="Content Placeholder 2"/>
          <p:cNvSpPr>
            <a:spLocks noGrp="1"/>
          </p:cNvSpPr>
          <p:nvPr>
            <p:ph idx="1"/>
          </p:nvPr>
        </p:nvSpPr>
        <p:spPr>
          <a:xfrm>
            <a:off x="228601" y="2133600"/>
            <a:ext cx="6553200" cy="4191000"/>
          </a:xfrm>
        </p:spPr>
        <p:txBody>
          <a:bodyPr/>
          <a:lstStyle/>
          <a:p>
            <a:pPr>
              <a:buFont typeface="Wingdings" panose="05000000000000000000" pitchFamily="2" charset="2"/>
              <a:buChar char="q"/>
            </a:pPr>
            <a:r>
              <a:rPr lang="en-US" dirty="0"/>
              <a:t>Code</a:t>
            </a:r>
          </a:p>
          <a:p>
            <a:pPr>
              <a:buFont typeface="Wingdings" panose="05000000000000000000" pitchFamily="2" charset="2"/>
              <a:buChar char="q"/>
            </a:pPr>
            <a:r>
              <a:rPr lang="en-US" dirty="0"/>
              <a:t>Review</a:t>
            </a:r>
          </a:p>
          <a:p>
            <a:pPr>
              <a:buFont typeface="Wingdings" panose="05000000000000000000" pitchFamily="2" charset="2"/>
              <a:buChar char="q"/>
            </a:pPr>
            <a:r>
              <a:rPr lang="en-US" dirty="0"/>
              <a:t>Rework</a:t>
            </a:r>
          </a:p>
          <a:p>
            <a:pPr>
              <a:buFont typeface="Wingdings" panose="05000000000000000000" pitchFamily="2" charset="2"/>
              <a:buChar char="q"/>
            </a:pPr>
            <a:r>
              <a:rPr lang="en-US" dirty="0"/>
              <a:t>Commit</a:t>
            </a:r>
          </a:p>
          <a:p>
            <a:pPr>
              <a:buFont typeface="Wingdings" panose="05000000000000000000" pitchFamily="2" charset="2"/>
              <a:buChar char="q"/>
            </a:pPr>
            <a:r>
              <a:rPr lang="en-US" dirty="0"/>
              <a:t>Recode</a:t>
            </a:r>
          </a:p>
          <a:p>
            <a:endParaRPr lang="en-US" dirty="0"/>
          </a:p>
        </p:txBody>
      </p:sp>
      <p:pic>
        <p:nvPicPr>
          <p:cNvPr id="43010" name="Picture 2" descr="Image result for development"/>
          <p:cNvPicPr>
            <a:picLocks noChangeAspect="1" noChangeArrowheads="1"/>
          </p:cNvPicPr>
          <p:nvPr/>
        </p:nvPicPr>
        <p:blipFill>
          <a:blip r:embed="rId2"/>
          <a:srcRect/>
          <a:stretch>
            <a:fillRect/>
          </a:stretch>
        </p:blipFill>
        <p:spPr bwMode="auto">
          <a:xfrm>
            <a:off x="4572000" y="2362200"/>
            <a:ext cx="4038600" cy="3581400"/>
          </a:xfrm>
          <a:prstGeom prst="rect">
            <a:avLst/>
          </a:prstGeom>
          <a:noFill/>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304800"/>
            <a:ext cx="1394460" cy="78765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999396"/>
          </a:xfrm>
        </p:spPr>
        <p:txBody>
          <a:bodyPr>
            <a:normAutofit/>
          </a:bodyPr>
          <a:lstStyle/>
          <a:p>
            <a:r>
              <a:rPr lang="en-US" dirty="0"/>
              <a:t>           </a:t>
            </a:r>
            <a:r>
              <a:rPr lang="en-US" sz="4000" dirty="0">
                <a:latin typeface="+mn-lt"/>
              </a:rPr>
              <a:t>Integration and Testing</a:t>
            </a:r>
            <a:br>
              <a:rPr lang="en-US" dirty="0"/>
            </a:br>
            <a:endParaRPr lang="en-US" dirty="0"/>
          </a:p>
        </p:txBody>
      </p:sp>
      <p:sp>
        <p:nvSpPr>
          <p:cNvPr id="3" name="Content Placeholder 2"/>
          <p:cNvSpPr>
            <a:spLocks noGrp="1"/>
          </p:cNvSpPr>
          <p:nvPr>
            <p:ph idx="1"/>
          </p:nvPr>
        </p:nvSpPr>
        <p:spPr>
          <a:xfrm>
            <a:off x="152400" y="2057400"/>
            <a:ext cx="8839200" cy="4038600"/>
          </a:xfrm>
        </p:spPr>
        <p:txBody>
          <a:bodyPr>
            <a:normAutofit/>
          </a:bodyPr>
          <a:lstStyle/>
          <a:p>
            <a:pPr>
              <a:buFont typeface="Wingdings" panose="05000000000000000000" pitchFamily="2" charset="2"/>
              <a:buChar char="q"/>
            </a:pPr>
            <a:r>
              <a:rPr lang="en-US" dirty="0"/>
              <a:t>Test Plan/Test Cases/Scripts</a:t>
            </a:r>
          </a:p>
          <a:p>
            <a:pPr marL="0" indent="0">
              <a:buNone/>
            </a:pPr>
            <a:endParaRPr lang="en-US" dirty="0"/>
          </a:p>
          <a:p>
            <a:pPr lvl="1">
              <a:buFont typeface="Wingdings" panose="05000000000000000000" pitchFamily="2" charset="2"/>
              <a:buChar char="q"/>
            </a:pPr>
            <a:r>
              <a:rPr lang="en-US" sz="2000" dirty="0">
                <a:latin typeface="Calibri" pitchFamily="34" charset="0"/>
                <a:cs typeface="Calibri" pitchFamily="34" charset="0"/>
              </a:rPr>
              <a:t>Prepare</a:t>
            </a:r>
          </a:p>
          <a:p>
            <a:pPr lvl="1">
              <a:buFont typeface="Wingdings" panose="05000000000000000000" pitchFamily="2" charset="2"/>
              <a:buChar char="q"/>
            </a:pPr>
            <a:r>
              <a:rPr lang="en-US" sz="2000" dirty="0">
                <a:latin typeface="Calibri" pitchFamily="34" charset="0"/>
                <a:cs typeface="Calibri" pitchFamily="34" charset="0"/>
              </a:rPr>
              <a:t>Review</a:t>
            </a:r>
          </a:p>
          <a:p>
            <a:pPr lvl="1">
              <a:buFont typeface="Wingdings" panose="05000000000000000000" pitchFamily="2" charset="2"/>
              <a:buChar char="q"/>
            </a:pPr>
            <a:r>
              <a:rPr lang="en-US" sz="2000" dirty="0">
                <a:latin typeface="Calibri" pitchFamily="34" charset="0"/>
                <a:cs typeface="Calibri" pitchFamily="34" charset="0"/>
              </a:rPr>
              <a:t>Rework</a:t>
            </a:r>
          </a:p>
          <a:p>
            <a:pPr lvl="1">
              <a:buFont typeface="Wingdings" panose="05000000000000000000" pitchFamily="2" charset="2"/>
              <a:buChar char="q"/>
            </a:pPr>
            <a:r>
              <a:rPr lang="en-US" sz="2000" dirty="0">
                <a:latin typeface="Calibri" pitchFamily="34" charset="0"/>
                <a:cs typeface="Calibri" pitchFamily="34" charset="0"/>
              </a:rPr>
              <a:t>Baseline</a:t>
            </a:r>
          </a:p>
          <a:p>
            <a:pPr lvl="1">
              <a:buFont typeface="Wingdings" panose="05000000000000000000" pitchFamily="2" charset="2"/>
              <a:buChar char="q"/>
            </a:pPr>
            <a:r>
              <a:rPr lang="en-US" sz="2000" dirty="0">
                <a:latin typeface="Calibri" pitchFamily="34" charset="0"/>
                <a:cs typeface="Calibri" pitchFamily="34" charset="0"/>
              </a:rPr>
              <a:t>Revise [if necessary] &gt;&gt; Review &gt;&gt; Rework &gt;&gt; Baseline</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304800"/>
            <a:ext cx="1394460" cy="78765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mn-lt"/>
              </a:rPr>
              <a:t>                            Release</a:t>
            </a:r>
          </a:p>
        </p:txBody>
      </p:sp>
      <p:sp>
        <p:nvSpPr>
          <p:cNvPr id="3" name="Content Placeholder 2"/>
          <p:cNvSpPr>
            <a:spLocks noGrp="1"/>
          </p:cNvSpPr>
          <p:nvPr>
            <p:ph idx="1"/>
          </p:nvPr>
        </p:nvSpPr>
        <p:spPr>
          <a:xfrm>
            <a:off x="822959" y="1845734"/>
            <a:ext cx="7543801" cy="4023360"/>
          </a:xfrm>
        </p:spPr>
        <p:txBody>
          <a:bodyPr/>
          <a:lstStyle/>
          <a:p>
            <a:pPr>
              <a:buFont typeface="Wingdings" panose="05000000000000000000" pitchFamily="2" charset="2"/>
              <a:buChar char="q"/>
            </a:pPr>
            <a:r>
              <a:rPr lang="en-US" dirty="0">
                <a:latin typeface="Calibri" pitchFamily="34" charset="0"/>
                <a:cs typeface="Calibri" pitchFamily="34" charset="0"/>
              </a:rPr>
              <a:t>Prepare</a:t>
            </a:r>
          </a:p>
          <a:p>
            <a:pPr>
              <a:buFont typeface="Wingdings" panose="05000000000000000000" pitchFamily="2" charset="2"/>
              <a:buChar char="q"/>
            </a:pPr>
            <a:endParaRPr lang="en-US" dirty="0">
              <a:latin typeface="Calibri" pitchFamily="34" charset="0"/>
              <a:cs typeface="Calibri" pitchFamily="34" charset="0"/>
            </a:endParaRPr>
          </a:p>
          <a:p>
            <a:pPr>
              <a:buFont typeface="Wingdings" panose="05000000000000000000" pitchFamily="2" charset="2"/>
              <a:buChar char="q"/>
            </a:pPr>
            <a:r>
              <a:rPr lang="en-US" dirty="0">
                <a:latin typeface="Calibri" pitchFamily="34" charset="0"/>
                <a:cs typeface="Calibri" pitchFamily="34" charset="0"/>
              </a:rPr>
              <a:t>Review</a:t>
            </a:r>
          </a:p>
          <a:p>
            <a:pPr>
              <a:buFont typeface="Wingdings" panose="05000000000000000000" pitchFamily="2" charset="2"/>
              <a:buChar char="q"/>
            </a:pPr>
            <a:endParaRPr lang="en-US" dirty="0">
              <a:latin typeface="Calibri" pitchFamily="34" charset="0"/>
              <a:cs typeface="Calibri" pitchFamily="34" charset="0"/>
            </a:endParaRPr>
          </a:p>
          <a:p>
            <a:pPr>
              <a:buFont typeface="Wingdings" panose="05000000000000000000" pitchFamily="2" charset="2"/>
              <a:buChar char="q"/>
            </a:pPr>
            <a:r>
              <a:rPr lang="en-US" dirty="0">
                <a:latin typeface="Calibri" pitchFamily="34" charset="0"/>
                <a:cs typeface="Calibri" pitchFamily="34" charset="0"/>
              </a:rPr>
              <a:t>Rework</a:t>
            </a:r>
          </a:p>
          <a:p>
            <a:pPr>
              <a:buFont typeface="Wingdings" panose="05000000000000000000" pitchFamily="2" charset="2"/>
              <a:buChar char="q"/>
            </a:pPr>
            <a:endParaRPr lang="en-US" dirty="0">
              <a:latin typeface="Calibri" pitchFamily="34" charset="0"/>
              <a:cs typeface="Calibri" pitchFamily="34" charset="0"/>
            </a:endParaRPr>
          </a:p>
          <a:p>
            <a:pPr>
              <a:buFont typeface="Wingdings" panose="05000000000000000000" pitchFamily="2" charset="2"/>
              <a:buChar char="q"/>
            </a:pPr>
            <a:r>
              <a:rPr lang="en-US" dirty="0">
                <a:latin typeface="Calibri" pitchFamily="34" charset="0"/>
                <a:cs typeface="Calibri" pitchFamily="34" charset="0"/>
              </a:rPr>
              <a:t>Release</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304800"/>
            <a:ext cx="1394460" cy="78765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mn-lt"/>
              </a:rPr>
              <a:t>                   Maintenance</a:t>
            </a:r>
          </a:p>
        </p:txBody>
      </p:sp>
      <p:sp>
        <p:nvSpPr>
          <p:cNvPr id="3" name="Content Placeholder 2"/>
          <p:cNvSpPr>
            <a:spLocks noGrp="1"/>
          </p:cNvSpPr>
          <p:nvPr>
            <p:ph idx="1"/>
          </p:nvPr>
        </p:nvSpPr>
        <p:spPr>
          <a:xfrm>
            <a:off x="381000" y="1981200"/>
            <a:ext cx="7985760" cy="3887894"/>
          </a:xfrm>
        </p:spPr>
        <p:txBody>
          <a:bodyPr/>
          <a:lstStyle/>
          <a:p>
            <a:pPr>
              <a:buFont typeface="Wingdings" panose="05000000000000000000" pitchFamily="2" charset="2"/>
              <a:buChar char="q"/>
            </a:pPr>
            <a:r>
              <a:rPr lang="en-US" dirty="0"/>
              <a:t>Recode [Enhance software / Fix bugs]</a:t>
            </a:r>
          </a:p>
          <a:p>
            <a:pPr>
              <a:buFont typeface="Wingdings" panose="05000000000000000000" pitchFamily="2" charset="2"/>
              <a:buChar char="q"/>
            </a:pPr>
            <a:endParaRPr lang="en-US" dirty="0"/>
          </a:p>
          <a:p>
            <a:pPr>
              <a:buFont typeface="Wingdings" panose="05000000000000000000" pitchFamily="2" charset="2"/>
              <a:buChar char="q"/>
            </a:pPr>
            <a:r>
              <a:rPr lang="en-US" dirty="0"/>
              <a:t>Retest</a:t>
            </a:r>
          </a:p>
          <a:p>
            <a:pPr>
              <a:buFont typeface="Wingdings" panose="05000000000000000000" pitchFamily="2" charset="2"/>
              <a:buChar char="q"/>
            </a:pPr>
            <a:endParaRPr lang="en-US" dirty="0"/>
          </a:p>
          <a:p>
            <a:pPr>
              <a:buFont typeface="Wingdings" panose="05000000000000000000" pitchFamily="2" charset="2"/>
              <a:buChar char="q"/>
            </a:pPr>
            <a:r>
              <a:rPr lang="en-US" dirty="0"/>
              <a:t>Redeploy</a:t>
            </a:r>
          </a:p>
          <a:p>
            <a:pPr>
              <a:buFont typeface="Wingdings" panose="05000000000000000000" pitchFamily="2" charset="2"/>
              <a:buChar char="q"/>
            </a:pPr>
            <a:endParaRPr lang="en-US" dirty="0"/>
          </a:p>
          <a:p>
            <a:pPr>
              <a:buFont typeface="Wingdings" panose="05000000000000000000" pitchFamily="2" charset="2"/>
              <a:buChar char="q"/>
            </a:pPr>
            <a:r>
              <a:rPr lang="en-US" dirty="0"/>
              <a:t>Rerelease</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304800"/>
            <a:ext cx="1394460" cy="7876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4000" dirty="0">
                <a:latin typeface="+mn-lt"/>
              </a:rPr>
              <a:t>What is Project</a:t>
            </a:r>
          </a:p>
        </p:txBody>
      </p:sp>
      <p:sp>
        <p:nvSpPr>
          <p:cNvPr id="3" name="Content Placeholder 2"/>
          <p:cNvSpPr>
            <a:spLocks noGrp="1"/>
          </p:cNvSpPr>
          <p:nvPr>
            <p:ph idx="1"/>
          </p:nvPr>
        </p:nvSpPr>
        <p:spPr>
          <a:xfrm>
            <a:off x="0" y="1981200"/>
            <a:ext cx="5257800" cy="4876800"/>
          </a:xfrm>
        </p:spPr>
        <p:txBody>
          <a:bodyPr/>
          <a:lstStyle/>
          <a:p>
            <a:r>
              <a:rPr lang="en-US" dirty="0"/>
              <a:t> </a:t>
            </a:r>
            <a:r>
              <a:rPr lang="en-US" dirty="0">
                <a:latin typeface="Calibri" pitchFamily="34" charset="0"/>
                <a:cs typeface="Calibri" pitchFamily="34" charset="0"/>
              </a:rPr>
              <a:t>A project is defined as a “temporary endeavor with a beginning and an end and it must be used to create a unique product, service or result”. </a:t>
            </a:r>
          </a:p>
          <a:p>
            <a:endParaRPr lang="en-US" dirty="0">
              <a:latin typeface="Calibri" pitchFamily="34" charset="0"/>
              <a:cs typeface="Calibri" pitchFamily="34" charset="0"/>
            </a:endParaRPr>
          </a:p>
          <a:p>
            <a:r>
              <a:rPr lang="en-US" dirty="0">
                <a:latin typeface="Calibri" pitchFamily="34" charset="0"/>
                <a:cs typeface="Calibri" pitchFamily="34" charset="0"/>
              </a:rPr>
              <a:t>Further, it is progressively elaborated. What this definition of a project means is that projects are those activities that cannot go on indefinitely and must have a defined purpose</a:t>
            </a:r>
            <a:r>
              <a:rPr lang="en-US" dirty="0"/>
              <a:t>.</a:t>
            </a:r>
          </a:p>
        </p:txBody>
      </p:sp>
      <p:pic>
        <p:nvPicPr>
          <p:cNvPr id="13314" name="Picture 2" descr="Image result for what is project"/>
          <p:cNvPicPr>
            <a:picLocks noChangeAspect="1" noChangeArrowheads="1"/>
          </p:cNvPicPr>
          <p:nvPr/>
        </p:nvPicPr>
        <p:blipFill>
          <a:blip r:embed="rId2"/>
          <a:srcRect/>
          <a:stretch>
            <a:fillRect/>
          </a:stretch>
        </p:blipFill>
        <p:spPr bwMode="auto">
          <a:xfrm>
            <a:off x="5257800" y="1981200"/>
            <a:ext cx="3657600" cy="4038600"/>
          </a:xfrm>
          <a:prstGeom prst="rect">
            <a:avLst/>
          </a:prstGeom>
          <a:noFill/>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304800"/>
            <a:ext cx="1394460" cy="78765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mn-lt"/>
              </a:rPr>
              <a:t>                   Project features</a:t>
            </a:r>
          </a:p>
        </p:txBody>
      </p:sp>
      <p:sp>
        <p:nvSpPr>
          <p:cNvPr id="3" name="Content Placeholder 2"/>
          <p:cNvSpPr>
            <a:spLocks noGrp="1"/>
          </p:cNvSpPr>
          <p:nvPr>
            <p:ph idx="1"/>
          </p:nvPr>
        </p:nvSpPr>
        <p:spPr>
          <a:xfrm>
            <a:off x="152400" y="2133600"/>
            <a:ext cx="8839200" cy="4343400"/>
          </a:xfrm>
        </p:spPr>
        <p:txBody>
          <a:bodyPr>
            <a:normAutofit/>
          </a:bodyPr>
          <a:lstStyle/>
          <a:p>
            <a:pPr>
              <a:buFont typeface="Wingdings" panose="05000000000000000000" pitchFamily="2" charset="2"/>
              <a:buChar char="q"/>
            </a:pPr>
            <a:r>
              <a:rPr lang="en-US" dirty="0">
                <a:latin typeface="Calibri" pitchFamily="34" charset="0"/>
                <a:cs typeface="Calibri" pitchFamily="34" charset="0"/>
              </a:rPr>
              <a:t>Sequence of tasks </a:t>
            </a:r>
          </a:p>
          <a:p>
            <a:pPr>
              <a:buFont typeface="Wingdings" panose="05000000000000000000" pitchFamily="2" charset="2"/>
              <a:buChar char="q"/>
            </a:pPr>
            <a:r>
              <a:rPr lang="en-US" dirty="0">
                <a:latin typeface="Calibri" pitchFamily="34" charset="0"/>
                <a:cs typeface="Calibri" pitchFamily="34" charset="0"/>
              </a:rPr>
              <a:t>   Planned from beginning to end</a:t>
            </a:r>
            <a:br>
              <a:rPr lang="en-US" dirty="0">
                <a:latin typeface="Calibri" pitchFamily="34" charset="0"/>
                <a:cs typeface="Calibri" pitchFamily="34" charset="0"/>
              </a:rPr>
            </a:br>
            <a:r>
              <a:rPr lang="en-US" dirty="0">
                <a:latin typeface="Calibri" pitchFamily="34" charset="0"/>
                <a:cs typeface="Calibri" pitchFamily="34" charset="0"/>
              </a:rPr>
              <a:t>Bounded by time, resources, &amp; required results</a:t>
            </a:r>
          </a:p>
          <a:p>
            <a:pPr>
              <a:buFont typeface="Wingdings" panose="05000000000000000000" pitchFamily="2" charset="2"/>
              <a:buChar char="q"/>
            </a:pPr>
            <a:endParaRPr lang="en-US" dirty="0">
              <a:latin typeface="Calibri" pitchFamily="34" charset="0"/>
              <a:cs typeface="Calibri" pitchFamily="34" charset="0"/>
            </a:endParaRPr>
          </a:p>
          <a:p>
            <a:pPr>
              <a:buFont typeface="Wingdings" panose="05000000000000000000" pitchFamily="2" charset="2"/>
              <a:buChar char="q"/>
            </a:pPr>
            <a:r>
              <a:rPr lang="en-US" dirty="0">
                <a:latin typeface="Calibri" pitchFamily="34" charset="0"/>
                <a:cs typeface="Calibri" pitchFamily="34" charset="0"/>
              </a:rPr>
              <a:t>Defined outcome and "deliverables"</a:t>
            </a:r>
            <a:br>
              <a:rPr lang="en-US" dirty="0">
                <a:latin typeface="Calibri" pitchFamily="34" charset="0"/>
                <a:cs typeface="Calibri" pitchFamily="34" charset="0"/>
              </a:rPr>
            </a:br>
            <a:endParaRPr lang="en-US" dirty="0">
              <a:latin typeface="Calibri" pitchFamily="34" charset="0"/>
              <a:cs typeface="Calibri" pitchFamily="34" charset="0"/>
            </a:endParaRPr>
          </a:p>
          <a:p>
            <a:pPr>
              <a:buFont typeface="Wingdings" panose="05000000000000000000" pitchFamily="2" charset="2"/>
              <a:buChar char="q"/>
            </a:pPr>
            <a:r>
              <a:rPr lang="en-US" dirty="0">
                <a:latin typeface="Calibri" pitchFamily="34" charset="0"/>
                <a:cs typeface="Calibri" pitchFamily="34" charset="0"/>
              </a:rPr>
              <a:t>Deadline</a:t>
            </a:r>
            <a:br>
              <a:rPr lang="en-US" dirty="0">
                <a:latin typeface="Calibri" pitchFamily="34" charset="0"/>
                <a:cs typeface="Calibri" pitchFamily="34" charset="0"/>
              </a:rPr>
            </a:br>
            <a:endParaRPr lang="en-US" dirty="0">
              <a:latin typeface="Calibri" pitchFamily="34" charset="0"/>
              <a:cs typeface="Calibri" pitchFamily="34" charset="0"/>
            </a:endParaRPr>
          </a:p>
          <a:p>
            <a:pPr>
              <a:buFont typeface="Wingdings" panose="05000000000000000000" pitchFamily="2" charset="2"/>
              <a:buChar char="q"/>
            </a:pPr>
            <a:r>
              <a:rPr lang="en-US" dirty="0">
                <a:latin typeface="Calibri" pitchFamily="34" charset="0"/>
                <a:cs typeface="Calibri" pitchFamily="34" charset="0"/>
              </a:rPr>
              <a:t>Budget limits number of people, supplies, and capital</a:t>
            </a:r>
          </a:p>
          <a:p>
            <a:pPr marL="0" indent="0">
              <a:buNone/>
            </a:pPr>
            <a:br>
              <a:rPr lang="en-US" b="1" dirty="0"/>
            </a:b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304800"/>
            <a:ext cx="1394460" cy="78765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2075596"/>
          </a:xfrm>
        </p:spPr>
        <p:txBody>
          <a:bodyPr>
            <a:normAutofit/>
          </a:bodyPr>
          <a:lstStyle/>
          <a:p>
            <a:r>
              <a:rPr lang="en-US" b="1" dirty="0"/>
              <a:t>          </a:t>
            </a:r>
            <a:r>
              <a:rPr lang="en-US" sz="4000" dirty="0">
                <a:latin typeface="+mn-lt"/>
              </a:rPr>
              <a:t>Tasks vs. Projects</a:t>
            </a:r>
            <a:br>
              <a:rPr lang="en-US" b="1" dirty="0"/>
            </a:br>
            <a:endParaRPr lang="en-US" dirty="0"/>
          </a:p>
        </p:txBody>
      </p:sp>
      <p:sp>
        <p:nvSpPr>
          <p:cNvPr id="3" name="Content Placeholder 2"/>
          <p:cNvSpPr>
            <a:spLocks noGrp="1"/>
          </p:cNvSpPr>
          <p:nvPr>
            <p:ph idx="1"/>
          </p:nvPr>
        </p:nvSpPr>
        <p:spPr>
          <a:xfrm>
            <a:off x="152400" y="1752600"/>
            <a:ext cx="8839200" cy="4800600"/>
          </a:xfrm>
        </p:spPr>
        <p:txBody>
          <a:bodyPr>
            <a:normAutofit lnSpcReduction="10000"/>
          </a:bodyPr>
          <a:lstStyle/>
          <a:p>
            <a:pPr marL="0" indent="0">
              <a:buNone/>
            </a:pPr>
            <a:r>
              <a:rPr lang="en-US" sz="2400" dirty="0">
                <a:latin typeface="Calibri" pitchFamily="34" charset="0"/>
                <a:cs typeface="Calibri" pitchFamily="34" charset="0"/>
              </a:rPr>
              <a:t>Responding to email</a:t>
            </a:r>
            <a:br>
              <a:rPr lang="en-US" sz="2400" dirty="0">
                <a:latin typeface="Calibri" pitchFamily="34" charset="0"/>
                <a:cs typeface="Calibri" pitchFamily="34" charset="0"/>
              </a:rPr>
            </a:br>
            <a:br>
              <a:rPr lang="en-US" sz="2400" dirty="0">
                <a:latin typeface="Calibri" pitchFamily="34" charset="0"/>
                <a:cs typeface="Calibri" pitchFamily="34" charset="0"/>
              </a:rPr>
            </a:br>
            <a:r>
              <a:rPr lang="en-US" sz="2400" dirty="0">
                <a:latin typeface="Calibri" pitchFamily="34" charset="0"/>
                <a:cs typeface="Calibri" pitchFamily="34" charset="0"/>
              </a:rPr>
              <a:t>Making coffee</a:t>
            </a:r>
            <a:br>
              <a:rPr lang="en-US" sz="2400" dirty="0">
                <a:latin typeface="Calibri" pitchFamily="34" charset="0"/>
                <a:cs typeface="Calibri" pitchFamily="34" charset="0"/>
              </a:rPr>
            </a:br>
            <a:br>
              <a:rPr lang="en-US" sz="2400" dirty="0">
                <a:latin typeface="Calibri" pitchFamily="34" charset="0"/>
                <a:cs typeface="Calibri" pitchFamily="34" charset="0"/>
              </a:rPr>
            </a:br>
            <a:r>
              <a:rPr lang="en-US" sz="2400" dirty="0">
                <a:latin typeface="Calibri" pitchFamily="34" charset="0"/>
                <a:cs typeface="Calibri" pitchFamily="34" charset="0"/>
              </a:rPr>
              <a:t>Writing a letter to a prospect</a:t>
            </a:r>
            <a:br>
              <a:rPr lang="en-US" sz="2400" dirty="0">
                <a:latin typeface="Calibri" pitchFamily="34" charset="0"/>
                <a:cs typeface="Calibri" pitchFamily="34" charset="0"/>
              </a:rPr>
            </a:br>
            <a:br>
              <a:rPr lang="en-US" sz="2400" dirty="0">
                <a:latin typeface="Calibri" pitchFamily="34" charset="0"/>
                <a:cs typeface="Calibri" pitchFamily="34" charset="0"/>
              </a:rPr>
            </a:br>
            <a:r>
              <a:rPr lang="en-US" sz="2400" dirty="0">
                <a:latin typeface="Calibri" pitchFamily="34" charset="0"/>
                <a:cs typeface="Calibri" pitchFamily="34" charset="0"/>
              </a:rPr>
              <a:t>Hooking up a printer</a:t>
            </a:r>
            <a:br>
              <a:rPr lang="en-US" sz="2400" dirty="0">
                <a:latin typeface="Calibri" pitchFamily="34" charset="0"/>
                <a:cs typeface="Calibri" pitchFamily="34" charset="0"/>
              </a:rPr>
            </a:br>
            <a:br>
              <a:rPr lang="en-US" sz="2400" dirty="0">
                <a:latin typeface="Calibri" pitchFamily="34" charset="0"/>
                <a:cs typeface="Calibri" pitchFamily="34" charset="0"/>
              </a:rPr>
            </a:br>
            <a:r>
              <a:rPr lang="en-US" sz="2400" dirty="0">
                <a:latin typeface="Calibri" pitchFamily="34" charset="0"/>
                <a:cs typeface="Calibri" pitchFamily="34" charset="0"/>
              </a:rPr>
              <a:t>Producing a customer newsletter</a:t>
            </a:r>
            <a:br>
              <a:rPr lang="en-US" sz="2400" dirty="0">
                <a:latin typeface="Calibri" pitchFamily="34" charset="0"/>
                <a:cs typeface="Calibri" pitchFamily="34" charset="0"/>
              </a:rPr>
            </a:br>
            <a:br>
              <a:rPr lang="en-US" sz="2400" dirty="0">
                <a:latin typeface="Calibri" pitchFamily="34" charset="0"/>
                <a:cs typeface="Calibri" pitchFamily="34" charset="0"/>
              </a:rPr>
            </a:br>
            <a:r>
              <a:rPr lang="en-US" sz="2400" dirty="0">
                <a:latin typeface="Calibri" pitchFamily="34" charset="0"/>
                <a:cs typeface="Calibri" pitchFamily="34" charset="0"/>
              </a:rPr>
              <a:t>Catering a party</a:t>
            </a:r>
            <a:br>
              <a:rPr lang="en-US" sz="2400" dirty="0">
                <a:latin typeface="Calibri" pitchFamily="34" charset="0"/>
                <a:cs typeface="Calibri" pitchFamily="34" charset="0"/>
              </a:rPr>
            </a:br>
            <a:br>
              <a:rPr lang="en-US" sz="2400" dirty="0">
                <a:latin typeface="Calibri" pitchFamily="34" charset="0"/>
                <a:cs typeface="Calibri" pitchFamily="34" charset="0"/>
              </a:rPr>
            </a:br>
            <a:r>
              <a:rPr lang="en-US" sz="2400" dirty="0">
                <a:latin typeface="Calibri" pitchFamily="34" charset="0"/>
                <a:cs typeface="Calibri" pitchFamily="34" charset="0"/>
              </a:rPr>
              <a:t>Writing a book</a:t>
            </a:r>
            <a:br>
              <a:rPr lang="en-US" sz="2400" dirty="0">
                <a:latin typeface="Calibri" pitchFamily="34" charset="0"/>
                <a:cs typeface="Calibri" pitchFamily="34" charset="0"/>
              </a:rPr>
            </a:br>
            <a:br>
              <a:rPr lang="en-US" sz="2400" dirty="0">
                <a:latin typeface="Calibri" pitchFamily="34" charset="0"/>
                <a:cs typeface="Calibri" pitchFamily="34" charset="0"/>
              </a:rPr>
            </a:br>
            <a:r>
              <a:rPr lang="en-US" sz="2400" dirty="0">
                <a:latin typeface="Calibri" pitchFamily="34" charset="0"/>
                <a:cs typeface="Calibri" pitchFamily="34" charset="0"/>
              </a:rPr>
              <a:t>Implementing a computer network</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304800"/>
            <a:ext cx="1394460" cy="78765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7086600" cy="1600200"/>
          </a:xfrm>
        </p:spPr>
        <p:txBody>
          <a:bodyPr>
            <a:noAutofit/>
          </a:bodyPr>
          <a:lstStyle/>
          <a:p>
            <a:r>
              <a:rPr lang="en-US" sz="4000" dirty="0">
                <a:latin typeface="+mn-lt"/>
              </a:rPr>
              <a:t>What are the basic phases of a project and their purposes ?</a:t>
            </a:r>
            <a:br>
              <a:rPr lang="en-US" sz="4000" dirty="0">
                <a:latin typeface="+mn-lt"/>
              </a:rPr>
            </a:br>
            <a:endParaRPr lang="en-US" sz="4000" dirty="0">
              <a:latin typeface="+mn-lt"/>
            </a:endParaRPr>
          </a:p>
        </p:txBody>
      </p:sp>
      <p:sp>
        <p:nvSpPr>
          <p:cNvPr id="3" name="Content Placeholder 2"/>
          <p:cNvSpPr>
            <a:spLocks noGrp="1"/>
          </p:cNvSpPr>
          <p:nvPr>
            <p:ph idx="1"/>
          </p:nvPr>
        </p:nvSpPr>
        <p:spPr>
          <a:xfrm>
            <a:off x="152400" y="1554162"/>
            <a:ext cx="8839200" cy="5075238"/>
          </a:xfrm>
        </p:spPr>
        <p:txBody>
          <a:bodyPr>
            <a:normAutofit/>
          </a:bodyPr>
          <a:lstStyle/>
          <a:p>
            <a:endParaRPr lang="en-US" sz="2800" dirty="0">
              <a:latin typeface="Calibri" pitchFamily="34" charset="0"/>
              <a:cs typeface="Calibri" pitchFamily="34" charset="0"/>
            </a:endParaRPr>
          </a:p>
          <a:p>
            <a:r>
              <a:rPr lang="en-US" dirty="0">
                <a:latin typeface="Calibri" pitchFamily="34" charset="0"/>
                <a:cs typeface="Calibri" pitchFamily="34" charset="0"/>
              </a:rPr>
              <a:t>The phases of a project make up the project life cycle.</a:t>
            </a:r>
          </a:p>
          <a:p>
            <a:pPr>
              <a:buNone/>
            </a:pPr>
            <a:endParaRPr lang="en-US" dirty="0">
              <a:latin typeface="Calibri" pitchFamily="34" charset="0"/>
              <a:cs typeface="Calibri" pitchFamily="34" charset="0"/>
            </a:endParaRPr>
          </a:p>
          <a:p>
            <a:pPr>
              <a:buNone/>
            </a:pPr>
            <a:r>
              <a:rPr lang="en-US" dirty="0">
                <a:latin typeface="Calibri" pitchFamily="34" charset="0"/>
                <a:cs typeface="Calibri" pitchFamily="34" charset="0"/>
              </a:rPr>
              <a:t> For instance, a software project may have requirement, design, build, test, implementation phases whereas a project to build a metro or a building may have different names for each phase</a:t>
            </a:r>
            <a:r>
              <a:rPr lang="en-US" sz="2800" dirty="0">
                <a:latin typeface="Calibri" pitchFamily="34" charset="0"/>
                <a:cs typeface="Calibri" pitchFamily="34" charset="0"/>
              </a:rPr>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304800"/>
            <a:ext cx="1394460" cy="78765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d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8600"/>
            <a:ext cx="7162799" cy="5867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304800"/>
            <a:ext cx="1394460" cy="78765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                     </a:t>
            </a:r>
            <a:r>
              <a:rPr lang="en-US" sz="4000" dirty="0">
                <a:latin typeface="+mn-lt"/>
              </a:rPr>
              <a:t>SDLC</a:t>
            </a:r>
          </a:p>
        </p:txBody>
      </p:sp>
      <p:sp>
        <p:nvSpPr>
          <p:cNvPr id="3" name="Content Placeholder 2"/>
          <p:cNvSpPr>
            <a:spLocks noGrp="1"/>
          </p:cNvSpPr>
          <p:nvPr>
            <p:ph idx="1"/>
          </p:nvPr>
        </p:nvSpPr>
        <p:spPr>
          <a:xfrm>
            <a:off x="228600" y="2362200"/>
            <a:ext cx="8610600" cy="3962400"/>
          </a:xfrm>
        </p:spPr>
        <p:txBody>
          <a:bodyPr>
            <a:normAutofit/>
          </a:bodyPr>
          <a:lstStyle/>
          <a:p>
            <a:r>
              <a:rPr lang="en-US" dirty="0">
                <a:latin typeface="Calibri" pitchFamily="34" charset="0"/>
                <a:cs typeface="Calibri" pitchFamily="34" charset="0"/>
              </a:rPr>
              <a:t>The System Development Life Cycle, "SDLC" for short, is a multistep, iterative process, structured in a methodical way. </a:t>
            </a:r>
          </a:p>
          <a:p>
            <a:pPr marL="0" indent="0">
              <a:buNone/>
            </a:pPr>
            <a:r>
              <a:rPr lang="en-US" dirty="0">
                <a:latin typeface="Calibri" pitchFamily="34" charset="0"/>
                <a:cs typeface="Calibri" pitchFamily="34" charset="0"/>
              </a:rPr>
              <a:t>This process is used to model or provide a framework for technical and non-technical activities to deliver a quality system which meets or exceeds a business’s expectations or manage decision-making progression</a:t>
            </a:r>
            <a:r>
              <a:rPr lang="en-US"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304800"/>
            <a:ext cx="1394460" cy="78765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162800" cy="1828800"/>
          </a:xfrm>
        </p:spPr>
        <p:txBody>
          <a:bodyPr>
            <a:normAutofit/>
          </a:bodyPr>
          <a:lstStyle/>
          <a:p>
            <a:r>
              <a:rPr lang="en-US" b="1" dirty="0"/>
              <a:t>               </a:t>
            </a:r>
            <a:r>
              <a:rPr lang="en-US" sz="4000" b="1" dirty="0">
                <a:latin typeface="+mn-lt"/>
              </a:rPr>
              <a:t> </a:t>
            </a:r>
            <a:r>
              <a:rPr lang="en-US" sz="4000" dirty="0">
                <a:latin typeface="+mn-lt"/>
              </a:rPr>
              <a:t>SDLC IN SUMMARY</a:t>
            </a:r>
            <a:br>
              <a:rPr lang="en-US" dirty="0"/>
            </a:br>
            <a:endParaRPr lang="en-US" dirty="0"/>
          </a:p>
        </p:txBody>
      </p:sp>
      <p:sp>
        <p:nvSpPr>
          <p:cNvPr id="3" name="Content Placeholder 2"/>
          <p:cNvSpPr>
            <a:spLocks noGrp="1"/>
          </p:cNvSpPr>
          <p:nvPr>
            <p:ph idx="1"/>
          </p:nvPr>
        </p:nvSpPr>
        <p:spPr>
          <a:xfrm>
            <a:off x="304800" y="2057400"/>
            <a:ext cx="8686800" cy="4572000"/>
          </a:xfrm>
        </p:spPr>
        <p:txBody>
          <a:bodyPr>
            <a:normAutofit/>
          </a:bodyPr>
          <a:lstStyle/>
          <a:p>
            <a:pPr>
              <a:buFont typeface="Wingdings" panose="05000000000000000000" pitchFamily="2" charset="2"/>
              <a:buChar char="q"/>
            </a:pPr>
            <a:r>
              <a:rPr lang="en-US" dirty="0">
                <a:latin typeface="Calibri" pitchFamily="34" charset="0"/>
                <a:cs typeface="Calibri" pitchFamily="34" charset="0"/>
              </a:rPr>
              <a:t>Project Planning</a:t>
            </a:r>
          </a:p>
          <a:p>
            <a:pPr>
              <a:buFont typeface="Wingdings" panose="05000000000000000000" pitchFamily="2" charset="2"/>
              <a:buChar char="q"/>
            </a:pPr>
            <a:r>
              <a:rPr lang="en-US" dirty="0">
                <a:latin typeface="Calibri" pitchFamily="34" charset="0"/>
                <a:cs typeface="Calibri" pitchFamily="34" charset="0"/>
              </a:rPr>
              <a:t>Requirements Development</a:t>
            </a:r>
          </a:p>
          <a:p>
            <a:pPr>
              <a:buFont typeface="Wingdings" panose="05000000000000000000" pitchFamily="2" charset="2"/>
              <a:buChar char="q"/>
            </a:pPr>
            <a:r>
              <a:rPr lang="en-US" dirty="0">
                <a:latin typeface="Calibri" pitchFamily="34" charset="0"/>
                <a:cs typeface="Calibri" pitchFamily="34" charset="0"/>
              </a:rPr>
              <a:t>Design</a:t>
            </a:r>
          </a:p>
          <a:p>
            <a:pPr>
              <a:buFont typeface="Wingdings" panose="05000000000000000000" pitchFamily="2" charset="2"/>
              <a:buChar char="q"/>
            </a:pPr>
            <a:r>
              <a:rPr lang="en-US" dirty="0">
                <a:latin typeface="Calibri" pitchFamily="34" charset="0"/>
                <a:cs typeface="Calibri" pitchFamily="34" charset="0"/>
              </a:rPr>
              <a:t>Coding</a:t>
            </a:r>
          </a:p>
          <a:p>
            <a:pPr>
              <a:buFont typeface="Wingdings" panose="05000000000000000000" pitchFamily="2" charset="2"/>
              <a:buChar char="q"/>
            </a:pPr>
            <a:r>
              <a:rPr lang="en-US" dirty="0">
                <a:latin typeface="Calibri" pitchFamily="34" charset="0"/>
                <a:cs typeface="Calibri" pitchFamily="34" charset="0"/>
              </a:rPr>
              <a:t>Testing</a:t>
            </a:r>
          </a:p>
          <a:p>
            <a:pPr>
              <a:buFont typeface="Wingdings" panose="05000000000000000000" pitchFamily="2" charset="2"/>
              <a:buChar char="q"/>
            </a:pPr>
            <a:r>
              <a:rPr lang="en-US" dirty="0">
                <a:latin typeface="Calibri" pitchFamily="34" charset="0"/>
                <a:cs typeface="Calibri" pitchFamily="34" charset="0"/>
              </a:rPr>
              <a:t>Production Build/Deployment</a:t>
            </a:r>
          </a:p>
          <a:p>
            <a:pPr>
              <a:buFont typeface="Wingdings" panose="05000000000000000000" pitchFamily="2" charset="2"/>
              <a:buChar char="q"/>
            </a:pPr>
            <a:r>
              <a:rPr lang="en-US" dirty="0">
                <a:latin typeface="Calibri" pitchFamily="34" charset="0"/>
                <a:cs typeface="Calibri" pitchFamily="34" charset="0"/>
              </a:rPr>
              <a:t>Release</a:t>
            </a:r>
          </a:p>
          <a:p>
            <a:pPr>
              <a:buFont typeface="Wingdings" panose="05000000000000000000" pitchFamily="2" charset="2"/>
              <a:buChar char="q"/>
            </a:pPr>
            <a:r>
              <a:rPr lang="en-US" dirty="0">
                <a:latin typeface="Calibri" pitchFamily="34" charset="0"/>
                <a:cs typeface="Calibri" pitchFamily="34" charset="0"/>
              </a:rPr>
              <a:t>Maintenance</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304800"/>
            <a:ext cx="1394460" cy="78765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86605"/>
            <a:ext cx="6614160" cy="1389796"/>
          </a:xfrm>
        </p:spPr>
        <p:txBody>
          <a:bodyPr>
            <a:normAutofit/>
          </a:bodyPr>
          <a:lstStyle/>
          <a:p>
            <a:r>
              <a:rPr lang="en-US" sz="4000" dirty="0">
                <a:latin typeface="Calibri" pitchFamily="34" charset="0"/>
                <a:cs typeface="Calibri" pitchFamily="34" charset="0"/>
              </a:rPr>
              <a:t>Project Planning</a:t>
            </a:r>
          </a:p>
        </p:txBody>
      </p:sp>
      <p:sp>
        <p:nvSpPr>
          <p:cNvPr id="3" name="Content Placeholder 2"/>
          <p:cNvSpPr>
            <a:spLocks noGrp="1"/>
          </p:cNvSpPr>
          <p:nvPr>
            <p:ph idx="1"/>
          </p:nvPr>
        </p:nvSpPr>
        <p:spPr>
          <a:xfrm>
            <a:off x="152400" y="1981200"/>
            <a:ext cx="8839200" cy="4724400"/>
          </a:xfrm>
        </p:spPr>
        <p:txBody>
          <a:bodyPr/>
          <a:lstStyle/>
          <a:p>
            <a:pPr>
              <a:buFont typeface="Wingdings" panose="05000000000000000000" pitchFamily="2" charset="2"/>
              <a:buChar char="q"/>
            </a:pPr>
            <a:r>
              <a:rPr lang="en-US" sz="2400" dirty="0">
                <a:latin typeface="Calibri" pitchFamily="34" charset="0"/>
                <a:cs typeface="Calibri" pitchFamily="34" charset="0"/>
              </a:rPr>
              <a:t>Prepare</a:t>
            </a:r>
          </a:p>
          <a:p>
            <a:pPr>
              <a:buFont typeface="Wingdings" panose="05000000000000000000" pitchFamily="2" charset="2"/>
              <a:buChar char="q"/>
            </a:pPr>
            <a:endParaRPr lang="en-US" sz="2400" dirty="0">
              <a:latin typeface="Calibri" pitchFamily="34" charset="0"/>
              <a:cs typeface="Calibri" pitchFamily="34" charset="0"/>
            </a:endParaRPr>
          </a:p>
          <a:p>
            <a:pPr>
              <a:buFont typeface="Wingdings" panose="05000000000000000000" pitchFamily="2" charset="2"/>
              <a:buChar char="q"/>
            </a:pPr>
            <a:r>
              <a:rPr lang="en-US" sz="2400" dirty="0">
                <a:latin typeface="Calibri" pitchFamily="34" charset="0"/>
                <a:cs typeface="Calibri" pitchFamily="34" charset="0"/>
              </a:rPr>
              <a:t>Review</a:t>
            </a:r>
          </a:p>
          <a:p>
            <a:pPr>
              <a:buFont typeface="Wingdings" panose="05000000000000000000" pitchFamily="2" charset="2"/>
              <a:buChar char="q"/>
            </a:pPr>
            <a:endParaRPr lang="en-US" sz="2400" dirty="0">
              <a:latin typeface="Calibri" pitchFamily="34" charset="0"/>
              <a:cs typeface="Calibri" pitchFamily="34" charset="0"/>
            </a:endParaRPr>
          </a:p>
          <a:p>
            <a:pPr>
              <a:buFont typeface="Wingdings" panose="05000000000000000000" pitchFamily="2" charset="2"/>
              <a:buChar char="q"/>
            </a:pPr>
            <a:r>
              <a:rPr lang="en-US" sz="2400" dirty="0">
                <a:latin typeface="Calibri" pitchFamily="34" charset="0"/>
                <a:cs typeface="Calibri" pitchFamily="34" charset="0"/>
              </a:rPr>
              <a:t>Rework</a:t>
            </a:r>
          </a:p>
          <a:p>
            <a:pPr>
              <a:buFont typeface="Wingdings" panose="05000000000000000000" pitchFamily="2" charset="2"/>
              <a:buChar char="q"/>
            </a:pPr>
            <a:endParaRPr lang="en-US" sz="2400" dirty="0">
              <a:latin typeface="Calibri" pitchFamily="34" charset="0"/>
              <a:cs typeface="Calibri" pitchFamily="34" charset="0"/>
            </a:endParaRPr>
          </a:p>
          <a:p>
            <a:pPr>
              <a:buFont typeface="Wingdings" panose="05000000000000000000" pitchFamily="2" charset="2"/>
              <a:buChar char="q"/>
            </a:pPr>
            <a:r>
              <a:rPr lang="en-US" sz="2400" dirty="0">
                <a:latin typeface="Calibri" pitchFamily="34" charset="0"/>
                <a:cs typeface="Calibri" pitchFamily="34" charset="0"/>
              </a:rPr>
              <a:t>Baseline</a:t>
            </a:r>
          </a:p>
          <a:p>
            <a:endParaRPr lang="en-US" dirty="0"/>
          </a:p>
        </p:txBody>
      </p:sp>
      <p:pic>
        <p:nvPicPr>
          <p:cNvPr id="35842" name="Picture 2" descr="Image result for project planning"/>
          <p:cNvPicPr>
            <a:picLocks noChangeAspect="1" noChangeArrowheads="1"/>
          </p:cNvPicPr>
          <p:nvPr/>
        </p:nvPicPr>
        <p:blipFill>
          <a:blip r:embed="rId3"/>
          <a:srcRect/>
          <a:stretch>
            <a:fillRect/>
          </a:stretch>
        </p:blipFill>
        <p:spPr bwMode="auto">
          <a:xfrm>
            <a:off x="5181600" y="2133600"/>
            <a:ext cx="3276600" cy="3962400"/>
          </a:xfrm>
          <a:prstGeom prst="rect">
            <a:avLst/>
          </a:prstGeom>
          <a:noFill/>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7600" y="304800"/>
            <a:ext cx="1394460" cy="787659"/>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1221</TotalTime>
  <Words>898</Words>
  <Application>Microsoft Office PowerPoint</Application>
  <PresentationFormat>On-screen Show (4:3)</PresentationFormat>
  <Paragraphs>102</Paragraphs>
  <Slides>15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Calibri Light</vt:lpstr>
      <vt:lpstr>Open Sans</vt:lpstr>
      <vt:lpstr>Wingdings</vt:lpstr>
      <vt:lpstr>Retrospect</vt:lpstr>
      <vt:lpstr>  Unit-2 SDLC </vt:lpstr>
      <vt:lpstr>                   What is Project</vt:lpstr>
      <vt:lpstr>                   Project features</vt:lpstr>
      <vt:lpstr>          Tasks vs. Projects </vt:lpstr>
      <vt:lpstr>What are the basic phases of a project and their purposes ? </vt:lpstr>
      <vt:lpstr>PowerPoint Presentation</vt:lpstr>
      <vt:lpstr>                     SDLC</vt:lpstr>
      <vt:lpstr>                SDLC IN SUMMARY </vt:lpstr>
      <vt:lpstr>Project Planning</vt:lpstr>
      <vt:lpstr>         Requirements Development </vt:lpstr>
      <vt:lpstr>                                                         Systems Design        </vt:lpstr>
      <vt:lpstr>                              Coding</vt:lpstr>
      <vt:lpstr>           Integration and Testing </vt:lpstr>
      <vt:lpstr>                            Release</vt:lpstr>
      <vt:lpstr>                   Maintenance</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Unit-3</dc:title>
  <dc:creator>Shivangi Dave</dc:creator>
  <cp:lastModifiedBy>Shivangi Dave</cp:lastModifiedBy>
  <cp:revision>10</cp:revision>
  <dcterms:created xsi:type="dcterms:W3CDTF">2017-04-18T19:30:31Z</dcterms:created>
  <dcterms:modified xsi:type="dcterms:W3CDTF">2017-07-28T20:24:53Z</dcterms:modified>
</cp:coreProperties>
</file>