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E06"/>
    <a:srgbClr val="E9A861"/>
    <a:srgbClr val="6BCBDF"/>
    <a:srgbClr val="AD1439"/>
    <a:srgbClr val="AD141B"/>
    <a:srgbClr val="000088"/>
    <a:srgbClr val="7F0055"/>
    <a:srgbClr val="DDAE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29" autoAdjust="0"/>
  </p:normalViewPr>
  <p:slideViewPr>
    <p:cSldViewPr snapToGrid="0">
      <p:cViewPr varScale="1">
        <p:scale>
          <a:sx n="110" d="100"/>
          <a:sy n="110" d="100"/>
        </p:scale>
        <p:origin x="59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BDA800-74C1-49EB-B7E5-B9EB3BAB0D0E}" type="datetimeFigureOut">
              <a:rPr lang="en-US" smtClean="0"/>
              <a:t>18/05/2017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160354-AA88-40BD-82D2-7B743BEE75A7}" type="slidenum">
              <a:rPr lang="en-US" smtClean="0"/>
              <a:t>‹#›</a:t>
            </a:fld>
            <a:endParaRPr lang="en-US" dirty="0"/>
          </a:p>
        </p:txBody>
      </p:sp>
    </p:spTree>
    <p:extLst>
      <p:ext uri="{BB962C8B-B14F-4D97-AF65-F5344CB8AC3E}">
        <p14:creationId xmlns:p14="http://schemas.microsoft.com/office/powerpoint/2010/main" val="1106834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68A79551-70CE-48B2-A5F8-0E8BFF50DFE3}" type="datetimeFigureOut">
              <a:rPr lang="en-IN"/>
              <a:pPr>
                <a:defRPr/>
              </a:pPr>
              <a:t>18-05-2017</a:t>
            </a:fld>
            <a:endParaRPr lang="en-IN" dirty="0"/>
          </a:p>
        </p:txBody>
      </p:sp>
      <p:sp>
        <p:nvSpPr>
          <p:cNvPr id="5" name="Footer Placeholder 4"/>
          <p:cNvSpPr>
            <a:spLocks noGrp="1"/>
          </p:cNvSpPr>
          <p:nvPr>
            <p:ph type="ftr" sz="quarter" idx="11"/>
          </p:nvPr>
        </p:nvSpPr>
        <p:spPr/>
        <p:txBody>
          <a:bodyPr/>
          <a:lstStyle>
            <a:lvl1pPr>
              <a:defRPr/>
            </a:lvl1pPr>
          </a:lstStyle>
          <a:p>
            <a:pPr>
              <a:defRPr/>
            </a:pPr>
            <a:endParaRPr lang="en-IN" dirty="0"/>
          </a:p>
        </p:txBody>
      </p:sp>
      <p:sp>
        <p:nvSpPr>
          <p:cNvPr id="6" name="Slide Number Placeholder 5"/>
          <p:cNvSpPr>
            <a:spLocks noGrp="1"/>
          </p:cNvSpPr>
          <p:nvPr>
            <p:ph type="sldNum" sz="quarter" idx="12"/>
          </p:nvPr>
        </p:nvSpPr>
        <p:spPr/>
        <p:txBody>
          <a:bodyPr/>
          <a:lstStyle>
            <a:lvl1pPr>
              <a:defRPr/>
            </a:lvl1pPr>
          </a:lstStyle>
          <a:p>
            <a:fld id="{46DF27B9-DB5A-4FC2-921B-E40F3E115B6E}" type="slidenum">
              <a:rPr lang="en-IN"/>
              <a:pPr/>
              <a:t>‹#›</a:t>
            </a:fld>
            <a:endParaRPr lang="en-IN" dirty="0"/>
          </a:p>
        </p:txBody>
      </p:sp>
    </p:spTree>
    <p:extLst>
      <p:ext uri="{BB962C8B-B14F-4D97-AF65-F5344CB8AC3E}">
        <p14:creationId xmlns:p14="http://schemas.microsoft.com/office/powerpoint/2010/main" val="244464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4A9DD011-6505-4117-8CA8-CD99E5871574}" type="datetimeFigureOut">
              <a:rPr lang="en-IN"/>
              <a:pPr>
                <a:defRPr/>
              </a:pPr>
              <a:t>18-05-2017</a:t>
            </a:fld>
            <a:endParaRPr lang="en-IN" dirty="0"/>
          </a:p>
        </p:txBody>
      </p:sp>
      <p:sp>
        <p:nvSpPr>
          <p:cNvPr id="5" name="Footer Placeholder 4"/>
          <p:cNvSpPr>
            <a:spLocks noGrp="1"/>
          </p:cNvSpPr>
          <p:nvPr>
            <p:ph type="ftr" sz="quarter" idx="11"/>
          </p:nvPr>
        </p:nvSpPr>
        <p:spPr/>
        <p:txBody>
          <a:bodyPr/>
          <a:lstStyle>
            <a:lvl1pPr>
              <a:defRPr/>
            </a:lvl1pPr>
          </a:lstStyle>
          <a:p>
            <a:pPr>
              <a:defRPr/>
            </a:pPr>
            <a:endParaRPr lang="en-IN" dirty="0"/>
          </a:p>
        </p:txBody>
      </p:sp>
      <p:sp>
        <p:nvSpPr>
          <p:cNvPr id="6" name="Slide Number Placeholder 5"/>
          <p:cNvSpPr>
            <a:spLocks noGrp="1"/>
          </p:cNvSpPr>
          <p:nvPr>
            <p:ph type="sldNum" sz="quarter" idx="12"/>
          </p:nvPr>
        </p:nvSpPr>
        <p:spPr/>
        <p:txBody>
          <a:bodyPr/>
          <a:lstStyle>
            <a:lvl1pPr>
              <a:defRPr/>
            </a:lvl1pPr>
          </a:lstStyle>
          <a:p>
            <a:fld id="{3975CC6C-0792-4C95-B105-6A693291C37D}" type="slidenum">
              <a:rPr lang="en-IN"/>
              <a:pPr/>
              <a:t>‹#›</a:t>
            </a:fld>
            <a:endParaRPr lang="en-IN" dirty="0"/>
          </a:p>
        </p:txBody>
      </p:sp>
    </p:spTree>
    <p:extLst>
      <p:ext uri="{BB962C8B-B14F-4D97-AF65-F5344CB8AC3E}">
        <p14:creationId xmlns:p14="http://schemas.microsoft.com/office/powerpoint/2010/main" val="267056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A4B10F06-9C39-4BD0-9DF5-05CDC3273E2F}" type="datetimeFigureOut">
              <a:rPr lang="en-IN"/>
              <a:pPr>
                <a:defRPr/>
              </a:pPr>
              <a:t>18-05-2017</a:t>
            </a:fld>
            <a:endParaRPr lang="en-IN" dirty="0"/>
          </a:p>
        </p:txBody>
      </p:sp>
      <p:sp>
        <p:nvSpPr>
          <p:cNvPr id="5" name="Footer Placeholder 4"/>
          <p:cNvSpPr>
            <a:spLocks noGrp="1"/>
          </p:cNvSpPr>
          <p:nvPr>
            <p:ph type="ftr" sz="quarter" idx="11"/>
          </p:nvPr>
        </p:nvSpPr>
        <p:spPr/>
        <p:txBody>
          <a:bodyPr/>
          <a:lstStyle>
            <a:lvl1pPr>
              <a:defRPr/>
            </a:lvl1pPr>
          </a:lstStyle>
          <a:p>
            <a:pPr>
              <a:defRPr/>
            </a:pPr>
            <a:endParaRPr lang="en-IN" dirty="0"/>
          </a:p>
        </p:txBody>
      </p:sp>
      <p:sp>
        <p:nvSpPr>
          <p:cNvPr id="6" name="Slide Number Placeholder 5"/>
          <p:cNvSpPr>
            <a:spLocks noGrp="1"/>
          </p:cNvSpPr>
          <p:nvPr>
            <p:ph type="sldNum" sz="quarter" idx="12"/>
          </p:nvPr>
        </p:nvSpPr>
        <p:spPr/>
        <p:txBody>
          <a:bodyPr/>
          <a:lstStyle>
            <a:lvl1pPr>
              <a:defRPr/>
            </a:lvl1pPr>
          </a:lstStyle>
          <a:p>
            <a:fld id="{A283A8CA-CCFB-4698-BB25-5E8E2AD6908B}" type="slidenum">
              <a:rPr lang="en-IN"/>
              <a:pPr/>
              <a:t>‹#›</a:t>
            </a:fld>
            <a:endParaRPr lang="en-IN" dirty="0"/>
          </a:p>
        </p:txBody>
      </p:sp>
    </p:spTree>
    <p:extLst>
      <p:ext uri="{BB962C8B-B14F-4D97-AF65-F5344CB8AC3E}">
        <p14:creationId xmlns:p14="http://schemas.microsoft.com/office/powerpoint/2010/main" val="29808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645D8AB0-1B84-4E56-91D6-B0CA79382100}" type="datetimeFigureOut">
              <a:rPr lang="en-IN"/>
              <a:pPr>
                <a:defRPr/>
              </a:pPr>
              <a:t>18-05-2017</a:t>
            </a:fld>
            <a:endParaRPr lang="en-IN" dirty="0"/>
          </a:p>
        </p:txBody>
      </p:sp>
      <p:sp>
        <p:nvSpPr>
          <p:cNvPr id="5" name="Footer Placeholder 4"/>
          <p:cNvSpPr>
            <a:spLocks noGrp="1"/>
          </p:cNvSpPr>
          <p:nvPr>
            <p:ph type="ftr" sz="quarter" idx="11"/>
          </p:nvPr>
        </p:nvSpPr>
        <p:spPr/>
        <p:txBody>
          <a:bodyPr/>
          <a:lstStyle>
            <a:lvl1pPr>
              <a:defRPr/>
            </a:lvl1pPr>
          </a:lstStyle>
          <a:p>
            <a:pPr>
              <a:defRPr/>
            </a:pPr>
            <a:endParaRPr lang="en-IN" dirty="0"/>
          </a:p>
        </p:txBody>
      </p:sp>
      <p:sp>
        <p:nvSpPr>
          <p:cNvPr id="6" name="Slide Number Placeholder 5"/>
          <p:cNvSpPr>
            <a:spLocks noGrp="1"/>
          </p:cNvSpPr>
          <p:nvPr>
            <p:ph type="sldNum" sz="quarter" idx="12"/>
          </p:nvPr>
        </p:nvSpPr>
        <p:spPr/>
        <p:txBody>
          <a:bodyPr/>
          <a:lstStyle>
            <a:lvl1pPr>
              <a:defRPr/>
            </a:lvl1pPr>
          </a:lstStyle>
          <a:p>
            <a:fld id="{56E16FB9-DBE1-4DD6-9004-FC4AA0735954}" type="slidenum">
              <a:rPr lang="en-IN"/>
              <a:pPr/>
              <a:t>‹#›</a:t>
            </a:fld>
            <a:endParaRPr lang="en-IN" dirty="0"/>
          </a:p>
        </p:txBody>
      </p:sp>
    </p:spTree>
    <p:extLst>
      <p:ext uri="{BB962C8B-B14F-4D97-AF65-F5344CB8AC3E}">
        <p14:creationId xmlns:p14="http://schemas.microsoft.com/office/powerpoint/2010/main" val="272488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8E44D0D-856F-4FFD-A645-1DEA6BF28455}" type="datetimeFigureOut">
              <a:rPr lang="en-IN"/>
              <a:pPr>
                <a:defRPr/>
              </a:pPr>
              <a:t>18-05-2017</a:t>
            </a:fld>
            <a:endParaRPr lang="en-IN" dirty="0"/>
          </a:p>
        </p:txBody>
      </p:sp>
      <p:sp>
        <p:nvSpPr>
          <p:cNvPr id="5" name="Footer Placeholder 4"/>
          <p:cNvSpPr>
            <a:spLocks noGrp="1"/>
          </p:cNvSpPr>
          <p:nvPr>
            <p:ph type="ftr" sz="quarter" idx="11"/>
          </p:nvPr>
        </p:nvSpPr>
        <p:spPr/>
        <p:txBody>
          <a:bodyPr/>
          <a:lstStyle>
            <a:lvl1pPr>
              <a:defRPr/>
            </a:lvl1pPr>
          </a:lstStyle>
          <a:p>
            <a:pPr>
              <a:defRPr/>
            </a:pPr>
            <a:endParaRPr lang="en-IN" dirty="0"/>
          </a:p>
        </p:txBody>
      </p:sp>
      <p:sp>
        <p:nvSpPr>
          <p:cNvPr id="6" name="Slide Number Placeholder 5"/>
          <p:cNvSpPr>
            <a:spLocks noGrp="1"/>
          </p:cNvSpPr>
          <p:nvPr>
            <p:ph type="sldNum" sz="quarter" idx="12"/>
          </p:nvPr>
        </p:nvSpPr>
        <p:spPr/>
        <p:txBody>
          <a:bodyPr/>
          <a:lstStyle>
            <a:lvl1pPr>
              <a:defRPr/>
            </a:lvl1pPr>
          </a:lstStyle>
          <a:p>
            <a:fld id="{66FFDCA4-463E-4966-80ED-5C86CE6CF80A}" type="slidenum">
              <a:rPr lang="en-IN"/>
              <a:pPr/>
              <a:t>‹#›</a:t>
            </a:fld>
            <a:endParaRPr lang="en-IN" dirty="0"/>
          </a:p>
        </p:txBody>
      </p:sp>
    </p:spTree>
    <p:extLst>
      <p:ext uri="{BB962C8B-B14F-4D97-AF65-F5344CB8AC3E}">
        <p14:creationId xmlns:p14="http://schemas.microsoft.com/office/powerpoint/2010/main" val="24494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5A341FFD-4A82-433E-9923-F6ED9F78DF32}" type="datetimeFigureOut">
              <a:rPr lang="en-IN"/>
              <a:pPr>
                <a:defRPr/>
              </a:pPr>
              <a:t>18-05-2017</a:t>
            </a:fld>
            <a:endParaRPr lang="en-IN" dirty="0"/>
          </a:p>
        </p:txBody>
      </p:sp>
      <p:sp>
        <p:nvSpPr>
          <p:cNvPr id="6" name="Footer Placeholder 4"/>
          <p:cNvSpPr>
            <a:spLocks noGrp="1"/>
          </p:cNvSpPr>
          <p:nvPr>
            <p:ph type="ftr" sz="quarter" idx="11"/>
          </p:nvPr>
        </p:nvSpPr>
        <p:spPr/>
        <p:txBody>
          <a:bodyPr/>
          <a:lstStyle>
            <a:lvl1pPr>
              <a:defRPr/>
            </a:lvl1pPr>
          </a:lstStyle>
          <a:p>
            <a:pPr>
              <a:defRPr/>
            </a:pPr>
            <a:endParaRPr lang="en-IN" dirty="0"/>
          </a:p>
        </p:txBody>
      </p:sp>
      <p:sp>
        <p:nvSpPr>
          <p:cNvPr id="7" name="Slide Number Placeholder 5"/>
          <p:cNvSpPr>
            <a:spLocks noGrp="1"/>
          </p:cNvSpPr>
          <p:nvPr>
            <p:ph type="sldNum" sz="quarter" idx="12"/>
          </p:nvPr>
        </p:nvSpPr>
        <p:spPr/>
        <p:txBody>
          <a:bodyPr/>
          <a:lstStyle>
            <a:lvl1pPr>
              <a:defRPr/>
            </a:lvl1pPr>
          </a:lstStyle>
          <a:p>
            <a:fld id="{440CF740-EE5D-4A04-A582-45FF37F9C7D6}" type="slidenum">
              <a:rPr lang="en-IN"/>
              <a:pPr/>
              <a:t>‹#›</a:t>
            </a:fld>
            <a:endParaRPr lang="en-IN" dirty="0"/>
          </a:p>
        </p:txBody>
      </p:sp>
    </p:spTree>
    <p:extLst>
      <p:ext uri="{BB962C8B-B14F-4D97-AF65-F5344CB8AC3E}">
        <p14:creationId xmlns:p14="http://schemas.microsoft.com/office/powerpoint/2010/main" val="382992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CE42C189-46DD-405C-991C-07B52E5C8BC8}" type="datetimeFigureOut">
              <a:rPr lang="en-IN"/>
              <a:pPr>
                <a:defRPr/>
              </a:pPr>
              <a:t>18-05-2017</a:t>
            </a:fld>
            <a:endParaRPr lang="en-IN" dirty="0"/>
          </a:p>
        </p:txBody>
      </p:sp>
      <p:sp>
        <p:nvSpPr>
          <p:cNvPr id="8" name="Footer Placeholder 4"/>
          <p:cNvSpPr>
            <a:spLocks noGrp="1"/>
          </p:cNvSpPr>
          <p:nvPr>
            <p:ph type="ftr" sz="quarter" idx="11"/>
          </p:nvPr>
        </p:nvSpPr>
        <p:spPr/>
        <p:txBody>
          <a:bodyPr/>
          <a:lstStyle>
            <a:lvl1pPr>
              <a:defRPr/>
            </a:lvl1pPr>
          </a:lstStyle>
          <a:p>
            <a:pPr>
              <a:defRPr/>
            </a:pPr>
            <a:endParaRPr lang="en-IN" dirty="0"/>
          </a:p>
        </p:txBody>
      </p:sp>
      <p:sp>
        <p:nvSpPr>
          <p:cNvPr id="9" name="Slide Number Placeholder 5"/>
          <p:cNvSpPr>
            <a:spLocks noGrp="1"/>
          </p:cNvSpPr>
          <p:nvPr>
            <p:ph type="sldNum" sz="quarter" idx="12"/>
          </p:nvPr>
        </p:nvSpPr>
        <p:spPr/>
        <p:txBody>
          <a:bodyPr/>
          <a:lstStyle>
            <a:lvl1pPr>
              <a:defRPr/>
            </a:lvl1pPr>
          </a:lstStyle>
          <a:p>
            <a:fld id="{8BC2C3D7-5233-4F50-82F7-49E7CC7A52FD}" type="slidenum">
              <a:rPr lang="en-IN"/>
              <a:pPr/>
              <a:t>‹#›</a:t>
            </a:fld>
            <a:endParaRPr lang="en-IN" dirty="0"/>
          </a:p>
        </p:txBody>
      </p:sp>
    </p:spTree>
    <p:extLst>
      <p:ext uri="{BB962C8B-B14F-4D97-AF65-F5344CB8AC3E}">
        <p14:creationId xmlns:p14="http://schemas.microsoft.com/office/powerpoint/2010/main" val="114045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31F5A8F2-D762-4005-961C-AD1057DC7E89}" type="datetimeFigureOut">
              <a:rPr lang="en-IN"/>
              <a:pPr>
                <a:defRPr/>
              </a:pPr>
              <a:t>18-05-2017</a:t>
            </a:fld>
            <a:endParaRPr lang="en-IN" dirty="0"/>
          </a:p>
        </p:txBody>
      </p:sp>
      <p:sp>
        <p:nvSpPr>
          <p:cNvPr id="4" name="Footer Placeholder 4"/>
          <p:cNvSpPr>
            <a:spLocks noGrp="1"/>
          </p:cNvSpPr>
          <p:nvPr>
            <p:ph type="ftr" sz="quarter" idx="11"/>
          </p:nvPr>
        </p:nvSpPr>
        <p:spPr/>
        <p:txBody>
          <a:bodyPr/>
          <a:lstStyle>
            <a:lvl1pPr>
              <a:defRPr/>
            </a:lvl1pPr>
          </a:lstStyle>
          <a:p>
            <a:pPr>
              <a:defRPr/>
            </a:pPr>
            <a:endParaRPr lang="en-IN" dirty="0"/>
          </a:p>
        </p:txBody>
      </p:sp>
      <p:sp>
        <p:nvSpPr>
          <p:cNvPr id="5" name="Slide Number Placeholder 5"/>
          <p:cNvSpPr>
            <a:spLocks noGrp="1"/>
          </p:cNvSpPr>
          <p:nvPr>
            <p:ph type="sldNum" sz="quarter" idx="12"/>
          </p:nvPr>
        </p:nvSpPr>
        <p:spPr/>
        <p:txBody>
          <a:bodyPr/>
          <a:lstStyle>
            <a:lvl1pPr>
              <a:defRPr/>
            </a:lvl1pPr>
          </a:lstStyle>
          <a:p>
            <a:fld id="{527C54C9-341D-4E54-9D56-B833EECB424C}" type="slidenum">
              <a:rPr lang="en-IN"/>
              <a:pPr/>
              <a:t>‹#›</a:t>
            </a:fld>
            <a:endParaRPr lang="en-IN" dirty="0"/>
          </a:p>
        </p:txBody>
      </p:sp>
    </p:spTree>
    <p:extLst>
      <p:ext uri="{BB962C8B-B14F-4D97-AF65-F5344CB8AC3E}">
        <p14:creationId xmlns:p14="http://schemas.microsoft.com/office/powerpoint/2010/main" val="65045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D76C602-0185-41C2-B28D-4FFA050FF6D2}" type="datetimeFigureOut">
              <a:rPr lang="en-IN"/>
              <a:pPr>
                <a:defRPr/>
              </a:pPr>
              <a:t>18-05-2017</a:t>
            </a:fld>
            <a:endParaRPr lang="en-IN" dirty="0"/>
          </a:p>
        </p:txBody>
      </p:sp>
      <p:sp>
        <p:nvSpPr>
          <p:cNvPr id="3" name="Footer Placeholder 4"/>
          <p:cNvSpPr>
            <a:spLocks noGrp="1"/>
          </p:cNvSpPr>
          <p:nvPr>
            <p:ph type="ftr" sz="quarter" idx="11"/>
          </p:nvPr>
        </p:nvSpPr>
        <p:spPr/>
        <p:txBody>
          <a:bodyPr/>
          <a:lstStyle>
            <a:lvl1pPr>
              <a:defRPr/>
            </a:lvl1pPr>
          </a:lstStyle>
          <a:p>
            <a:pPr>
              <a:defRPr/>
            </a:pPr>
            <a:endParaRPr lang="en-IN" dirty="0"/>
          </a:p>
        </p:txBody>
      </p:sp>
      <p:sp>
        <p:nvSpPr>
          <p:cNvPr id="4" name="Slide Number Placeholder 5"/>
          <p:cNvSpPr>
            <a:spLocks noGrp="1"/>
          </p:cNvSpPr>
          <p:nvPr>
            <p:ph type="sldNum" sz="quarter" idx="12"/>
          </p:nvPr>
        </p:nvSpPr>
        <p:spPr/>
        <p:txBody>
          <a:bodyPr/>
          <a:lstStyle>
            <a:lvl1pPr>
              <a:defRPr/>
            </a:lvl1pPr>
          </a:lstStyle>
          <a:p>
            <a:fld id="{83BC605F-B2E5-4DEB-85F5-F1507799C0DA}" type="slidenum">
              <a:rPr lang="en-IN"/>
              <a:pPr/>
              <a:t>‹#›</a:t>
            </a:fld>
            <a:endParaRPr lang="en-IN" dirty="0"/>
          </a:p>
        </p:txBody>
      </p:sp>
    </p:spTree>
    <p:extLst>
      <p:ext uri="{BB962C8B-B14F-4D97-AF65-F5344CB8AC3E}">
        <p14:creationId xmlns:p14="http://schemas.microsoft.com/office/powerpoint/2010/main" val="2978228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3AF61A3-5266-4E6B-A940-F2DD7FADF247}" type="datetimeFigureOut">
              <a:rPr lang="en-IN"/>
              <a:pPr>
                <a:defRPr/>
              </a:pPr>
              <a:t>18-05-2017</a:t>
            </a:fld>
            <a:endParaRPr lang="en-IN" dirty="0"/>
          </a:p>
        </p:txBody>
      </p:sp>
      <p:sp>
        <p:nvSpPr>
          <p:cNvPr id="6" name="Footer Placeholder 4"/>
          <p:cNvSpPr>
            <a:spLocks noGrp="1"/>
          </p:cNvSpPr>
          <p:nvPr>
            <p:ph type="ftr" sz="quarter" idx="11"/>
          </p:nvPr>
        </p:nvSpPr>
        <p:spPr/>
        <p:txBody>
          <a:bodyPr/>
          <a:lstStyle>
            <a:lvl1pPr>
              <a:defRPr/>
            </a:lvl1pPr>
          </a:lstStyle>
          <a:p>
            <a:pPr>
              <a:defRPr/>
            </a:pPr>
            <a:endParaRPr lang="en-IN" dirty="0"/>
          </a:p>
        </p:txBody>
      </p:sp>
      <p:sp>
        <p:nvSpPr>
          <p:cNvPr id="7" name="Slide Number Placeholder 5"/>
          <p:cNvSpPr>
            <a:spLocks noGrp="1"/>
          </p:cNvSpPr>
          <p:nvPr>
            <p:ph type="sldNum" sz="quarter" idx="12"/>
          </p:nvPr>
        </p:nvSpPr>
        <p:spPr/>
        <p:txBody>
          <a:bodyPr/>
          <a:lstStyle>
            <a:lvl1pPr>
              <a:defRPr/>
            </a:lvl1pPr>
          </a:lstStyle>
          <a:p>
            <a:fld id="{A843854C-2979-46E3-B959-27AAF755F2ED}" type="slidenum">
              <a:rPr lang="en-IN"/>
              <a:pPr/>
              <a:t>‹#›</a:t>
            </a:fld>
            <a:endParaRPr lang="en-IN" dirty="0"/>
          </a:p>
        </p:txBody>
      </p:sp>
    </p:spTree>
    <p:extLst>
      <p:ext uri="{BB962C8B-B14F-4D97-AF65-F5344CB8AC3E}">
        <p14:creationId xmlns:p14="http://schemas.microsoft.com/office/powerpoint/2010/main" val="3341447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IN" noProof="0" dirty="0" smtClean="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E52E56D-7005-4690-A82B-D92AFC0839C1}" type="datetimeFigureOut">
              <a:rPr lang="en-IN"/>
              <a:pPr>
                <a:defRPr/>
              </a:pPr>
              <a:t>18-05-2017</a:t>
            </a:fld>
            <a:endParaRPr lang="en-IN" dirty="0"/>
          </a:p>
        </p:txBody>
      </p:sp>
      <p:sp>
        <p:nvSpPr>
          <p:cNvPr id="6" name="Footer Placeholder 4"/>
          <p:cNvSpPr>
            <a:spLocks noGrp="1"/>
          </p:cNvSpPr>
          <p:nvPr>
            <p:ph type="ftr" sz="quarter" idx="11"/>
          </p:nvPr>
        </p:nvSpPr>
        <p:spPr/>
        <p:txBody>
          <a:bodyPr/>
          <a:lstStyle>
            <a:lvl1pPr>
              <a:defRPr/>
            </a:lvl1pPr>
          </a:lstStyle>
          <a:p>
            <a:pPr>
              <a:defRPr/>
            </a:pPr>
            <a:endParaRPr lang="en-IN" dirty="0"/>
          </a:p>
        </p:txBody>
      </p:sp>
      <p:sp>
        <p:nvSpPr>
          <p:cNvPr id="7" name="Slide Number Placeholder 5"/>
          <p:cNvSpPr>
            <a:spLocks noGrp="1"/>
          </p:cNvSpPr>
          <p:nvPr>
            <p:ph type="sldNum" sz="quarter" idx="12"/>
          </p:nvPr>
        </p:nvSpPr>
        <p:spPr/>
        <p:txBody>
          <a:bodyPr/>
          <a:lstStyle>
            <a:lvl1pPr>
              <a:defRPr/>
            </a:lvl1pPr>
          </a:lstStyle>
          <a:p>
            <a:fld id="{D2456170-A864-46FD-8208-35556CFAF5C7}" type="slidenum">
              <a:rPr lang="en-IN"/>
              <a:pPr/>
              <a:t>‹#›</a:t>
            </a:fld>
            <a:endParaRPr lang="en-IN" dirty="0"/>
          </a:p>
        </p:txBody>
      </p:sp>
    </p:spTree>
    <p:extLst>
      <p:ext uri="{BB962C8B-B14F-4D97-AF65-F5344CB8AC3E}">
        <p14:creationId xmlns:p14="http://schemas.microsoft.com/office/powerpoint/2010/main" val="132517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DC3B3C2A-9C28-41E7-A8D1-90E9324C7C74}" type="datetimeFigureOut">
              <a:rPr lang="en-IN"/>
              <a:pPr>
                <a:defRPr/>
              </a:pPr>
              <a:t>18-05-2017</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mn-lt"/>
              </a:defRPr>
            </a:lvl1pPr>
          </a:lstStyle>
          <a:p>
            <a:pPr>
              <a:defRPr/>
            </a:pP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E8ABC05D-3D09-47B4-8871-1FF6E3E2BF27}" type="slidenum">
              <a:rPr lang="en-IN"/>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defRPr>
      </a:lvl2pPr>
      <a:lvl3pPr algn="l" rtl="0" eaLnBrk="1" fontAlgn="base" hangingPunct="1">
        <a:lnSpc>
          <a:spcPct val="90000"/>
        </a:lnSpc>
        <a:spcBef>
          <a:spcPct val="0"/>
        </a:spcBef>
        <a:spcAft>
          <a:spcPct val="0"/>
        </a:spcAft>
        <a:defRPr sz="4400">
          <a:solidFill>
            <a:schemeClr val="tx1"/>
          </a:solidFill>
          <a:latin typeface="Calibri Light" pitchFamily="34" charset="0"/>
        </a:defRPr>
      </a:lvl3pPr>
      <a:lvl4pPr algn="l" rtl="0" eaLnBrk="1" fontAlgn="base" hangingPunct="1">
        <a:lnSpc>
          <a:spcPct val="90000"/>
        </a:lnSpc>
        <a:spcBef>
          <a:spcPct val="0"/>
        </a:spcBef>
        <a:spcAft>
          <a:spcPct val="0"/>
        </a:spcAft>
        <a:defRPr sz="4400">
          <a:solidFill>
            <a:schemeClr val="tx1"/>
          </a:solidFill>
          <a:latin typeface="Calibri Light" pitchFamily="34" charset="0"/>
        </a:defRPr>
      </a:lvl4pPr>
      <a:lvl5pPr algn="l" rtl="0" eaLnBrk="1" fontAlgn="base" hangingPunct="1">
        <a:lnSpc>
          <a:spcPct val="90000"/>
        </a:lnSpc>
        <a:spcBef>
          <a:spcPct val="0"/>
        </a:spcBef>
        <a:spcAft>
          <a:spcPct val="0"/>
        </a:spcAft>
        <a:defRPr sz="4400">
          <a:solidFill>
            <a:schemeClr val="tx1"/>
          </a:solidFill>
          <a:latin typeface="Calibri Light"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15712" y="1735330"/>
            <a:ext cx="9360576" cy="1323439"/>
          </a:xfrm>
          <a:prstGeom prst="rect">
            <a:avLst/>
          </a:prstGeom>
        </p:spPr>
        <p:txBody>
          <a:bodyPr wrap="none" anchor="ctr">
            <a:spAutoFit/>
          </a:bodyPr>
          <a:lstStyle/>
          <a:p>
            <a:r>
              <a:rPr lang="en-US" sz="8000" dirty="0" smtClean="0">
                <a:solidFill>
                  <a:srgbClr val="FECE06"/>
                </a:solidFill>
                <a:latin typeface="Franklin Gothic Demi" pitchFamily="34" charset="0"/>
              </a:rPr>
              <a:t>WORDPRESS SETUP</a:t>
            </a:r>
            <a:endParaRPr lang="en-US" sz="8000" dirty="0">
              <a:solidFill>
                <a:srgbClr val="FECE06"/>
              </a:solidFill>
              <a:latin typeface="Franklin Gothic Demi" pitchFamily="34" charset="0"/>
            </a:endParaRPr>
          </a:p>
        </p:txBody>
      </p:sp>
      <p:sp>
        <p:nvSpPr>
          <p:cNvPr id="5" name="Rectangle 4"/>
          <p:cNvSpPr/>
          <p:nvPr/>
        </p:nvSpPr>
        <p:spPr>
          <a:xfrm>
            <a:off x="2693385" y="3521080"/>
            <a:ext cx="6805230" cy="2400657"/>
          </a:xfrm>
          <a:prstGeom prst="rect">
            <a:avLst/>
          </a:prstGeom>
        </p:spPr>
        <p:txBody>
          <a:bodyPr wrap="square">
            <a:spAutoFit/>
          </a:bodyPr>
          <a:lstStyle/>
          <a:p>
            <a:pPr marL="514350" indent="-514350">
              <a:buFont typeface="+mj-lt"/>
              <a:buAutoNum type="alphaUcPeriod"/>
            </a:pPr>
            <a:r>
              <a:rPr lang="en-US" sz="3000" dirty="0" smtClean="0">
                <a:solidFill>
                  <a:schemeClr val="bg1"/>
                </a:solidFill>
                <a:latin typeface="Gotham Medium" pitchFamily="2" charset="0"/>
                <a:cs typeface="Calibri" pitchFamily="34" charset="0"/>
              </a:rPr>
              <a:t>LOCAL SERVER SETUP	</a:t>
            </a:r>
          </a:p>
          <a:p>
            <a:pPr marL="514350" indent="-514350">
              <a:buFont typeface="+mj-lt"/>
              <a:buAutoNum type="alphaUcPeriod"/>
            </a:pPr>
            <a:r>
              <a:rPr lang="en-US" sz="3000" dirty="0" smtClean="0">
                <a:solidFill>
                  <a:schemeClr val="bg1"/>
                </a:solidFill>
                <a:latin typeface="Gotham Medium" pitchFamily="2" charset="0"/>
                <a:cs typeface="Calibri" pitchFamily="34" charset="0"/>
              </a:rPr>
              <a:t>ONLINE SERVER OVERVIEW	</a:t>
            </a:r>
          </a:p>
          <a:p>
            <a:pPr marL="514350" indent="-514350">
              <a:buFont typeface="+mj-lt"/>
              <a:buAutoNum type="alphaUcPeriod"/>
            </a:pPr>
            <a:r>
              <a:rPr lang="en-US" sz="3000" dirty="0" smtClean="0">
                <a:solidFill>
                  <a:schemeClr val="bg1"/>
                </a:solidFill>
                <a:latin typeface="Gotham Medium" pitchFamily="2" charset="0"/>
                <a:cs typeface="Calibri" pitchFamily="34" charset="0"/>
              </a:rPr>
              <a:t>DATABASE SETUP	</a:t>
            </a:r>
          </a:p>
          <a:p>
            <a:pPr marL="514350" indent="-514350">
              <a:buFont typeface="+mj-lt"/>
              <a:buAutoNum type="alphaUcPeriod"/>
            </a:pPr>
            <a:r>
              <a:rPr lang="en-US" sz="3000" dirty="0" smtClean="0">
                <a:solidFill>
                  <a:schemeClr val="bg1"/>
                </a:solidFill>
                <a:latin typeface="Gotham Medium" pitchFamily="2" charset="0"/>
                <a:cs typeface="Calibri" pitchFamily="34" charset="0"/>
              </a:rPr>
              <a:t>WORDPRESS INSTALLATION	</a:t>
            </a:r>
          </a:p>
          <a:p>
            <a:pPr marL="514350" indent="-514350">
              <a:buFont typeface="+mj-lt"/>
              <a:buAutoNum type="alphaUcPeriod"/>
            </a:pPr>
            <a:r>
              <a:rPr lang="en-US" sz="3000" dirty="0" smtClean="0">
                <a:solidFill>
                  <a:schemeClr val="bg1"/>
                </a:solidFill>
                <a:latin typeface="Gotham Medium" pitchFamily="2" charset="0"/>
                <a:cs typeface="Calibri" pitchFamily="34" charset="0"/>
              </a:rPr>
              <a:t>WORDPRESS LOGIN</a:t>
            </a:r>
            <a:endParaRPr lang="en-US" sz="3000" dirty="0">
              <a:solidFill>
                <a:schemeClr val="bg1"/>
              </a:solidFill>
              <a:latin typeface="Gotham Medium" pitchFamily="2" charset="0"/>
              <a:cs typeface="Calibri" pitchFamily="34" charset="0"/>
            </a:endParaRPr>
          </a:p>
        </p:txBody>
      </p:sp>
    </p:spTree>
    <p:extLst>
      <p:ext uri="{BB962C8B-B14F-4D97-AF65-F5344CB8AC3E}">
        <p14:creationId xmlns:p14="http://schemas.microsoft.com/office/powerpoint/2010/main" val="2057342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5251694" cy="630942"/>
          </a:xfrm>
          <a:prstGeom prst="rect">
            <a:avLst/>
          </a:prstGeom>
        </p:spPr>
        <p:txBody>
          <a:bodyPr wrap="none">
            <a:spAutoFit/>
          </a:bodyPr>
          <a:lstStyle/>
          <a:p>
            <a:r>
              <a:rPr lang="en-US" sz="3500" dirty="0" smtClean="0">
                <a:solidFill>
                  <a:srgbClr val="FECE06"/>
                </a:solidFill>
                <a:latin typeface="Franklin Gothic Demi" pitchFamily="34" charset="0"/>
              </a:rPr>
              <a:t>(A) LOCAL SERVER SETUP</a:t>
            </a:r>
            <a:endParaRPr lang="en-US" sz="3500" dirty="0">
              <a:solidFill>
                <a:srgbClr val="FECE06"/>
              </a:solidFill>
              <a:latin typeface="Franklin Gothic Demi" pitchFamily="34" charset="0"/>
            </a:endParaRPr>
          </a:p>
        </p:txBody>
      </p:sp>
      <p:sp>
        <p:nvSpPr>
          <p:cNvPr id="2" name="Rectangle 1"/>
          <p:cNvSpPr/>
          <p:nvPr/>
        </p:nvSpPr>
        <p:spPr>
          <a:xfrm>
            <a:off x="462592" y="1641408"/>
            <a:ext cx="3280065" cy="492443"/>
          </a:xfrm>
          <a:prstGeom prst="rect">
            <a:avLst/>
          </a:prstGeom>
        </p:spPr>
        <p:txBody>
          <a:bodyPr wrap="none">
            <a:spAutoFit/>
          </a:bodyPr>
          <a:lstStyle/>
          <a:p>
            <a:pPr marL="514350" indent="-514350">
              <a:buFont typeface="+mj-lt"/>
              <a:buAutoNum type="arabicPeriod" startAt="2"/>
            </a:pPr>
            <a:r>
              <a:rPr lang="en-US" sz="2600" b="1" dirty="0">
                <a:solidFill>
                  <a:srgbClr val="6BCBDF"/>
                </a:solidFill>
                <a:latin typeface="Titillium Web" pitchFamily="2" charset="0"/>
              </a:rPr>
              <a:t>Create a database</a:t>
            </a:r>
          </a:p>
        </p:txBody>
      </p:sp>
      <p:sp>
        <p:nvSpPr>
          <p:cNvPr id="3" name="Rectangle 2"/>
          <p:cNvSpPr/>
          <p:nvPr/>
        </p:nvSpPr>
        <p:spPr>
          <a:xfrm>
            <a:off x="542603" y="2271605"/>
            <a:ext cx="10283548" cy="369332"/>
          </a:xfrm>
          <a:prstGeom prst="rect">
            <a:avLst/>
          </a:prstGeom>
        </p:spPr>
        <p:txBody>
          <a:bodyPr wrap="square">
            <a:spAutoFit/>
          </a:bodyPr>
          <a:lstStyle/>
          <a:p>
            <a:r>
              <a:rPr lang="en-US" dirty="0">
                <a:solidFill>
                  <a:schemeClr val="bg1"/>
                </a:solidFill>
                <a:latin typeface="Titillium Web" pitchFamily="2" charset="0"/>
              </a:rPr>
              <a:t>Select “phpMyadmin” in Tools</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rgbClr val="FECE06"/>
                </a:solidFill>
                <a:latin typeface="Gotham Medium" pitchFamily="2" charset="0"/>
              </a:rPr>
              <a:t>(A) LOCAL SERVER SETUP </a:t>
            </a:r>
            <a:r>
              <a:rPr lang="en-US" sz="1000" dirty="0" smtClean="0">
                <a:solidFill>
                  <a:schemeClr val="bg1"/>
                </a:solidFill>
                <a:latin typeface="Gotham Medium" pitchFamily="2" charset="0"/>
              </a:rPr>
              <a:t>(B) ONLINE SERVER OVERVIEW (C) DATABASE SETUP (D) WORDPRESS INSATLLATION (E) WORDPRESS  LOGIN</a:t>
            </a:r>
            <a:endParaRPr lang="en-US" sz="1000" dirty="0">
              <a:solidFill>
                <a:schemeClr val="bg1"/>
              </a:solidFill>
              <a:latin typeface="Gotham Medium" pitchFamily="2" charset="0"/>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637489" y="3139311"/>
            <a:ext cx="4778375" cy="3420110"/>
          </a:xfrm>
          <a:prstGeom prst="rect">
            <a:avLst/>
          </a:prstGeom>
          <a:noFill/>
          <a:ln>
            <a:noFill/>
          </a:ln>
        </p:spPr>
      </p:pic>
      <p:sp>
        <p:nvSpPr>
          <p:cNvPr id="9" name="Rectangle 8"/>
          <p:cNvSpPr/>
          <p:nvPr/>
        </p:nvSpPr>
        <p:spPr>
          <a:xfrm>
            <a:off x="5792095" y="2271605"/>
            <a:ext cx="6191820" cy="646331"/>
          </a:xfrm>
          <a:prstGeom prst="rect">
            <a:avLst/>
          </a:prstGeom>
        </p:spPr>
        <p:txBody>
          <a:bodyPr wrap="square">
            <a:spAutoFit/>
          </a:bodyPr>
          <a:lstStyle/>
          <a:p>
            <a:r>
              <a:rPr lang="en-US" dirty="0">
                <a:solidFill>
                  <a:schemeClr val="bg1"/>
                </a:solidFill>
                <a:latin typeface="Titillium Web" pitchFamily="2" charset="0"/>
              </a:rPr>
              <a:t>Create a new database</a:t>
            </a:r>
          </a:p>
          <a:p>
            <a:r>
              <a:rPr lang="en-US" dirty="0">
                <a:solidFill>
                  <a:schemeClr val="bg1"/>
                </a:solidFill>
                <a:latin typeface="Titillium Web" pitchFamily="2" charset="0"/>
              </a:rPr>
              <a:t>by name “YOUR DATABASE NAME” (or any other name)</a:t>
            </a:r>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5910572" y="3103438"/>
            <a:ext cx="5361165" cy="3455983"/>
          </a:xfrm>
          <a:prstGeom prst="rect">
            <a:avLst/>
          </a:prstGeom>
          <a:noFill/>
          <a:ln>
            <a:noFill/>
          </a:ln>
        </p:spPr>
      </p:pic>
    </p:spTree>
    <p:extLst>
      <p:ext uri="{BB962C8B-B14F-4D97-AF65-F5344CB8AC3E}">
        <p14:creationId xmlns:p14="http://schemas.microsoft.com/office/powerpoint/2010/main" val="251331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5251694" cy="630942"/>
          </a:xfrm>
          <a:prstGeom prst="rect">
            <a:avLst/>
          </a:prstGeom>
        </p:spPr>
        <p:txBody>
          <a:bodyPr wrap="none">
            <a:spAutoFit/>
          </a:bodyPr>
          <a:lstStyle/>
          <a:p>
            <a:r>
              <a:rPr lang="en-US" sz="3500" dirty="0" smtClean="0">
                <a:solidFill>
                  <a:srgbClr val="FECE06"/>
                </a:solidFill>
                <a:latin typeface="Franklin Gothic Demi" pitchFamily="34" charset="0"/>
              </a:rPr>
              <a:t>(A) LOCAL SERVER SETUP</a:t>
            </a:r>
            <a:endParaRPr lang="en-US" sz="3500" dirty="0">
              <a:solidFill>
                <a:srgbClr val="FECE06"/>
              </a:solidFill>
              <a:latin typeface="Franklin Gothic Demi" pitchFamily="34" charset="0"/>
            </a:endParaRPr>
          </a:p>
        </p:txBody>
      </p:sp>
      <p:sp>
        <p:nvSpPr>
          <p:cNvPr id="2" name="Rectangle 1"/>
          <p:cNvSpPr/>
          <p:nvPr/>
        </p:nvSpPr>
        <p:spPr>
          <a:xfrm>
            <a:off x="462592" y="1641408"/>
            <a:ext cx="3280065" cy="492443"/>
          </a:xfrm>
          <a:prstGeom prst="rect">
            <a:avLst/>
          </a:prstGeom>
        </p:spPr>
        <p:txBody>
          <a:bodyPr wrap="none">
            <a:spAutoFit/>
          </a:bodyPr>
          <a:lstStyle/>
          <a:p>
            <a:pPr marL="514350" indent="-514350">
              <a:buFont typeface="+mj-lt"/>
              <a:buAutoNum type="arabicPeriod" startAt="2"/>
            </a:pPr>
            <a:r>
              <a:rPr lang="en-US" sz="2600" b="1" dirty="0">
                <a:solidFill>
                  <a:srgbClr val="6BCBDF"/>
                </a:solidFill>
                <a:latin typeface="Titillium Web" pitchFamily="2" charset="0"/>
              </a:rPr>
              <a:t>Create a database</a:t>
            </a:r>
          </a:p>
        </p:txBody>
      </p:sp>
      <p:sp>
        <p:nvSpPr>
          <p:cNvPr id="3" name="Rectangle 2"/>
          <p:cNvSpPr/>
          <p:nvPr/>
        </p:nvSpPr>
        <p:spPr>
          <a:xfrm>
            <a:off x="542603" y="2271605"/>
            <a:ext cx="10283548" cy="369332"/>
          </a:xfrm>
          <a:prstGeom prst="rect">
            <a:avLst/>
          </a:prstGeom>
        </p:spPr>
        <p:txBody>
          <a:bodyPr wrap="square">
            <a:spAutoFit/>
          </a:bodyPr>
          <a:lstStyle/>
          <a:p>
            <a:r>
              <a:rPr lang="en-US" dirty="0">
                <a:solidFill>
                  <a:schemeClr val="bg1"/>
                </a:solidFill>
                <a:latin typeface="Titillium Web" pitchFamily="2" charset="0"/>
              </a:rPr>
              <a:t>Browse to the </a:t>
            </a:r>
            <a:r>
              <a:rPr lang="en-US" b="1" dirty="0">
                <a:solidFill>
                  <a:schemeClr val="bg1"/>
                </a:solidFill>
                <a:latin typeface="Titillium Web" pitchFamily="2" charset="0"/>
              </a:rPr>
              <a:t>“htdocs” </a:t>
            </a:r>
            <a:r>
              <a:rPr lang="en-US" dirty="0">
                <a:solidFill>
                  <a:schemeClr val="bg1"/>
                </a:solidFill>
                <a:latin typeface="Titillium Web" pitchFamily="2" charset="0"/>
              </a:rPr>
              <a:t>folder</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rgbClr val="FECE06"/>
                </a:solidFill>
                <a:latin typeface="Gotham Medium" pitchFamily="2" charset="0"/>
              </a:rPr>
              <a:t>(A) LOCAL SERVER SETUP </a:t>
            </a:r>
            <a:r>
              <a:rPr lang="en-US" sz="1000" dirty="0" smtClean="0">
                <a:solidFill>
                  <a:schemeClr val="bg1"/>
                </a:solidFill>
                <a:latin typeface="Gotham Medium" pitchFamily="2" charset="0"/>
              </a:rPr>
              <a:t>(B) ONLINE SERVER OVERVIEW (C) DATABASE SETUP (D) WORDPRESS INSATLLATION (E) WORDPRESS  LOGIN</a:t>
            </a:r>
            <a:endParaRPr lang="en-US" sz="1000" dirty="0">
              <a:solidFill>
                <a:schemeClr val="bg1"/>
              </a:solidFill>
              <a:latin typeface="Gotham Medium" pitchFamily="2"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644759" y="2760492"/>
            <a:ext cx="5731510" cy="3968115"/>
          </a:xfrm>
          <a:prstGeom prst="rect">
            <a:avLst/>
          </a:prstGeom>
          <a:noFill/>
          <a:ln>
            <a:noFill/>
          </a:ln>
        </p:spPr>
      </p:pic>
    </p:spTree>
    <p:extLst>
      <p:ext uri="{BB962C8B-B14F-4D97-AF65-F5344CB8AC3E}">
        <p14:creationId xmlns:p14="http://schemas.microsoft.com/office/powerpoint/2010/main" val="3913543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6268447" cy="630942"/>
          </a:xfrm>
          <a:prstGeom prst="rect">
            <a:avLst/>
          </a:prstGeom>
        </p:spPr>
        <p:txBody>
          <a:bodyPr wrap="none">
            <a:spAutoFit/>
          </a:bodyPr>
          <a:lstStyle/>
          <a:p>
            <a:r>
              <a:rPr lang="en-US" sz="3500" dirty="0" smtClean="0">
                <a:solidFill>
                  <a:srgbClr val="FECE06"/>
                </a:solidFill>
                <a:latin typeface="Franklin Gothic Demi" pitchFamily="34" charset="0"/>
              </a:rPr>
              <a:t>(B) ONLINE SERVER OVERVIEW</a:t>
            </a:r>
            <a:endParaRPr lang="en-US" sz="3500" dirty="0">
              <a:solidFill>
                <a:srgbClr val="FECE06"/>
              </a:solidFill>
              <a:latin typeface="Franklin Gothic Demi" pitchFamily="34" charset="0"/>
            </a:endParaRPr>
          </a:p>
        </p:txBody>
      </p:sp>
      <p:sp>
        <p:nvSpPr>
          <p:cNvPr id="2" name="Rectangle 1"/>
          <p:cNvSpPr/>
          <p:nvPr/>
        </p:nvSpPr>
        <p:spPr>
          <a:xfrm>
            <a:off x="462592" y="1641408"/>
            <a:ext cx="5537093" cy="492443"/>
          </a:xfrm>
          <a:prstGeom prst="rect">
            <a:avLst/>
          </a:prstGeom>
        </p:spPr>
        <p:txBody>
          <a:bodyPr wrap="none">
            <a:spAutoFit/>
          </a:bodyPr>
          <a:lstStyle/>
          <a:p>
            <a:r>
              <a:rPr lang="en-US" sz="2600" b="1" dirty="0">
                <a:solidFill>
                  <a:srgbClr val="6BCBDF"/>
                </a:solidFill>
                <a:latin typeface="Titillium Web" pitchFamily="2" charset="0"/>
              </a:rPr>
              <a:t>System Requirements for WordPress</a:t>
            </a:r>
          </a:p>
        </p:txBody>
      </p:sp>
      <p:sp>
        <p:nvSpPr>
          <p:cNvPr id="3" name="Rectangle 2"/>
          <p:cNvSpPr/>
          <p:nvPr/>
        </p:nvSpPr>
        <p:spPr>
          <a:xfrm>
            <a:off x="542603" y="2271605"/>
            <a:ext cx="10283548" cy="2585323"/>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latin typeface="Titillium Web" pitchFamily="2" charset="0"/>
              </a:rPr>
              <a:t>Database − MySQL 5.0 +</a:t>
            </a:r>
          </a:p>
          <a:p>
            <a:pPr marL="285750" indent="-285750">
              <a:buFont typeface="Arial" panose="020B0604020202020204" pitchFamily="34" charset="0"/>
              <a:buChar char="•"/>
            </a:pPr>
            <a:r>
              <a:rPr lang="en-US" dirty="0">
                <a:solidFill>
                  <a:schemeClr val="bg1"/>
                </a:solidFill>
                <a:latin typeface="Titillium Web" pitchFamily="2" charset="0"/>
              </a:rPr>
              <a:t>Web Server −</a:t>
            </a:r>
          </a:p>
          <a:p>
            <a:pPr marL="742950" lvl="1" indent="-285750">
              <a:buFont typeface="Courier New" panose="02070309020205020404" pitchFamily="49" charset="0"/>
              <a:buChar char="o"/>
            </a:pPr>
            <a:r>
              <a:rPr lang="en-US" dirty="0">
                <a:solidFill>
                  <a:schemeClr val="bg1"/>
                </a:solidFill>
                <a:latin typeface="Titillium Web" pitchFamily="2" charset="0"/>
              </a:rPr>
              <a:t>WAMP (Windows)</a:t>
            </a:r>
          </a:p>
          <a:p>
            <a:pPr marL="742950" lvl="1" indent="-285750">
              <a:buFont typeface="Courier New" panose="02070309020205020404" pitchFamily="49" charset="0"/>
              <a:buChar char="o"/>
            </a:pPr>
            <a:r>
              <a:rPr lang="en-US" dirty="0">
                <a:solidFill>
                  <a:schemeClr val="bg1"/>
                </a:solidFill>
                <a:latin typeface="Titillium Web" pitchFamily="2" charset="0"/>
              </a:rPr>
              <a:t>LAMP (Linux)</a:t>
            </a:r>
          </a:p>
          <a:p>
            <a:pPr marL="742950" lvl="1" indent="-285750">
              <a:buFont typeface="Courier New" panose="02070309020205020404" pitchFamily="49" charset="0"/>
              <a:buChar char="o"/>
            </a:pPr>
            <a:r>
              <a:rPr lang="en-US" dirty="0">
                <a:solidFill>
                  <a:schemeClr val="bg1"/>
                </a:solidFill>
                <a:latin typeface="Titillium Web" pitchFamily="2" charset="0"/>
              </a:rPr>
              <a:t>XAMP (Multi-platform)</a:t>
            </a:r>
          </a:p>
          <a:p>
            <a:pPr marL="742950" lvl="1" indent="-285750">
              <a:buFont typeface="Courier New" panose="02070309020205020404" pitchFamily="49" charset="0"/>
              <a:buChar char="o"/>
            </a:pPr>
            <a:r>
              <a:rPr lang="en-US" dirty="0">
                <a:solidFill>
                  <a:schemeClr val="bg1"/>
                </a:solidFill>
                <a:latin typeface="Titillium Web" pitchFamily="2" charset="0"/>
              </a:rPr>
              <a:t>MAMP (Macintosh)</a:t>
            </a:r>
          </a:p>
          <a:p>
            <a:pPr marL="285750" indent="-285750">
              <a:buFont typeface="Arial" panose="020B0604020202020204" pitchFamily="34" charset="0"/>
              <a:buChar char="•"/>
            </a:pPr>
            <a:r>
              <a:rPr lang="en-US" dirty="0">
                <a:solidFill>
                  <a:schemeClr val="bg1"/>
                </a:solidFill>
                <a:latin typeface="Titillium Web" pitchFamily="2" charset="0"/>
              </a:rPr>
              <a:t>Operating System − Cross-platform</a:t>
            </a:r>
          </a:p>
          <a:p>
            <a:pPr marL="285750" indent="-285750">
              <a:buFont typeface="Arial" panose="020B0604020202020204" pitchFamily="34" charset="0"/>
              <a:buChar char="•"/>
            </a:pPr>
            <a:r>
              <a:rPr lang="en-US" dirty="0">
                <a:solidFill>
                  <a:schemeClr val="bg1"/>
                </a:solidFill>
                <a:latin typeface="Titillium Web" pitchFamily="2" charset="0"/>
              </a:rPr>
              <a:t>Browser Support − IE (Internet Explorer 8+), Firefox, Google chrome, Safari, Opera</a:t>
            </a:r>
          </a:p>
          <a:p>
            <a:pPr marL="285750" indent="-285750">
              <a:buFont typeface="Arial" panose="020B0604020202020204" pitchFamily="34" charset="0"/>
              <a:buChar char="•"/>
            </a:pPr>
            <a:r>
              <a:rPr lang="en-US" dirty="0">
                <a:solidFill>
                  <a:schemeClr val="bg1"/>
                </a:solidFill>
                <a:latin typeface="Titillium Web" pitchFamily="2" charset="0"/>
              </a:rPr>
              <a:t>PHP Compatibility − PHP 5.2+</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chemeClr val="bg1"/>
                </a:solidFill>
                <a:latin typeface="Gotham Medium" pitchFamily="2" charset="0"/>
              </a:rPr>
              <a:t>(A) LOCAL SERVER SETUP </a:t>
            </a:r>
            <a:r>
              <a:rPr lang="en-US" sz="1000" dirty="0" smtClean="0">
                <a:solidFill>
                  <a:srgbClr val="FECE06"/>
                </a:solidFill>
                <a:latin typeface="Gotham Medium" pitchFamily="2" charset="0"/>
              </a:rPr>
              <a:t>(B) ONLINE SERVER OVERVIEW</a:t>
            </a:r>
            <a:r>
              <a:rPr lang="en-US" sz="1000" dirty="0" smtClean="0">
                <a:solidFill>
                  <a:schemeClr val="bg1"/>
                </a:solidFill>
                <a:latin typeface="Gotham Medium" pitchFamily="2" charset="0"/>
              </a:rPr>
              <a:t> (C) DATABASE SETUP (D) WORDPRESS INSATLLATION (E) WORDPRESS  LOGIN</a:t>
            </a:r>
            <a:endParaRPr lang="en-US" sz="1000" dirty="0">
              <a:solidFill>
                <a:schemeClr val="bg1"/>
              </a:solidFill>
              <a:latin typeface="Gotham Medium" pitchFamily="2" charset="0"/>
            </a:endParaRPr>
          </a:p>
        </p:txBody>
      </p:sp>
    </p:spTree>
    <p:extLst>
      <p:ext uri="{BB962C8B-B14F-4D97-AF65-F5344CB8AC3E}">
        <p14:creationId xmlns:p14="http://schemas.microsoft.com/office/powerpoint/2010/main" val="2261143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6268447" cy="630942"/>
          </a:xfrm>
          <a:prstGeom prst="rect">
            <a:avLst/>
          </a:prstGeom>
        </p:spPr>
        <p:txBody>
          <a:bodyPr wrap="none">
            <a:spAutoFit/>
          </a:bodyPr>
          <a:lstStyle/>
          <a:p>
            <a:r>
              <a:rPr lang="en-US" sz="3500" dirty="0" smtClean="0">
                <a:solidFill>
                  <a:srgbClr val="FECE06"/>
                </a:solidFill>
                <a:latin typeface="Franklin Gothic Demi" pitchFamily="34" charset="0"/>
              </a:rPr>
              <a:t>(B) ONLINE SERVER OVERVIEW</a:t>
            </a:r>
            <a:endParaRPr lang="en-US" sz="3500" dirty="0">
              <a:solidFill>
                <a:srgbClr val="FECE06"/>
              </a:solidFill>
              <a:latin typeface="Franklin Gothic Demi" pitchFamily="34" charset="0"/>
            </a:endParaRPr>
          </a:p>
        </p:txBody>
      </p:sp>
      <p:sp>
        <p:nvSpPr>
          <p:cNvPr id="2" name="Rectangle 1"/>
          <p:cNvSpPr/>
          <p:nvPr/>
        </p:nvSpPr>
        <p:spPr>
          <a:xfrm>
            <a:off x="462592" y="1641408"/>
            <a:ext cx="3310522" cy="492443"/>
          </a:xfrm>
          <a:prstGeom prst="rect">
            <a:avLst/>
          </a:prstGeom>
        </p:spPr>
        <p:txBody>
          <a:bodyPr wrap="none">
            <a:spAutoFit/>
          </a:bodyPr>
          <a:lstStyle/>
          <a:p>
            <a:r>
              <a:rPr lang="en-US" sz="2600" b="1" dirty="0">
                <a:solidFill>
                  <a:srgbClr val="6BCBDF"/>
                </a:solidFill>
                <a:latin typeface="Titillium Web" pitchFamily="2" charset="0"/>
              </a:rPr>
              <a:t>Download WordPress</a:t>
            </a:r>
          </a:p>
        </p:txBody>
      </p:sp>
      <p:sp>
        <p:nvSpPr>
          <p:cNvPr id="3" name="Rectangle 2"/>
          <p:cNvSpPr/>
          <p:nvPr/>
        </p:nvSpPr>
        <p:spPr>
          <a:xfrm>
            <a:off x="542603" y="2271605"/>
            <a:ext cx="10283548" cy="646331"/>
          </a:xfrm>
          <a:prstGeom prst="rect">
            <a:avLst/>
          </a:prstGeom>
        </p:spPr>
        <p:txBody>
          <a:bodyPr wrap="square">
            <a:spAutoFit/>
          </a:bodyPr>
          <a:lstStyle/>
          <a:p>
            <a:r>
              <a:rPr lang="en-US" dirty="0">
                <a:solidFill>
                  <a:schemeClr val="bg1"/>
                </a:solidFill>
                <a:latin typeface="Titillium Web" pitchFamily="2" charset="0"/>
              </a:rPr>
              <a:t>When you open the link https://wordpress.org/download/, you will get to see a screen as the following snapshot −</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chemeClr val="bg1"/>
                </a:solidFill>
                <a:latin typeface="Gotham Medium" pitchFamily="2" charset="0"/>
              </a:rPr>
              <a:t>(A) LOCAL SERVER SETUP </a:t>
            </a:r>
            <a:r>
              <a:rPr lang="en-US" sz="1000" dirty="0" smtClean="0">
                <a:solidFill>
                  <a:srgbClr val="FECE06"/>
                </a:solidFill>
                <a:latin typeface="Gotham Medium" pitchFamily="2" charset="0"/>
              </a:rPr>
              <a:t>(B) ONLINE SERVER OVERVIEW</a:t>
            </a:r>
            <a:r>
              <a:rPr lang="en-US" sz="1000" dirty="0" smtClean="0">
                <a:solidFill>
                  <a:schemeClr val="bg1"/>
                </a:solidFill>
                <a:latin typeface="Gotham Medium" pitchFamily="2" charset="0"/>
              </a:rPr>
              <a:t> (C) DATABASE SETUP (D) WORDPRESS INSATLLATION (E) WORDPRESS  LOGIN</a:t>
            </a:r>
            <a:endParaRPr lang="en-US" sz="1000" dirty="0">
              <a:solidFill>
                <a:schemeClr val="bg1"/>
              </a:solidFill>
              <a:latin typeface="Gotham Medium" pitchFamily="2" charset="0"/>
            </a:endParaRPr>
          </a:p>
        </p:txBody>
      </p:sp>
      <p:pic>
        <p:nvPicPr>
          <p:cNvPr id="8" name="Picture 7" descr="WordPress Installation"/>
          <p:cNvPicPr/>
          <p:nvPr/>
        </p:nvPicPr>
        <p:blipFill>
          <a:blip r:embed="rId2">
            <a:extLst>
              <a:ext uri="{28A0092B-C50C-407E-A947-70E740481C1C}">
                <a14:useLocalDpi xmlns:a14="http://schemas.microsoft.com/office/drawing/2010/main" val="0"/>
              </a:ext>
            </a:extLst>
          </a:blip>
          <a:srcRect/>
          <a:stretch>
            <a:fillRect/>
          </a:stretch>
        </p:blipFill>
        <p:spPr bwMode="auto">
          <a:xfrm>
            <a:off x="658125" y="3114698"/>
            <a:ext cx="6286500" cy="2923223"/>
          </a:xfrm>
          <a:prstGeom prst="rect">
            <a:avLst/>
          </a:prstGeom>
          <a:noFill/>
          <a:ln>
            <a:noFill/>
          </a:ln>
        </p:spPr>
      </p:pic>
    </p:spTree>
    <p:extLst>
      <p:ext uri="{BB962C8B-B14F-4D97-AF65-F5344CB8AC3E}">
        <p14:creationId xmlns:p14="http://schemas.microsoft.com/office/powerpoint/2010/main" val="2853318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6268447" cy="630942"/>
          </a:xfrm>
          <a:prstGeom prst="rect">
            <a:avLst/>
          </a:prstGeom>
        </p:spPr>
        <p:txBody>
          <a:bodyPr wrap="none">
            <a:spAutoFit/>
          </a:bodyPr>
          <a:lstStyle/>
          <a:p>
            <a:r>
              <a:rPr lang="en-US" sz="3500" dirty="0" smtClean="0">
                <a:solidFill>
                  <a:srgbClr val="FECE06"/>
                </a:solidFill>
                <a:latin typeface="Franklin Gothic Demi" pitchFamily="34" charset="0"/>
              </a:rPr>
              <a:t>(B) ONLINE SERVER OVERVIEW</a:t>
            </a:r>
            <a:endParaRPr lang="en-US" sz="3500" dirty="0">
              <a:solidFill>
                <a:srgbClr val="FECE06"/>
              </a:solidFill>
              <a:latin typeface="Franklin Gothic Demi" pitchFamily="34" charset="0"/>
            </a:endParaRPr>
          </a:p>
        </p:txBody>
      </p:sp>
      <p:sp>
        <p:nvSpPr>
          <p:cNvPr id="2" name="Rectangle 1"/>
          <p:cNvSpPr/>
          <p:nvPr/>
        </p:nvSpPr>
        <p:spPr>
          <a:xfrm>
            <a:off x="462592" y="1641408"/>
            <a:ext cx="3395481" cy="492443"/>
          </a:xfrm>
          <a:prstGeom prst="rect">
            <a:avLst/>
          </a:prstGeom>
        </p:spPr>
        <p:txBody>
          <a:bodyPr wrap="none">
            <a:spAutoFit/>
          </a:bodyPr>
          <a:lstStyle/>
          <a:p>
            <a:r>
              <a:rPr lang="en-US" sz="2600" b="1" dirty="0">
                <a:solidFill>
                  <a:srgbClr val="6BCBDF"/>
                </a:solidFill>
                <a:latin typeface="Titillium Web" pitchFamily="2" charset="0"/>
              </a:rPr>
              <a:t>Create Store Database</a:t>
            </a:r>
          </a:p>
        </p:txBody>
      </p:sp>
      <p:sp>
        <p:nvSpPr>
          <p:cNvPr id="3" name="Rectangle 2"/>
          <p:cNvSpPr/>
          <p:nvPr/>
        </p:nvSpPr>
        <p:spPr>
          <a:xfrm>
            <a:off x="542603" y="2271605"/>
            <a:ext cx="10283548" cy="1200329"/>
          </a:xfrm>
          <a:prstGeom prst="rect">
            <a:avLst/>
          </a:prstGeom>
        </p:spPr>
        <p:txBody>
          <a:bodyPr wrap="square">
            <a:spAutoFit/>
          </a:bodyPr>
          <a:lstStyle/>
          <a:p>
            <a:r>
              <a:rPr lang="en-US" dirty="0">
                <a:solidFill>
                  <a:schemeClr val="bg1"/>
                </a:solidFill>
                <a:latin typeface="Titillium Web" pitchFamily="2" charset="0"/>
              </a:rPr>
              <a:t>WordPress requires MySQL database. So create a new empty database with user/password (for example, user as "root" and password as "root" or else you can set as per your convenience</a:t>
            </a:r>
            <a:r>
              <a:rPr lang="en-US" dirty="0" smtClean="0">
                <a:solidFill>
                  <a:schemeClr val="bg1"/>
                </a:solidFill>
                <a:latin typeface="Titillium Web" pitchFamily="2" charset="0"/>
              </a:rPr>
              <a:t>).</a:t>
            </a:r>
          </a:p>
          <a:p>
            <a:endParaRPr lang="en-US" dirty="0">
              <a:solidFill>
                <a:schemeClr val="bg1"/>
              </a:solidFill>
              <a:latin typeface="Titillium Web" pitchFamily="2" charset="0"/>
            </a:endParaRPr>
          </a:p>
          <a:p>
            <a:r>
              <a:rPr lang="en-US" dirty="0">
                <a:solidFill>
                  <a:schemeClr val="bg1"/>
                </a:solidFill>
                <a:latin typeface="Titillium Web" pitchFamily="2" charset="0"/>
              </a:rPr>
              <a:t>Then, you can continue with the installation process as discussed further.</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chemeClr val="bg1"/>
                </a:solidFill>
                <a:latin typeface="Gotham Medium" pitchFamily="2" charset="0"/>
              </a:rPr>
              <a:t>(A) LOCAL SERVER SETUP </a:t>
            </a:r>
            <a:r>
              <a:rPr lang="en-US" sz="1000" dirty="0" smtClean="0">
                <a:solidFill>
                  <a:srgbClr val="FECE06"/>
                </a:solidFill>
                <a:latin typeface="Gotham Medium" pitchFamily="2" charset="0"/>
              </a:rPr>
              <a:t>(B) ONLINE SERVER OVERVIEW</a:t>
            </a:r>
            <a:r>
              <a:rPr lang="en-US" sz="1000" dirty="0" smtClean="0">
                <a:solidFill>
                  <a:schemeClr val="bg1"/>
                </a:solidFill>
                <a:latin typeface="Gotham Medium" pitchFamily="2" charset="0"/>
              </a:rPr>
              <a:t> (C) DATABASE SETUP (D) WORDPRESS INSATLLATION (E) WORDPRESS  LOGIN</a:t>
            </a:r>
            <a:endParaRPr lang="en-US" sz="1000" dirty="0">
              <a:solidFill>
                <a:schemeClr val="bg1"/>
              </a:solidFill>
              <a:latin typeface="Gotham Medium" pitchFamily="2" charset="0"/>
            </a:endParaRPr>
          </a:p>
        </p:txBody>
      </p:sp>
    </p:spTree>
    <p:extLst>
      <p:ext uri="{BB962C8B-B14F-4D97-AF65-F5344CB8AC3E}">
        <p14:creationId xmlns:p14="http://schemas.microsoft.com/office/powerpoint/2010/main" val="3836313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6268447" cy="630942"/>
          </a:xfrm>
          <a:prstGeom prst="rect">
            <a:avLst/>
          </a:prstGeom>
        </p:spPr>
        <p:txBody>
          <a:bodyPr wrap="none">
            <a:spAutoFit/>
          </a:bodyPr>
          <a:lstStyle/>
          <a:p>
            <a:r>
              <a:rPr lang="en-US" sz="3500" dirty="0" smtClean="0">
                <a:solidFill>
                  <a:srgbClr val="FECE06"/>
                </a:solidFill>
                <a:latin typeface="Franklin Gothic Demi" pitchFamily="34" charset="0"/>
              </a:rPr>
              <a:t>(B) ONLINE SERVER OVERVIEW</a:t>
            </a:r>
            <a:endParaRPr lang="en-US" sz="3500" dirty="0">
              <a:solidFill>
                <a:srgbClr val="FECE06"/>
              </a:solidFill>
              <a:latin typeface="Franklin Gothic Demi" pitchFamily="34" charset="0"/>
            </a:endParaRPr>
          </a:p>
        </p:txBody>
      </p:sp>
      <p:sp>
        <p:nvSpPr>
          <p:cNvPr id="2" name="Rectangle 1"/>
          <p:cNvSpPr/>
          <p:nvPr/>
        </p:nvSpPr>
        <p:spPr>
          <a:xfrm>
            <a:off x="462592" y="1641408"/>
            <a:ext cx="2226892" cy="492443"/>
          </a:xfrm>
          <a:prstGeom prst="rect">
            <a:avLst/>
          </a:prstGeom>
        </p:spPr>
        <p:txBody>
          <a:bodyPr wrap="none">
            <a:spAutoFit/>
          </a:bodyPr>
          <a:lstStyle/>
          <a:p>
            <a:r>
              <a:rPr lang="en-US" sz="2600" b="1" dirty="0">
                <a:solidFill>
                  <a:srgbClr val="6BCBDF"/>
                </a:solidFill>
                <a:latin typeface="Titillium Web" pitchFamily="2" charset="0"/>
              </a:rPr>
              <a:t>Set Up Wizard</a:t>
            </a:r>
          </a:p>
        </p:txBody>
      </p:sp>
      <p:sp>
        <p:nvSpPr>
          <p:cNvPr id="3" name="Rectangle 2"/>
          <p:cNvSpPr/>
          <p:nvPr/>
        </p:nvSpPr>
        <p:spPr>
          <a:xfrm>
            <a:off x="542603" y="2271605"/>
            <a:ext cx="10283548" cy="1200329"/>
          </a:xfrm>
          <a:prstGeom prst="rect">
            <a:avLst/>
          </a:prstGeom>
        </p:spPr>
        <p:txBody>
          <a:bodyPr wrap="square">
            <a:spAutoFit/>
          </a:bodyPr>
          <a:lstStyle/>
          <a:p>
            <a:r>
              <a:rPr lang="en-US" dirty="0">
                <a:solidFill>
                  <a:schemeClr val="bg1"/>
                </a:solidFill>
                <a:latin typeface="Titillium Web" pitchFamily="2" charset="0"/>
              </a:rPr>
              <a:t>It's very easy to set up WordPress into your system. The following steps describe how to set up WordPress locally on your system.</a:t>
            </a:r>
          </a:p>
          <a:p>
            <a:endParaRPr lang="en-US" dirty="0">
              <a:solidFill>
                <a:schemeClr val="bg1"/>
              </a:solidFill>
              <a:latin typeface="Titillium Web" pitchFamily="2" charset="0"/>
            </a:endParaRPr>
          </a:p>
          <a:p>
            <a:r>
              <a:rPr lang="en-US" b="1" dirty="0" smtClean="0">
                <a:solidFill>
                  <a:schemeClr val="bg1"/>
                </a:solidFill>
                <a:latin typeface="Titillium Web" pitchFamily="2" charset="0"/>
              </a:rPr>
              <a:t>Step 1 </a:t>
            </a:r>
            <a:r>
              <a:rPr lang="en-US" dirty="0">
                <a:solidFill>
                  <a:schemeClr val="bg1"/>
                </a:solidFill>
                <a:latin typeface="Titillium Web" pitchFamily="2" charset="0"/>
              </a:rPr>
              <a:t>− Extract the downloaded WordPress folder and upload it into your web server or localhost</a:t>
            </a:r>
            <a:r>
              <a:rPr lang="en-US" dirty="0" smtClean="0">
                <a:solidFill>
                  <a:schemeClr val="bg1"/>
                </a:solidFill>
                <a:latin typeface="Titillium Web" pitchFamily="2" charset="0"/>
              </a:rPr>
              <a:t>.</a:t>
            </a:r>
            <a:endParaRPr lang="en-US" dirty="0">
              <a:solidFill>
                <a:schemeClr val="bg1"/>
              </a:solidFill>
              <a:latin typeface="Titillium Web" pitchFamily="2" charset="0"/>
            </a:endParaRP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chemeClr val="bg1"/>
                </a:solidFill>
                <a:latin typeface="Gotham Medium" pitchFamily="2" charset="0"/>
              </a:rPr>
              <a:t>(A) LOCAL SERVER SETUP </a:t>
            </a:r>
            <a:r>
              <a:rPr lang="en-US" sz="1000" dirty="0" smtClean="0">
                <a:solidFill>
                  <a:srgbClr val="FECE06"/>
                </a:solidFill>
                <a:latin typeface="Gotham Medium" pitchFamily="2" charset="0"/>
              </a:rPr>
              <a:t>(B) ONLINE SERVER OVERVIEW</a:t>
            </a:r>
            <a:r>
              <a:rPr lang="en-US" sz="1000" dirty="0" smtClean="0">
                <a:solidFill>
                  <a:schemeClr val="bg1"/>
                </a:solidFill>
                <a:latin typeface="Gotham Medium" pitchFamily="2" charset="0"/>
              </a:rPr>
              <a:t> (C) DATABASE SETUP (D) WORDPRESS INSATLLATION (E) WORDPRESS  LOGIN</a:t>
            </a:r>
            <a:endParaRPr lang="en-US" sz="1000" dirty="0">
              <a:solidFill>
                <a:schemeClr val="bg1"/>
              </a:solidFill>
              <a:latin typeface="Gotham Medium" pitchFamily="2" charset="0"/>
            </a:endParaRPr>
          </a:p>
        </p:txBody>
      </p:sp>
    </p:spTree>
    <p:extLst>
      <p:ext uri="{BB962C8B-B14F-4D97-AF65-F5344CB8AC3E}">
        <p14:creationId xmlns:p14="http://schemas.microsoft.com/office/powerpoint/2010/main" val="1940620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6268447" cy="630942"/>
          </a:xfrm>
          <a:prstGeom prst="rect">
            <a:avLst/>
          </a:prstGeom>
        </p:spPr>
        <p:txBody>
          <a:bodyPr wrap="none">
            <a:spAutoFit/>
          </a:bodyPr>
          <a:lstStyle/>
          <a:p>
            <a:r>
              <a:rPr lang="en-US" sz="3500" dirty="0" smtClean="0">
                <a:solidFill>
                  <a:srgbClr val="FECE06"/>
                </a:solidFill>
                <a:latin typeface="Franklin Gothic Demi" pitchFamily="34" charset="0"/>
              </a:rPr>
              <a:t>(B) ONLINE SERVER OVERVIEW</a:t>
            </a:r>
            <a:endParaRPr lang="en-US" sz="3500" dirty="0">
              <a:solidFill>
                <a:srgbClr val="FECE06"/>
              </a:solidFill>
              <a:latin typeface="Franklin Gothic Demi" pitchFamily="34" charset="0"/>
            </a:endParaRPr>
          </a:p>
        </p:txBody>
      </p:sp>
      <p:sp>
        <p:nvSpPr>
          <p:cNvPr id="2" name="Rectangle 1"/>
          <p:cNvSpPr/>
          <p:nvPr/>
        </p:nvSpPr>
        <p:spPr>
          <a:xfrm>
            <a:off x="462592" y="1641408"/>
            <a:ext cx="2226892" cy="492443"/>
          </a:xfrm>
          <a:prstGeom prst="rect">
            <a:avLst/>
          </a:prstGeom>
        </p:spPr>
        <p:txBody>
          <a:bodyPr wrap="none">
            <a:spAutoFit/>
          </a:bodyPr>
          <a:lstStyle/>
          <a:p>
            <a:r>
              <a:rPr lang="en-US" sz="2600" b="1" dirty="0">
                <a:solidFill>
                  <a:srgbClr val="6BCBDF"/>
                </a:solidFill>
                <a:latin typeface="Titillium Web" pitchFamily="2" charset="0"/>
              </a:rPr>
              <a:t>Set Up Wizard</a:t>
            </a:r>
          </a:p>
        </p:txBody>
      </p:sp>
      <p:sp>
        <p:nvSpPr>
          <p:cNvPr id="3" name="Rectangle 2"/>
          <p:cNvSpPr/>
          <p:nvPr/>
        </p:nvSpPr>
        <p:spPr>
          <a:xfrm>
            <a:off x="542603" y="2271605"/>
            <a:ext cx="6099737" cy="2308324"/>
          </a:xfrm>
          <a:prstGeom prst="rect">
            <a:avLst/>
          </a:prstGeom>
        </p:spPr>
        <p:txBody>
          <a:bodyPr wrap="square">
            <a:spAutoFit/>
          </a:bodyPr>
          <a:lstStyle/>
          <a:p>
            <a:r>
              <a:rPr lang="en-US" b="1" dirty="0" smtClean="0">
                <a:solidFill>
                  <a:schemeClr val="bg1"/>
                </a:solidFill>
                <a:latin typeface="Titillium Web" pitchFamily="2" charset="0"/>
              </a:rPr>
              <a:t>Step 2 </a:t>
            </a:r>
            <a:r>
              <a:rPr lang="en-US" dirty="0">
                <a:solidFill>
                  <a:schemeClr val="bg1"/>
                </a:solidFill>
                <a:latin typeface="Titillium Web" pitchFamily="2" charset="0"/>
              </a:rPr>
              <a:t>− Open your browser and navigate to your WordPress file path, then you will get the first screen of the WordPress installer as shown in the following screen. In our case, the path is localhost/&lt; Your_wordpress_folder </a:t>
            </a:r>
            <a:r>
              <a:rPr lang="en-US" dirty="0" smtClean="0">
                <a:solidFill>
                  <a:schemeClr val="bg1"/>
                </a:solidFill>
                <a:latin typeface="Titillium Web" pitchFamily="2" charset="0"/>
              </a:rPr>
              <a:t>&gt;.</a:t>
            </a:r>
          </a:p>
          <a:p>
            <a:endParaRPr lang="en-US" dirty="0">
              <a:solidFill>
                <a:schemeClr val="bg1"/>
              </a:solidFill>
              <a:latin typeface="Titillium Web" pitchFamily="2" charset="0"/>
            </a:endParaRPr>
          </a:p>
          <a:p>
            <a:endParaRPr lang="en-US" dirty="0" smtClean="0">
              <a:solidFill>
                <a:schemeClr val="bg1"/>
              </a:solidFill>
              <a:latin typeface="Titillium Web" pitchFamily="2" charset="0"/>
            </a:endParaRPr>
          </a:p>
          <a:p>
            <a:r>
              <a:rPr lang="en-US" dirty="0" smtClean="0">
                <a:solidFill>
                  <a:schemeClr val="bg1"/>
                </a:solidFill>
                <a:latin typeface="Titillium Web" pitchFamily="2" charset="0"/>
              </a:rPr>
              <a:t>Select </a:t>
            </a:r>
            <a:r>
              <a:rPr lang="en-US" dirty="0">
                <a:solidFill>
                  <a:schemeClr val="bg1"/>
                </a:solidFill>
                <a:latin typeface="Titillium Web" pitchFamily="2" charset="0"/>
              </a:rPr>
              <a:t>your language for the WordPress and click on </a:t>
            </a:r>
            <a:r>
              <a:rPr lang="en-US" b="1" dirty="0">
                <a:solidFill>
                  <a:schemeClr val="bg1"/>
                </a:solidFill>
                <a:latin typeface="Titillium Web" pitchFamily="2" charset="0"/>
              </a:rPr>
              <a:t>Continue.</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chemeClr val="bg1"/>
                </a:solidFill>
                <a:latin typeface="Gotham Medium" pitchFamily="2" charset="0"/>
              </a:rPr>
              <a:t>(A) LOCAL SERVER SETUP </a:t>
            </a:r>
            <a:r>
              <a:rPr lang="en-US" sz="1000" dirty="0" smtClean="0">
                <a:solidFill>
                  <a:srgbClr val="FECE06"/>
                </a:solidFill>
                <a:latin typeface="Gotham Medium" pitchFamily="2" charset="0"/>
              </a:rPr>
              <a:t>(B) ONLINE SERVER OVERVIEW</a:t>
            </a:r>
            <a:r>
              <a:rPr lang="en-US" sz="1000" dirty="0" smtClean="0">
                <a:solidFill>
                  <a:schemeClr val="bg1"/>
                </a:solidFill>
                <a:latin typeface="Gotham Medium" pitchFamily="2" charset="0"/>
              </a:rPr>
              <a:t> (C) DATABASE SETUP (D) WORDPRESS INSATLLATION (E) WORDPRESS  LOGIN</a:t>
            </a:r>
            <a:endParaRPr lang="en-US" sz="1000" dirty="0">
              <a:solidFill>
                <a:schemeClr val="bg1"/>
              </a:solidFill>
              <a:latin typeface="Gotham Medium" pitchFamily="2" charset="0"/>
            </a:endParaRPr>
          </a:p>
        </p:txBody>
      </p:sp>
      <p:pic>
        <p:nvPicPr>
          <p:cNvPr id="9" name="Picture 8" descr="WordPress Installation"/>
          <p:cNvPicPr/>
          <p:nvPr/>
        </p:nvPicPr>
        <p:blipFill>
          <a:blip r:embed="rId2">
            <a:extLst>
              <a:ext uri="{28A0092B-C50C-407E-A947-70E740481C1C}">
                <a14:useLocalDpi xmlns:a14="http://schemas.microsoft.com/office/drawing/2010/main" val="0"/>
              </a:ext>
            </a:extLst>
          </a:blip>
          <a:srcRect/>
          <a:stretch>
            <a:fillRect/>
          </a:stretch>
        </p:blipFill>
        <p:spPr bwMode="auto">
          <a:xfrm>
            <a:off x="7095461" y="1794294"/>
            <a:ext cx="4308991" cy="4849710"/>
          </a:xfrm>
          <a:prstGeom prst="rect">
            <a:avLst/>
          </a:prstGeom>
          <a:noFill/>
          <a:ln>
            <a:noFill/>
          </a:ln>
        </p:spPr>
      </p:pic>
    </p:spTree>
    <p:extLst>
      <p:ext uri="{BB962C8B-B14F-4D97-AF65-F5344CB8AC3E}">
        <p14:creationId xmlns:p14="http://schemas.microsoft.com/office/powerpoint/2010/main" val="1470465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6268447" cy="630942"/>
          </a:xfrm>
          <a:prstGeom prst="rect">
            <a:avLst/>
          </a:prstGeom>
        </p:spPr>
        <p:txBody>
          <a:bodyPr wrap="none">
            <a:spAutoFit/>
          </a:bodyPr>
          <a:lstStyle/>
          <a:p>
            <a:r>
              <a:rPr lang="en-US" sz="3500" dirty="0" smtClean="0">
                <a:solidFill>
                  <a:srgbClr val="FECE06"/>
                </a:solidFill>
                <a:latin typeface="Franklin Gothic Demi" pitchFamily="34" charset="0"/>
              </a:rPr>
              <a:t>(B) ONLINE SERVER OVERVIEW</a:t>
            </a:r>
            <a:endParaRPr lang="en-US" sz="3500" dirty="0">
              <a:solidFill>
                <a:srgbClr val="FECE06"/>
              </a:solidFill>
              <a:latin typeface="Franklin Gothic Demi" pitchFamily="34" charset="0"/>
            </a:endParaRPr>
          </a:p>
        </p:txBody>
      </p:sp>
      <p:sp>
        <p:nvSpPr>
          <p:cNvPr id="2" name="Rectangle 1"/>
          <p:cNvSpPr/>
          <p:nvPr/>
        </p:nvSpPr>
        <p:spPr>
          <a:xfrm>
            <a:off x="462592" y="1641408"/>
            <a:ext cx="2226892" cy="492443"/>
          </a:xfrm>
          <a:prstGeom prst="rect">
            <a:avLst/>
          </a:prstGeom>
        </p:spPr>
        <p:txBody>
          <a:bodyPr wrap="none">
            <a:spAutoFit/>
          </a:bodyPr>
          <a:lstStyle/>
          <a:p>
            <a:r>
              <a:rPr lang="en-US" sz="2600" b="1" dirty="0">
                <a:solidFill>
                  <a:srgbClr val="6BCBDF"/>
                </a:solidFill>
                <a:latin typeface="Titillium Web" pitchFamily="2" charset="0"/>
              </a:rPr>
              <a:t>Set Up Wizard</a:t>
            </a:r>
          </a:p>
        </p:txBody>
      </p:sp>
      <p:sp>
        <p:nvSpPr>
          <p:cNvPr id="3" name="Rectangle 2"/>
          <p:cNvSpPr/>
          <p:nvPr/>
        </p:nvSpPr>
        <p:spPr>
          <a:xfrm>
            <a:off x="542603" y="2271605"/>
            <a:ext cx="11141424" cy="646331"/>
          </a:xfrm>
          <a:prstGeom prst="rect">
            <a:avLst/>
          </a:prstGeom>
        </p:spPr>
        <p:txBody>
          <a:bodyPr wrap="square">
            <a:spAutoFit/>
          </a:bodyPr>
          <a:lstStyle/>
          <a:p>
            <a:r>
              <a:rPr lang="en-US" b="1" dirty="0">
                <a:solidFill>
                  <a:schemeClr val="bg1"/>
                </a:solidFill>
                <a:latin typeface="Titillium Web" pitchFamily="2" charset="0"/>
              </a:rPr>
              <a:t>Step </a:t>
            </a:r>
            <a:r>
              <a:rPr lang="en-US" b="1" dirty="0" smtClean="0">
                <a:solidFill>
                  <a:schemeClr val="bg1"/>
                </a:solidFill>
                <a:latin typeface="Titillium Web" pitchFamily="2" charset="0"/>
              </a:rPr>
              <a:t>3 </a:t>
            </a:r>
            <a:r>
              <a:rPr lang="en-US" dirty="0">
                <a:solidFill>
                  <a:schemeClr val="bg1"/>
                </a:solidFill>
                <a:latin typeface="Titillium Web" pitchFamily="2" charset="0"/>
              </a:rPr>
              <a:t>− In this step, you can view the information needed for the database before proceeding with WordPress installation.</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chemeClr val="bg1"/>
                </a:solidFill>
                <a:latin typeface="Gotham Medium" pitchFamily="2" charset="0"/>
              </a:rPr>
              <a:t>(A) LOCAL SERVER SETUP </a:t>
            </a:r>
            <a:r>
              <a:rPr lang="en-US" sz="1000" dirty="0" smtClean="0">
                <a:solidFill>
                  <a:srgbClr val="FECE06"/>
                </a:solidFill>
                <a:latin typeface="Gotham Medium" pitchFamily="2" charset="0"/>
              </a:rPr>
              <a:t>(B) ONLINE SERVER OVERVIEW</a:t>
            </a:r>
            <a:r>
              <a:rPr lang="en-US" sz="1000" dirty="0" smtClean="0">
                <a:solidFill>
                  <a:schemeClr val="bg1"/>
                </a:solidFill>
                <a:latin typeface="Gotham Medium" pitchFamily="2" charset="0"/>
              </a:rPr>
              <a:t> (C) DATABASE SETUP (D) WORDPRESS INSATLLATION (E) WORDPRESS  LOGIN</a:t>
            </a:r>
            <a:endParaRPr lang="en-US" sz="1000" dirty="0">
              <a:solidFill>
                <a:schemeClr val="bg1"/>
              </a:solidFill>
              <a:latin typeface="Gotham Medium" pitchFamily="2" charset="0"/>
            </a:endParaRPr>
          </a:p>
        </p:txBody>
      </p:sp>
      <p:pic>
        <p:nvPicPr>
          <p:cNvPr id="8" name="Picture 7" descr="WordPress Installation"/>
          <p:cNvPicPr/>
          <p:nvPr/>
        </p:nvPicPr>
        <p:blipFill>
          <a:blip r:embed="rId2">
            <a:extLst>
              <a:ext uri="{28A0092B-C50C-407E-A947-70E740481C1C}">
                <a14:useLocalDpi xmlns:a14="http://schemas.microsoft.com/office/drawing/2010/main" val="0"/>
              </a:ext>
            </a:extLst>
          </a:blip>
          <a:srcRect/>
          <a:stretch>
            <a:fillRect/>
          </a:stretch>
        </p:blipFill>
        <p:spPr bwMode="auto">
          <a:xfrm>
            <a:off x="665688" y="3030770"/>
            <a:ext cx="4425315" cy="3201670"/>
          </a:xfrm>
          <a:prstGeom prst="rect">
            <a:avLst/>
          </a:prstGeom>
          <a:noFill/>
          <a:ln>
            <a:noFill/>
          </a:ln>
        </p:spPr>
      </p:pic>
      <p:sp>
        <p:nvSpPr>
          <p:cNvPr id="10" name="Rectangle 9"/>
          <p:cNvSpPr/>
          <p:nvPr/>
        </p:nvSpPr>
        <p:spPr>
          <a:xfrm>
            <a:off x="548354" y="6374888"/>
            <a:ext cx="11141424" cy="369332"/>
          </a:xfrm>
          <a:prstGeom prst="rect">
            <a:avLst/>
          </a:prstGeom>
        </p:spPr>
        <p:txBody>
          <a:bodyPr wrap="square">
            <a:spAutoFit/>
          </a:bodyPr>
          <a:lstStyle/>
          <a:p>
            <a:r>
              <a:rPr lang="en-US" dirty="0">
                <a:solidFill>
                  <a:schemeClr val="bg1"/>
                </a:solidFill>
                <a:latin typeface="Titillium Web" pitchFamily="2" charset="0"/>
              </a:rPr>
              <a:t>Click on </a:t>
            </a:r>
            <a:r>
              <a:rPr lang="en-US" b="1" dirty="0">
                <a:solidFill>
                  <a:schemeClr val="bg1"/>
                </a:solidFill>
                <a:latin typeface="Titillium Web" pitchFamily="2" charset="0"/>
              </a:rPr>
              <a:t>Let's go!</a:t>
            </a:r>
          </a:p>
        </p:txBody>
      </p:sp>
    </p:spTree>
    <p:extLst>
      <p:ext uri="{BB962C8B-B14F-4D97-AF65-F5344CB8AC3E}">
        <p14:creationId xmlns:p14="http://schemas.microsoft.com/office/powerpoint/2010/main" val="821999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6268447" cy="630942"/>
          </a:xfrm>
          <a:prstGeom prst="rect">
            <a:avLst/>
          </a:prstGeom>
        </p:spPr>
        <p:txBody>
          <a:bodyPr wrap="none">
            <a:spAutoFit/>
          </a:bodyPr>
          <a:lstStyle/>
          <a:p>
            <a:r>
              <a:rPr lang="en-US" sz="3500" dirty="0" smtClean="0">
                <a:solidFill>
                  <a:srgbClr val="FECE06"/>
                </a:solidFill>
                <a:latin typeface="Franklin Gothic Demi" pitchFamily="34" charset="0"/>
              </a:rPr>
              <a:t>(B) ONLINE SERVER OVERVIEW</a:t>
            </a:r>
            <a:endParaRPr lang="en-US" sz="3500" dirty="0">
              <a:solidFill>
                <a:srgbClr val="FECE06"/>
              </a:solidFill>
              <a:latin typeface="Franklin Gothic Demi" pitchFamily="34" charset="0"/>
            </a:endParaRPr>
          </a:p>
        </p:txBody>
      </p:sp>
      <p:sp>
        <p:nvSpPr>
          <p:cNvPr id="2" name="Rectangle 1"/>
          <p:cNvSpPr/>
          <p:nvPr/>
        </p:nvSpPr>
        <p:spPr>
          <a:xfrm>
            <a:off x="462592" y="1641408"/>
            <a:ext cx="2226892" cy="492443"/>
          </a:xfrm>
          <a:prstGeom prst="rect">
            <a:avLst/>
          </a:prstGeom>
        </p:spPr>
        <p:txBody>
          <a:bodyPr wrap="none">
            <a:spAutoFit/>
          </a:bodyPr>
          <a:lstStyle/>
          <a:p>
            <a:r>
              <a:rPr lang="en-US" sz="2600" b="1" dirty="0">
                <a:solidFill>
                  <a:srgbClr val="6BCBDF"/>
                </a:solidFill>
                <a:latin typeface="Titillium Web" pitchFamily="2" charset="0"/>
              </a:rPr>
              <a:t>Set Up Wizard</a:t>
            </a:r>
          </a:p>
        </p:txBody>
      </p:sp>
      <p:sp>
        <p:nvSpPr>
          <p:cNvPr id="3" name="Rectangle 2"/>
          <p:cNvSpPr/>
          <p:nvPr/>
        </p:nvSpPr>
        <p:spPr>
          <a:xfrm>
            <a:off x="542603" y="2271605"/>
            <a:ext cx="11141424" cy="369332"/>
          </a:xfrm>
          <a:prstGeom prst="rect">
            <a:avLst/>
          </a:prstGeom>
        </p:spPr>
        <p:txBody>
          <a:bodyPr wrap="square">
            <a:spAutoFit/>
          </a:bodyPr>
          <a:lstStyle/>
          <a:p>
            <a:r>
              <a:rPr lang="en-US" b="1" dirty="0">
                <a:solidFill>
                  <a:schemeClr val="bg1"/>
                </a:solidFill>
                <a:latin typeface="Titillium Web" pitchFamily="2" charset="0"/>
              </a:rPr>
              <a:t>Step </a:t>
            </a:r>
            <a:r>
              <a:rPr lang="en-US" b="1" dirty="0" smtClean="0">
                <a:solidFill>
                  <a:schemeClr val="bg1"/>
                </a:solidFill>
                <a:latin typeface="Titillium Web" pitchFamily="2" charset="0"/>
              </a:rPr>
              <a:t>4 </a:t>
            </a:r>
            <a:r>
              <a:rPr lang="en-US" dirty="0">
                <a:solidFill>
                  <a:schemeClr val="bg1"/>
                </a:solidFill>
                <a:latin typeface="Titillium Web" pitchFamily="2" charset="0"/>
              </a:rPr>
              <a:t>− Here, you have to enter the information about the MySQL database as described in the following screen.</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chemeClr val="bg1"/>
                </a:solidFill>
                <a:latin typeface="Gotham Medium" pitchFamily="2" charset="0"/>
              </a:rPr>
              <a:t>(A) LOCAL SERVER SETUP </a:t>
            </a:r>
            <a:r>
              <a:rPr lang="en-US" sz="1000" dirty="0" smtClean="0">
                <a:solidFill>
                  <a:srgbClr val="FECE06"/>
                </a:solidFill>
                <a:latin typeface="Gotham Medium" pitchFamily="2" charset="0"/>
              </a:rPr>
              <a:t>(B) ONLINE SERVER OVERVIEW</a:t>
            </a:r>
            <a:r>
              <a:rPr lang="en-US" sz="1000" dirty="0" smtClean="0">
                <a:solidFill>
                  <a:schemeClr val="bg1"/>
                </a:solidFill>
                <a:latin typeface="Gotham Medium" pitchFamily="2" charset="0"/>
              </a:rPr>
              <a:t> (C) DATABASE SETUP (D) WORDPRESS INSATLLATION (E) WORDPRESS  LOGIN</a:t>
            </a:r>
            <a:endParaRPr lang="en-US" sz="1000" dirty="0">
              <a:solidFill>
                <a:schemeClr val="bg1"/>
              </a:solidFill>
              <a:latin typeface="Gotham Medium" pitchFamily="2" charset="0"/>
            </a:endParaRPr>
          </a:p>
        </p:txBody>
      </p:sp>
      <p:sp>
        <p:nvSpPr>
          <p:cNvPr id="10" name="Rectangle 9"/>
          <p:cNvSpPr/>
          <p:nvPr/>
        </p:nvSpPr>
        <p:spPr>
          <a:xfrm>
            <a:off x="548354" y="3220733"/>
            <a:ext cx="5981842" cy="3139321"/>
          </a:xfrm>
          <a:prstGeom prst="rect">
            <a:avLst/>
          </a:prstGeom>
        </p:spPr>
        <p:txBody>
          <a:bodyPr wrap="square">
            <a:spAutoFit/>
          </a:bodyPr>
          <a:lstStyle/>
          <a:p>
            <a:r>
              <a:rPr lang="en-US" b="1" dirty="0">
                <a:solidFill>
                  <a:schemeClr val="bg1"/>
                </a:solidFill>
                <a:latin typeface="Titillium Web" pitchFamily="2" charset="0"/>
              </a:rPr>
              <a:t>Database Name </a:t>
            </a:r>
            <a:r>
              <a:rPr lang="en-US" dirty="0">
                <a:solidFill>
                  <a:schemeClr val="bg1"/>
                </a:solidFill>
                <a:latin typeface="Titillium Web" pitchFamily="2" charset="0"/>
              </a:rPr>
              <a:t>− Enter the database name which you have created in MySQL database for WordPress.</a:t>
            </a:r>
          </a:p>
          <a:p>
            <a:r>
              <a:rPr lang="en-US" b="1" dirty="0">
                <a:solidFill>
                  <a:schemeClr val="bg1"/>
                </a:solidFill>
                <a:latin typeface="Titillium Web" pitchFamily="2" charset="0"/>
              </a:rPr>
              <a:t>Username</a:t>
            </a:r>
            <a:r>
              <a:rPr lang="en-US" dirty="0">
                <a:solidFill>
                  <a:schemeClr val="bg1"/>
                </a:solidFill>
                <a:latin typeface="Titillium Web" pitchFamily="2" charset="0"/>
              </a:rPr>
              <a:t> − Enter the user name of your MySQL database.</a:t>
            </a:r>
          </a:p>
          <a:p>
            <a:r>
              <a:rPr lang="en-US" b="1" dirty="0">
                <a:solidFill>
                  <a:schemeClr val="bg1"/>
                </a:solidFill>
                <a:latin typeface="Titillium Web" pitchFamily="2" charset="0"/>
              </a:rPr>
              <a:t>Password</a:t>
            </a:r>
            <a:r>
              <a:rPr lang="en-US" dirty="0">
                <a:solidFill>
                  <a:schemeClr val="bg1"/>
                </a:solidFill>
                <a:latin typeface="Titillium Web" pitchFamily="2" charset="0"/>
              </a:rPr>
              <a:t> − Enter the password which you had set for MySQL database.</a:t>
            </a:r>
          </a:p>
          <a:p>
            <a:r>
              <a:rPr lang="en-US" b="1" dirty="0">
                <a:solidFill>
                  <a:schemeClr val="bg1"/>
                </a:solidFill>
                <a:latin typeface="Titillium Web" pitchFamily="2" charset="0"/>
              </a:rPr>
              <a:t>Database Host </a:t>
            </a:r>
            <a:r>
              <a:rPr lang="en-US" dirty="0">
                <a:solidFill>
                  <a:schemeClr val="bg1"/>
                </a:solidFill>
                <a:latin typeface="Titillium Web" pitchFamily="2" charset="0"/>
              </a:rPr>
              <a:t>− Write the host name, by default it will be localhost.</a:t>
            </a:r>
          </a:p>
          <a:p>
            <a:r>
              <a:rPr lang="en-US" b="1" dirty="0">
                <a:solidFill>
                  <a:schemeClr val="bg1"/>
                </a:solidFill>
                <a:latin typeface="Titillium Web" pitchFamily="2" charset="0"/>
              </a:rPr>
              <a:t>Table Prefix </a:t>
            </a:r>
            <a:r>
              <a:rPr lang="en-US" dirty="0">
                <a:solidFill>
                  <a:schemeClr val="bg1"/>
                </a:solidFill>
                <a:latin typeface="Titillium Web" pitchFamily="2" charset="0"/>
              </a:rPr>
              <a:t>− It is used to add prefix in the database tables which helps to run multiple sites on the same database. It takes the default value.</a:t>
            </a:r>
          </a:p>
          <a:p>
            <a:r>
              <a:rPr lang="en-US" dirty="0">
                <a:solidFill>
                  <a:schemeClr val="bg1"/>
                </a:solidFill>
                <a:latin typeface="Titillium Web" pitchFamily="2" charset="0"/>
              </a:rPr>
              <a:t>After filling all information, click on </a:t>
            </a:r>
            <a:r>
              <a:rPr lang="en-US" b="1" dirty="0">
                <a:solidFill>
                  <a:schemeClr val="bg1"/>
                </a:solidFill>
                <a:latin typeface="Titillium Web" pitchFamily="2" charset="0"/>
              </a:rPr>
              <a:t>Submit button</a:t>
            </a:r>
            <a:r>
              <a:rPr lang="en-US" dirty="0">
                <a:solidFill>
                  <a:schemeClr val="bg1"/>
                </a:solidFill>
                <a:latin typeface="Titillium Web" pitchFamily="2" charset="0"/>
              </a:rPr>
              <a:t>.</a:t>
            </a:r>
          </a:p>
        </p:txBody>
      </p:sp>
      <p:pic>
        <p:nvPicPr>
          <p:cNvPr id="9" name="Picture 8" descr="WordPress Installation"/>
          <p:cNvPicPr/>
          <p:nvPr/>
        </p:nvPicPr>
        <p:blipFill>
          <a:blip r:embed="rId2">
            <a:extLst>
              <a:ext uri="{28A0092B-C50C-407E-A947-70E740481C1C}">
                <a14:useLocalDpi xmlns:a14="http://schemas.microsoft.com/office/drawing/2010/main" val="0"/>
              </a:ext>
            </a:extLst>
          </a:blip>
          <a:srcRect/>
          <a:stretch>
            <a:fillRect/>
          </a:stretch>
        </p:blipFill>
        <p:spPr bwMode="auto">
          <a:xfrm>
            <a:off x="7059395" y="3220733"/>
            <a:ext cx="4404995" cy="3045460"/>
          </a:xfrm>
          <a:prstGeom prst="rect">
            <a:avLst/>
          </a:prstGeom>
          <a:noFill/>
          <a:ln>
            <a:noFill/>
          </a:ln>
        </p:spPr>
      </p:pic>
    </p:spTree>
    <p:extLst>
      <p:ext uri="{BB962C8B-B14F-4D97-AF65-F5344CB8AC3E}">
        <p14:creationId xmlns:p14="http://schemas.microsoft.com/office/powerpoint/2010/main" val="4088885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6268447" cy="630942"/>
          </a:xfrm>
          <a:prstGeom prst="rect">
            <a:avLst/>
          </a:prstGeom>
        </p:spPr>
        <p:txBody>
          <a:bodyPr wrap="none">
            <a:spAutoFit/>
          </a:bodyPr>
          <a:lstStyle/>
          <a:p>
            <a:r>
              <a:rPr lang="en-US" sz="3500" dirty="0" smtClean="0">
                <a:solidFill>
                  <a:srgbClr val="FECE06"/>
                </a:solidFill>
                <a:latin typeface="Franklin Gothic Demi" pitchFamily="34" charset="0"/>
              </a:rPr>
              <a:t>(B) ONLINE SERVER OVERVIEW</a:t>
            </a:r>
            <a:endParaRPr lang="en-US" sz="3500" dirty="0">
              <a:solidFill>
                <a:srgbClr val="FECE06"/>
              </a:solidFill>
              <a:latin typeface="Franklin Gothic Demi" pitchFamily="34" charset="0"/>
            </a:endParaRPr>
          </a:p>
        </p:txBody>
      </p:sp>
      <p:sp>
        <p:nvSpPr>
          <p:cNvPr id="2" name="Rectangle 1"/>
          <p:cNvSpPr/>
          <p:nvPr/>
        </p:nvSpPr>
        <p:spPr>
          <a:xfrm>
            <a:off x="462592" y="1641408"/>
            <a:ext cx="2226892" cy="492443"/>
          </a:xfrm>
          <a:prstGeom prst="rect">
            <a:avLst/>
          </a:prstGeom>
        </p:spPr>
        <p:txBody>
          <a:bodyPr wrap="none">
            <a:spAutoFit/>
          </a:bodyPr>
          <a:lstStyle/>
          <a:p>
            <a:r>
              <a:rPr lang="en-US" sz="2600" b="1" dirty="0">
                <a:solidFill>
                  <a:srgbClr val="6BCBDF"/>
                </a:solidFill>
                <a:latin typeface="Titillium Web" pitchFamily="2" charset="0"/>
              </a:rPr>
              <a:t>Set Up Wizard</a:t>
            </a:r>
          </a:p>
        </p:txBody>
      </p:sp>
      <p:sp>
        <p:nvSpPr>
          <p:cNvPr id="3" name="Rectangle 2"/>
          <p:cNvSpPr/>
          <p:nvPr/>
        </p:nvSpPr>
        <p:spPr>
          <a:xfrm>
            <a:off x="542603" y="2271605"/>
            <a:ext cx="11141424" cy="646331"/>
          </a:xfrm>
          <a:prstGeom prst="rect">
            <a:avLst/>
          </a:prstGeom>
        </p:spPr>
        <p:txBody>
          <a:bodyPr wrap="square">
            <a:spAutoFit/>
          </a:bodyPr>
          <a:lstStyle/>
          <a:p>
            <a:r>
              <a:rPr lang="en-US" b="1" dirty="0">
                <a:solidFill>
                  <a:schemeClr val="bg1"/>
                </a:solidFill>
                <a:latin typeface="Titillium Web" pitchFamily="2" charset="0"/>
              </a:rPr>
              <a:t>Step </a:t>
            </a:r>
            <a:r>
              <a:rPr lang="en-US" b="1" dirty="0" smtClean="0">
                <a:solidFill>
                  <a:schemeClr val="bg1"/>
                </a:solidFill>
                <a:latin typeface="Titillium Web" pitchFamily="2" charset="0"/>
              </a:rPr>
              <a:t>5 </a:t>
            </a:r>
            <a:r>
              <a:rPr lang="en-US" dirty="0">
                <a:solidFill>
                  <a:schemeClr val="bg1"/>
                </a:solidFill>
                <a:latin typeface="Titillium Web" pitchFamily="2" charset="0"/>
              </a:rPr>
              <a:t>− WordPress checks the database setting and gives you the confirmation screen as shown in the following snapshot</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chemeClr val="bg1"/>
                </a:solidFill>
                <a:latin typeface="Gotham Medium" pitchFamily="2" charset="0"/>
              </a:rPr>
              <a:t>(A) LOCAL SERVER SETUP </a:t>
            </a:r>
            <a:r>
              <a:rPr lang="en-US" sz="1000" dirty="0" smtClean="0">
                <a:solidFill>
                  <a:srgbClr val="FECE06"/>
                </a:solidFill>
                <a:latin typeface="Gotham Medium" pitchFamily="2" charset="0"/>
              </a:rPr>
              <a:t>(B) ONLINE SERVER OVERVIEW</a:t>
            </a:r>
            <a:r>
              <a:rPr lang="en-US" sz="1000" dirty="0" smtClean="0">
                <a:solidFill>
                  <a:schemeClr val="bg1"/>
                </a:solidFill>
                <a:latin typeface="Gotham Medium" pitchFamily="2" charset="0"/>
              </a:rPr>
              <a:t> (C) DATABASE SETUP (D) WORDPRESS INSATLLATION (E) WORDPRESS  LOGIN</a:t>
            </a:r>
            <a:endParaRPr lang="en-US" sz="1000" dirty="0">
              <a:solidFill>
                <a:schemeClr val="bg1"/>
              </a:solidFill>
              <a:latin typeface="Gotham Medium" pitchFamily="2" charset="0"/>
            </a:endParaRPr>
          </a:p>
        </p:txBody>
      </p:sp>
      <p:pic>
        <p:nvPicPr>
          <p:cNvPr id="11" name="Picture 10" descr="WordPress Installation"/>
          <p:cNvPicPr/>
          <p:nvPr/>
        </p:nvPicPr>
        <p:blipFill>
          <a:blip r:embed="rId2">
            <a:extLst>
              <a:ext uri="{28A0092B-C50C-407E-A947-70E740481C1C}">
                <a14:useLocalDpi xmlns:a14="http://schemas.microsoft.com/office/drawing/2010/main" val="0"/>
              </a:ext>
            </a:extLst>
          </a:blip>
          <a:srcRect/>
          <a:stretch>
            <a:fillRect/>
          </a:stretch>
        </p:blipFill>
        <p:spPr bwMode="auto">
          <a:xfrm>
            <a:off x="632369" y="3072942"/>
            <a:ext cx="5716905" cy="1987550"/>
          </a:xfrm>
          <a:prstGeom prst="rect">
            <a:avLst/>
          </a:prstGeom>
          <a:noFill/>
          <a:ln>
            <a:noFill/>
          </a:ln>
        </p:spPr>
      </p:pic>
      <p:sp>
        <p:nvSpPr>
          <p:cNvPr id="13" name="Rectangle 12"/>
          <p:cNvSpPr/>
          <p:nvPr/>
        </p:nvSpPr>
        <p:spPr>
          <a:xfrm>
            <a:off x="548354" y="5443247"/>
            <a:ext cx="11141424" cy="369332"/>
          </a:xfrm>
          <a:prstGeom prst="rect">
            <a:avLst/>
          </a:prstGeom>
        </p:spPr>
        <p:txBody>
          <a:bodyPr wrap="square">
            <a:spAutoFit/>
          </a:bodyPr>
          <a:lstStyle/>
          <a:p>
            <a:r>
              <a:rPr lang="en-US" dirty="0">
                <a:solidFill>
                  <a:schemeClr val="bg1"/>
                </a:solidFill>
                <a:latin typeface="Titillium Web" pitchFamily="2" charset="0"/>
              </a:rPr>
              <a:t>Click on </a:t>
            </a:r>
            <a:r>
              <a:rPr lang="en-US" b="1" dirty="0">
                <a:solidFill>
                  <a:schemeClr val="bg1"/>
                </a:solidFill>
                <a:latin typeface="Titillium Web" pitchFamily="2" charset="0"/>
              </a:rPr>
              <a:t>Run the install</a:t>
            </a:r>
          </a:p>
        </p:txBody>
      </p:sp>
    </p:spTree>
    <p:extLst>
      <p:ext uri="{BB962C8B-B14F-4D97-AF65-F5344CB8AC3E}">
        <p14:creationId xmlns:p14="http://schemas.microsoft.com/office/powerpoint/2010/main" val="2324425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5251694" cy="630942"/>
          </a:xfrm>
          <a:prstGeom prst="rect">
            <a:avLst/>
          </a:prstGeom>
        </p:spPr>
        <p:txBody>
          <a:bodyPr wrap="none">
            <a:spAutoFit/>
          </a:bodyPr>
          <a:lstStyle/>
          <a:p>
            <a:r>
              <a:rPr lang="en-US" sz="3500" dirty="0" smtClean="0">
                <a:solidFill>
                  <a:srgbClr val="FECE06"/>
                </a:solidFill>
                <a:latin typeface="Franklin Gothic Demi" pitchFamily="34" charset="0"/>
              </a:rPr>
              <a:t>(A) LOCAL SERVER SETUP</a:t>
            </a:r>
            <a:endParaRPr lang="en-US" sz="3500" dirty="0">
              <a:solidFill>
                <a:srgbClr val="FECE06"/>
              </a:solidFill>
              <a:latin typeface="Franklin Gothic Demi" pitchFamily="34" charset="0"/>
            </a:endParaRPr>
          </a:p>
        </p:txBody>
      </p:sp>
      <p:sp>
        <p:nvSpPr>
          <p:cNvPr id="2" name="Rectangle 1"/>
          <p:cNvSpPr/>
          <p:nvPr/>
        </p:nvSpPr>
        <p:spPr>
          <a:xfrm>
            <a:off x="462592" y="1641408"/>
            <a:ext cx="2565126" cy="492443"/>
          </a:xfrm>
          <a:prstGeom prst="rect">
            <a:avLst/>
          </a:prstGeom>
        </p:spPr>
        <p:txBody>
          <a:bodyPr wrap="none">
            <a:spAutoFit/>
          </a:bodyPr>
          <a:lstStyle/>
          <a:p>
            <a:r>
              <a:rPr lang="en-US" sz="2600" b="1" dirty="0">
                <a:solidFill>
                  <a:srgbClr val="6BCBDF"/>
                </a:solidFill>
                <a:latin typeface="Titillium Web" pitchFamily="2" charset="0"/>
              </a:rPr>
              <a:t>What You Need?</a:t>
            </a:r>
          </a:p>
        </p:txBody>
      </p:sp>
      <p:sp>
        <p:nvSpPr>
          <p:cNvPr id="3" name="Rectangle 2"/>
          <p:cNvSpPr/>
          <p:nvPr/>
        </p:nvSpPr>
        <p:spPr>
          <a:xfrm>
            <a:off x="542603" y="2271605"/>
            <a:ext cx="11344597" cy="646331"/>
          </a:xfrm>
          <a:prstGeom prst="rect">
            <a:avLst/>
          </a:prstGeom>
        </p:spPr>
        <p:txBody>
          <a:bodyPr wrap="square">
            <a:spAutoFit/>
          </a:bodyPr>
          <a:lstStyle/>
          <a:p>
            <a:pPr marL="342900" indent="-342900">
              <a:buFont typeface="+mj-lt"/>
              <a:buAutoNum type="arabicPeriod"/>
            </a:pPr>
            <a:r>
              <a:rPr lang="en-US" b="1" dirty="0">
                <a:solidFill>
                  <a:schemeClr val="bg1"/>
                </a:solidFill>
                <a:latin typeface="Titillium Web" pitchFamily="2" charset="0"/>
              </a:rPr>
              <a:t>Xampp for Windows</a:t>
            </a:r>
          </a:p>
          <a:p>
            <a:pPr marL="342900" indent="-342900">
              <a:buFont typeface="+mj-lt"/>
              <a:buAutoNum type="arabicPeriod"/>
            </a:pPr>
            <a:r>
              <a:rPr lang="en-US" b="1" dirty="0">
                <a:solidFill>
                  <a:schemeClr val="bg1"/>
                </a:solidFill>
                <a:latin typeface="Titillium Web" pitchFamily="2" charset="0"/>
              </a:rPr>
              <a:t>WordPress (ver 4.5)</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rgbClr val="FECE06"/>
                </a:solidFill>
                <a:latin typeface="Gotham Medium" pitchFamily="2" charset="0"/>
              </a:rPr>
              <a:t>(A) LOCAL SERVER SETUP </a:t>
            </a:r>
            <a:r>
              <a:rPr lang="en-US" sz="1000" dirty="0" smtClean="0">
                <a:solidFill>
                  <a:schemeClr val="bg1"/>
                </a:solidFill>
                <a:latin typeface="Gotham Medium" pitchFamily="2" charset="0"/>
              </a:rPr>
              <a:t>(B) ONLINE SERVER OVERVIEW (C) DATABASE SETUP (D) WORDPRESS INSATLLATION (E) WORDPRESS  LOGIN</a:t>
            </a:r>
            <a:endParaRPr lang="en-US" sz="1000" dirty="0">
              <a:solidFill>
                <a:schemeClr val="bg1"/>
              </a:solidFill>
              <a:latin typeface="Gotham Medium" pitchFamily="2" charset="0"/>
            </a:endParaRPr>
          </a:p>
        </p:txBody>
      </p:sp>
    </p:spTree>
    <p:extLst>
      <p:ext uri="{BB962C8B-B14F-4D97-AF65-F5344CB8AC3E}">
        <p14:creationId xmlns:p14="http://schemas.microsoft.com/office/powerpoint/2010/main" val="2517264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6268447" cy="630942"/>
          </a:xfrm>
          <a:prstGeom prst="rect">
            <a:avLst/>
          </a:prstGeom>
        </p:spPr>
        <p:txBody>
          <a:bodyPr wrap="none">
            <a:spAutoFit/>
          </a:bodyPr>
          <a:lstStyle/>
          <a:p>
            <a:r>
              <a:rPr lang="en-US" sz="3500" dirty="0" smtClean="0">
                <a:solidFill>
                  <a:srgbClr val="FECE06"/>
                </a:solidFill>
                <a:latin typeface="Franklin Gothic Demi" pitchFamily="34" charset="0"/>
              </a:rPr>
              <a:t>(B) ONLINE SERVER OVERVIEW</a:t>
            </a:r>
            <a:endParaRPr lang="en-US" sz="3500" dirty="0">
              <a:solidFill>
                <a:srgbClr val="FECE06"/>
              </a:solidFill>
              <a:latin typeface="Franklin Gothic Demi" pitchFamily="34" charset="0"/>
            </a:endParaRPr>
          </a:p>
        </p:txBody>
      </p:sp>
      <p:sp>
        <p:nvSpPr>
          <p:cNvPr id="2" name="Rectangle 1"/>
          <p:cNvSpPr/>
          <p:nvPr/>
        </p:nvSpPr>
        <p:spPr>
          <a:xfrm>
            <a:off x="462592" y="1641408"/>
            <a:ext cx="2226892" cy="492443"/>
          </a:xfrm>
          <a:prstGeom prst="rect">
            <a:avLst/>
          </a:prstGeom>
        </p:spPr>
        <p:txBody>
          <a:bodyPr wrap="none">
            <a:spAutoFit/>
          </a:bodyPr>
          <a:lstStyle/>
          <a:p>
            <a:r>
              <a:rPr lang="en-US" sz="2600" b="1" dirty="0">
                <a:solidFill>
                  <a:srgbClr val="6BCBDF"/>
                </a:solidFill>
                <a:latin typeface="Titillium Web" pitchFamily="2" charset="0"/>
              </a:rPr>
              <a:t>Set Up Wizard</a:t>
            </a:r>
          </a:p>
        </p:txBody>
      </p:sp>
      <p:sp>
        <p:nvSpPr>
          <p:cNvPr id="3" name="Rectangle 2"/>
          <p:cNvSpPr/>
          <p:nvPr/>
        </p:nvSpPr>
        <p:spPr>
          <a:xfrm>
            <a:off x="542603" y="2271605"/>
            <a:ext cx="11141424" cy="369332"/>
          </a:xfrm>
          <a:prstGeom prst="rect">
            <a:avLst/>
          </a:prstGeom>
        </p:spPr>
        <p:txBody>
          <a:bodyPr wrap="square">
            <a:spAutoFit/>
          </a:bodyPr>
          <a:lstStyle/>
          <a:p>
            <a:r>
              <a:rPr lang="en-US" b="1" dirty="0">
                <a:solidFill>
                  <a:schemeClr val="bg1"/>
                </a:solidFill>
                <a:latin typeface="Titillium Web" pitchFamily="2" charset="0"/>
              </a:rPr>
              <a:t>Step </a:t>
            </a:r>
            <a:r>
              <a:rPr lang="en-US" b="1" dirty="0" smtClean="0">
                <a:solidFill>
                  <a:schemeClr val="bg1"/>
                </a:solidFill>
                <a:latin typeface="Titillium Web" pitchFamily="2" charset="0"/>
              </a:rPr>
              <a:t>6 </a:t>
            </a:r>
            <a:r>
              <a:rPr lang="en-US" dirty="0">
                <a:solidFill>
                  <a:schemeClr val="bg1"/>
                </a:solidFill>
                <a:latin typeface="Titillium Web" pitchFamily="2" charset="0"/>
              </a:rPr>
              <a:t>− Enter administrative information.</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chemeClr val="bg1"/>
                </a:solidFill>
                <a:latin typeface="Gotham Medium" pitchFamily="2" charset="0"/>
              </a:rPr>
              <a:t>(A) LOCAL SERVER SETUP </a:t>
            </a:r>
            <a:r>
              <a:rPr lang="en-US" sz="1000" dirty="0" smtClean="0">
                <a:solidFill>
                  <a:srgbClr val="FECE06"/>
                </a:solidFill>
                <a:latin typeface="Gotham Medium" pitchFamily="2" charset="0"/>
              </a:rPr>
              <a:t>(B) ONLINE SERVER OVERVIEW</a:t>
            </a:r>
            <a:r>
              <a:rPr lang="en-US" sz="1000" dirty="0" smtClean="0">
                <a:solidFill>
                  <a:schemeClr val="bg1"/>
                </a:solidFill>
                <a:latin typeface="Gotham Medium" pitchFamily="2" charset="0"/>
              </a:rPr>
              <a:t> (C) DATABASE SETUP (D) WORDPRESS INSATLLATION (E) WORDPRESS  LOGIN</a:t>
            </a:r>
            <a:endParaRPr lang="en-US" sz="1000" dirty="0">
              <a:solidFill>
                <a:schemeClr val="bg1"/>
              </a:solidFill>
              <a:latin typeface="Gotham Medium" pitchFamily="2" charset="0"/>
            </a:endParaRPr>
          </a:p>
        </p:txBody>
      </p:sp>
      <p:sp>
        <p:nvSpPr>
          <p:cNvPr id="10" name="Rectangle 9"/>
          <p:cNvSpPr/>
          <p:nvPr/>
        </p:nvSpPr>
        <p:spPr>
          <a:xfrm>
            <a:off x="548354" y="2754907"/>
            <a:ext cx="5981842" cy="3416320"/>
          </a:xfrm>
          <a:prstGeom prst="rect">
            <a:avLst/>
          </a:prstGeom>
        </p:spPr>
        <p:txBody>
          <a:bodyPr wrap="square">
            <a:spAutoFit/>
          </a:bodyPr>
          <a:lstStyle/>
          <a:p>
            <a:r>
              <a:rPr lang="en-US" b="1" dirty="0">
                <a:solidFill>
                  <a:schemeClr val="bg1"/>
                </a:solidFill>
                <a:latin typeface="Titillium Web" pitchFamily="2" charset="0"/>
              </a:rPr>
              <a:t>Site Title </a:t>
            </a:r>
            <a:r>
              <a:rPr lang="en-US" dirty="0">
                <a:solidFill>
                  <a:schemeClr val="bg1"/>
                </a:solidFill>
                <a:latin typeface="Titillium Web" pitchFamily="2" charset="0"/>
              </a:rPr>
              <a:t>− Enter the name of the site which you are going to create in WordPress.</a:t>
            </a:r>
          </a:p>
          <a:p>
            <a:r>
              <a:rPr lang="en-US" b="1" dirty="0">
                <a:solidFill>
                  <a:schemeClr val="bg1"/>
                </a:solidFill>
                <a:latin typeface="Titillium Web" pitchFamily="2" charset="0"/>
              </a:rPr>
              <a:t>Username</a:t>
            </a:r>
            <a:r>
              <a:rPr lang="en-US" dirty="0">
                <a:solidFill>
                  <a:schemeClr val="bg1"/>
                </a:solidFill>
                <a:latin typeface="Titillium Web" pitchFamily="2" charset="0"/>
              </a:rPr>
              <a:t> − Enter the username as per your choice while logging in the WordPress.</a:t>
            </a:r>
          </a:p>
          <a:p>
            <a:r>
              <a:rPr lang="en-US" b="1" dirty="0">
                <a:solidFill>
                  <a:schemeClr val="bg1"/>
                </a:solidFill>
                <a:latin typeface="Titillium Web" pitchFamily="2" charset="0"/>
              </a:rPr>
              <a:t>Password twice </a:t>
            </a:r>
            <a:r>
              <a:rPr lang="en-US" dirty="0">
                <a:solidFill>
                  <a:schemeClr val="bg1"/>
                </a:solidFill>
                <a:latin typeface="Titillium Web" pitchFamily="2" charset="0"/>
              </a:rPr>
              <a:t>− Enter password two times to protect your site.</a:t>
            </a:r>
          </a:p>
          <a:p>
            <a:r>
              <a:rPr lang="en-US" b="1" dirty="0">
                <a:solidFill>
                  <a:schemeClr val="bg1"/>
                </a:solidFill>
                <a:latin typeface="Titillium Web" pitchFamily="2" charset="0"/>
              </a:rPr>
              <a:t>Your E-mail </a:t>
            </a:r>
            <a:r>
              <a:rPr lang="en-US" dirty="0">
                <a:solidFill>
                  <a:schemeClr val="bg1"/>
                </a:solidFill>
                <a:latin typeface="Titillium Web" pitchFamily="2" charset="0"/>
              </a:rPr>
              <a:t>− Enter your e-mail address which helps to recover the password or any update.</a:t>
            </a:r>
          </a:p>
          <a:p>
            <a:r>
              <a:rPr lang="en-US" b="1" dirty="0">
                <a:solidFill>
                  <a:schemeClr val="bg1"/>
                </a:solidFill>
                <a:latin typeface="Titillium Web" pitchFamily="2" charset="0"/>
              </a:rPr>
              <a:t>Privacy</a:t>
            </a:r>
            <a:r>
              <a:rPr lang="en-US" dirty="0">
                <a:solidFill>
                  <a:schemeClr val="bg1"/>
                </a:solidFill>
                <a:latin typeface="Titillium Web" pitchFamily="2" charset="0"/>
              </a:rPr>
              <a:t> − It allows the search engine to index this site after checking the checkbox.</a:t>
            </a:r>
          </a:p>
          <a:p>
            <a:r>
              <a:rPr lang="en-US" dirty="0">
                <a:solidFill>
                  <a:schemeClr val="bg1"/>
                </a:solidFill>
                <a:latin typeface="Titillium Web" pitchFamily="2" charset="0"/>
              </a:rPr>
              <a:t>After filling all the information, click on the </a:t>
            </a:r>
            <a:r>
              <a:rPr lang="en-US" b="1" dirty="0">
                <a:solidFill>
                  <a:schemeClr val="bg1"/>
                </a:solidFill>
                <a:latin typeface="Titillium Web" pitchFamily="2" charset="0"/>
              </a:rPr>
              <a:t>Install WordPress</a:t>
            </a:r>
            <a:r>
              <a:rPr lang="en-US" dirty="0">
                <a:solidFill>
                  <a:schemeClr val="bg1"/>
                </a:solidFill>
                <a:latin typeface="Titillium Web" pitchFamily="2" charset="0"/>
              </a:rPr>
              <a:t> button.</a:t>
            </a:r>
          </a:p>
        </p:txBody>
      </p:sp>
      <p:pic>
        <p:nvPicPr>
          <p:cNvPr id="11" name="Picture 10" descr="WordPress Installation"/>
          <p:cNvPicPr/>
          <p:nvPr/>
        </p:nvPicPr>
        <p:blipFill>
          <a:blip r:embed="rId2">
            <a:extLst>
              <a:ext uri="{28A0092B-C50C-407E-A947-70E740481C1C}">
                <a14:useLocalDpi xmlns:a14="http://schemas.microsoft.com/office/drawing/2010/main" val="0"/>
              </a:ext>
            </a:extLst>
          </a:blip>
          <a:srcRect/>
          <a:stretch>
            <a:fillRect/>
          </a:stretch>
        </p:blipFill>
        <p:spPr bwMode="auto">
          <a:xfrm>
            <a:off x="6986809" y="2847701"/>
            <a:ext cx="4889500" cy="3618230"/>
          </a:xfrm>
          <a:prstGeom prst="rect">
            <a:avLst/>
          </a:prstGeom>
          <a:noFill/>
          <a:ln>
            <a:noFill/>
          </a:ln>
        </p:spPr>
      </p:pic>
    </p:spTree>
    <p:extLst>
      <p:ext uri="{BB962C8B-B14F-4D97-AF65-F5344CB8AC3E}">
        <p14:creationId xmlns:p14="http://schemas.microsoft.com/office/powerpoint/2010/main" val="2305923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6268447" cy="630942"/>
          </a:xfrm>
          <a:prstGeom prst="rect">
            <a:avLst/>
          </a:prstGeom>
        </p:spPr>
        <p:txBody>
          <a:bodyPr wrap="none">
            <a:spAutoFit/>
          </a:bodyPr>
          <a:lstStyle/>
          <a:p>
            <a:r>
              <a:rPr lang="en-US" sz="3500" dirty="0" smtClean="0">
                <a:solidFill>
                  <a:srgbClr val="FECE06"/>
                </a:solidFill>
                <a:latin typeface="Franklin Gothic Demi" pitchFamily="34" charset="0"/>
              </a:rPr>
              <a:t>(B) ONLINE SERVER OVERVIEW</a:t>
            </a:r>
            <a:endParaRPr lang="en-US" sz="3500" dirty="0">
              <a:solidFill>
                <a:srgbClr val="FECE06"/>
              </a:solidFill>
              <a:latin typeface="Franklin Gothic Demi" pitchFamily="34" charset="0"/>
            </a:endParaRPr>
          </a:p>
        </p:txBody>
      </p:sp>
      <p:sp>
        <p:nvSpPr>
          <p:cNvPr id="2" name="Rectangle 1"/>
          <p:cNvSpPr/>
          <p:nvPr/>
        </p:nvSpPr>
        <p:spPr>
          <a:xfrm>
            <a:off x="462592" y="1641408"/>
            <a:ext cx="2226892" cy="492443"/>
          </a:xfrm>
          <a:prstGeom prst="rect">
            <a:avLst/>
          </a:prstGeom>
        </p:spPr>
        <p:txBody>
          <a:bodyPr wrap="none">
            <a:spAutoFit/>
          </a:bodyPr>
          <a:lstStyle/>
          <a:p>
            <a:r>
              <a:rPr lang="en-US" sz="2600" b="1" dirty="0">
                <a:solidFill>
                  <a:srgbClr val="6BCBDF"/>
                </a:solidFill>
                <a:latin typeface="Titillium Web" pitchFamily="2" charset="0"/>
              </a:rPr>
              <a:t>Set Up Wizard</a:t>
            </a:r>
          </a:p>
        </p:txBody>
      </p:sp>
      <p:sp>
        <p:nvSpPr>
          <p:cNvPr id="3" name="Rectangle 2"/>
          <p:cNvSpPr/>
          <p:nvPr/>
        </p:nvSpPr>
        <p:spPr>
          <a:xfrm>
            <a:off x="542603" y="2271605"/>
            <a:ext cx="11141424" cy="646331"/>
          </a:xfrm>
          <a:prstGeom prst="rect">
            <a:avLst/>
          </a:prstGeom>
        </p:spPr>
        <p:txBody>
          <a:bodyPr wrap="square">
            <a:spAutoFit/>
          </a:bodyPr>
          <a:lstStyle/>
          <a:p>
            <a:r>
              <a:rPr lang="en-US" b="1" dirty="0">
                <a:solidFill>
                  <a:schemeClr val="bg1"/>
                </a:solidFill>
                <a:latin typeface="Titillium Web" pitchFamily="2" charset="0"/>
              </a:rPr>
              <a:t>Step </a:t>
            </a:r>
            <a:r>
              <a:rPr lang="en-US" b="1" dirty="0" smtClean="0">
                <a:solidFill>
                  <a:schemeClr val="bg1"/>
                </a:solidFill>
                <a:latin typeface="Titillium Web" pitchFamily="2" charset="0"/>
              </a:rPr>
              <a:t>7 </a:t>
            </a:r>
            <a:r>
              <a:rPr lang="en-US" dirty="0">
                <a:solidFill>
                  <a:schemeClr val="bg1"/>
                </a:solidFill>
                <a:latin typeface="Titillium Web" pitchFamily="2" charset="0"/>
              </a:rPr>
              <a:t>− After installation being successful, you will get a screen of the stating success as seen in the following screen.</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chemeClr val="bg1"/>
                </a:solidFill>
                <a:latin typeface="Gotham Medium" pitchFamily="2" charset="0"/>
              </a:rPr>
              <a:t>(A) LOCAL SERVER SETUP </a:t>
            </a:r>
            <a:r>
              <a:rPr lang="en-US" sz="1000" dirty="0" smtClean="0">
                <a:solidFill>
                  <a:srgbClr val="FECE06"/>
                </a:solidFill>
                <a:latin typeface="Gotham Medium" pitchFamily="2" charset="0"/>
              </a:rPr>
              <a:t>(B) ONLINE SERVER OVERVIEW</a:t>
            </a:r>
            <a:r>
              <a:rPr lang="en-US" sz="1000" dirty="0" smtClean="0">
                <a:solidFill>
                  <a:schemeClr val="bg1"/>
                </a:solidFill>
                <a:latin typeface="Gotham Medium" pitchFamily="2" charset="0"/>
              </a:rPr>
              <a:t> (C) DATABASE SETUP (D) WORDPRESS INSATLLATION (E) WORDPRESS  LOGIN</a:t>
            </a:r>
            <a:endParaRPr lang="en-US" sz="1000" dirty="0">
              <a:solidFill>
                <a:schemeClr val="bg1"/>
              </a:solidFill>
              <a:latin typeface="Gotham Medium" pitchFamily="2" charset="0"/>
            </a:endParaRPr>
          </a:p>
        </p:txBody>
      </p:sp>
      <p:sp>
        <p:nvSpPr>
          <p:cNvPr id="10" name="Rectangle 9"/>
          <p:cNvSpPr/>
          <p:nvPr/>
        </p:nvSpPr>
        <p:spPr>
          <a:xfrm>
            <a:off x="548353" y="5920802"/>
            <a:ext cx="10657359" cy="646331"/>
          </a:xfrm>
          <a:prstGeom prst="rect">
            <a:avLst/>
          </a:prstGeom>
        </p:spPr>
        <p:txBody>
          <a:bodyPr wrap="square">
            <a:spAutoFit/>
          </a:bodyPr>
          <a:lstStyle/>
          <a:p>
            <a:r>
              <a:rPr lang="en-US" dirty="0">
                <a:solidFill>
                  <a:schemeClr val="bg1"/>
                </a:solidFill>
                <a:latin typeface="Titillium Web" pitchFamily="2" charset="0"/>
              </a:rPr>
              <a:t>You can view your username and password detail added in WordPress.</a:t>
            </a:r>
          </a:p>
          <a:p>
            <a:r>
              <a:rPr lang="en-US" dirty="0">
                <a:solidFill>
                  <a:schemeClr val="bg1"/>
                </a:solidFill>
                <a:latin typeface="Titillium Web" pitchFamily="2" charset="0"/>
              </a:rPr>
              <a:t>Click on </a:t>
            </a:r>
            <a:r>
              <a:rPr lang="en-US" b="1" dirty="0">
                <a:solidFill>
                  <a:schemeClr val="bg1"/>
                </a:solidFill>
                <a:latin typeface="Titillium Web" pitchFamily="2" charset="0"/>
              </a:rPr>
              <a:t>Log In </a:t>
            </a:r>
            <a:r>
              <a:rPr lang="en-US" dirty="0">
                <a:solidFill>
                  <a:schemeClr val="bg1"/>
                </a:solidFill>
                <a:latin typeface="Titillium Web" pitchFamily="2" charset="0"/>
              </a:rPr>
              <a:t>button.</a:t>
            </a:r>
          </a:p>
        </p:txBody>
      </p:sp>
      <p:pic>
        <p:nvPicPr>
          <p:cNvPr id="9" name="Picture 8" descr="WordPress Installation"/>
          <p:cNvPicPr/>
          <p:nvPr/>
        </p:nvPicPr>
        <p:blipFill>
          <a:blip r:embed="rId2">
            <a:extLst>
              <a:ext uri="{28A0092B-C50C-407E-A947-70E740481C1C}">
                <a14:useLocalDpi xmlns:a14="http://schemas.microsoft.com/office/drawing/2010/main" val="0"/>
              </a:ext>
            </a:extLst>
          </a:blip>
          <a:srcRect/>
          <a:stretch>
            <a:fillRect/>
          </a:stretch>
        </p:blipFill>
        <p:spPr bwMode="auto">
          <a:xfrm>
            <a:off x="654944" y="2902547"/>
            <a:ext cx="5185139" cy="2934963"/>
          </a:xfrm>
          <a:prstGeom prst="rect">
            <a:avLst/>
          </a:prstGeom>
          <a:noFill/>
          <a:ln>
            <a:noFill/>
          </a:ln>
        </p:spPr>
      </p:pic>
    </p:spTree>
    <p:extLst>
      <p:ext uri="{BB962C8B-B14F-4D97-AF65-F5344CB8AC3E}">
        <p14:creationId xmlns:p14="http://schemas.microsoft.com/office/powerpoint/2010/main" val="255074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6268447" cy="630942"/>
          </a:xfrm>
          <a:prstGeom prst="rect">
            <a:avLst/>
          </a:prstGeom>
        </p:spPr>
        <p:txBody>
          <a:bodyPr wrap="none">
            <a:spAutoFit/>
          </a:bodyPr>
          <a:lstStyle/>
          <a:p>
            <a:r>
              <a:rPr lang="en-US" sz="3500" dirty="0" smtClean="0">
                <a:solidFill>
                  <a:srgbClr val="FECE06"/>
                </a:solidFill>
                <a:latin typeface="Franklin Gothic Demi" pitchFamily="34" charset="0"/>
              </a:rPr>
              <a:t>(B) ONLINE SERVER OVERVIEW</a:t>
            </a:r>
            <a:endParaRPr lang="en-US" sz="3500" dirty="0">
              <a:solidFill>
                <a:srgbClr val="FECE06"/>
              </a:solidFill>
              <a:latin typeface="Franklin Gothic Demi" pitchFamily="34" charset="0"/>
            </a:endParaRPr>
          </a:p>
        </p:txBody>
      </p:sp>
      <p:sp>
        <p:nvSpPr>
          <p:cNvPr id="2" name="Rectangle 1"/>
          <p:cNvSpPr/>
          <p:nvPr/>
        </p:nvSpPr>
        <p:spPr>
          <a:xfrm>
            <a:off x="462592" y="1641408"/>
            <a:ext cx="2226892" cy="492443"/>
          </a:xfrm>
          <a:prstGeom prst="rect">
            <a:avLst/>
          </a:prstGeom>
        </p:spPr>
        <p:txBody>
          <a:bodyPr wrap="none">
            <a:spAutoFit/>
          </a:bodyPr>
          <a:lstStyle/>
          <a:p>
            <a:r>
              <a:rPr lang="en-US" sz="2600" b="1" dirty="0">
                <a:solidFill>
                  <a:srgbClr val="6BCBDF"/>
                </a:solidFill>
                <a:latin typeface="Titillium Web" pitchFamily="2" charset="0"/>
              </a:rPr>
              <a:t>Set Up Wizard</a:t>
            </a:r>
          </a:p>
        </p:txBody>
      </p:sp>
      <p:sp>
        <p:nvSpPr>
          <p:cNvPr id="3" name="Rectangle 2"/>
          <p:cNvSpPr/>
          <p:nvPr/>
        </p:nvSpPr>
        <p:spPr>
          <a:xfrm>
            <a:off x="542603" y="2271605"/>
            <a:ext cx="7281555" cy="1477328"/>
          </a:xfrm>
          <a:prstGeom prst="rect">
            <a:avLst/>
          </a:prstGeom>
        </p:spPr>
        <p:txBody>
          <a:bodyPr wrap="square">
            <a:spAutoFit/>
          </a:bodyPr>
          <a:lstStyle/>
          <a:p>
            <a:r>
              <a:rPr lang="en-US" b="1" dirty="0">
                <a:solidFill>
                  <a:schemeClr val="bg1"/>
                </a:solidFill>
                <a:latin typeface="Titillium Web" pitchFamily="2" charset="0"/>
              </a:rPr>
              <a:t>Step </a:t>
            </a:r>
            <a:r>
              <a:rPr lang="en-US" b="1" dirty="0" smtClean="0">
                <a:solidFill>
                  <a:schemeClr val="bg1"/>
                </a:solidFill>
                <a:latin typeface="Titillium Web" pitchFamily="2" charset="0"/>
              </a:rPr>
              <a:t>8 </a:t>
            </a:r>
            <a:r>
              <a:rPr lang="en-US" dirty="0">
                <a:solidFill>
                  <a:schemeClr val="bg1"/>
                </a:solidFill>
                <a:latin typeface="Titillium Web" pitchFamily="2" charset="0"/>
              </a:rPr>
              <a:t>− After clicking on login, you will get a WordPress Admin Panel as depicted in the following screen. </a:t>
            </a:r>
            <a:endParaRPr lang="en-US" dirty="0" smtClean="0">
              <a:solidFill>
                <a:schemeClr val="bg1"/>
              </a:solidFill>
              <a:latin typeface="Titillium Web" pitchFamily="2" charset="0"/>
            </a:endParaRPr>
          </a:p>
          <a:p>
            <a:endParaRPr lang="en-US" dirty="0">
              <a:solidFill>
                <a:schemeClr val="bg1"/>
              </a:solidFill>
              <a:latin typeface="Titillium Web" pitchFamily="2" charset="0"/>
            </a:endParaRPr>
          </a:p>
          <a:p>
            <a:r>
              <a:rPr lang="en-US" dirty="0">
                <a:solidFill>
                  <a:schemeClr val="bg1"/>
                </a:solidFill>
                <a:latin typeface="Titillium Web" pitchFamily="2" charset="0"/>
              </a:rPr>
              <a:t>Enter the username and password which you had mentioned during installation as shown in step 6 and click on the </a:t>
            </a:r>
            <a:r>
              <a:rPr lang="en-US" b="1" dirty="0">
                <a:solidFill>
                  <a:schemeClr val="bg1"/>
                </a:solidFill>
                <a:latin typeface="Titillium Web" pitchFamily="2" charset="0"/>
              </a:rPr>
              <a:t>Log In </a:t>
            </a:r>
            <a:r>
              <a:rPr lang="en-US" dirty="0">
                <a:solidFill>
                  <a:schemeClr val="bg1"/>
                </a:solidFill>
                <a:latin typeface="Titillium Web" pitchFamily="2" charset="0"/>
              </a:rPr>
              <a:t>button.</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chemeClr val="bg1"/>
                </a:solidFill>
                <a:latin typeface="Gotham Medium" pitchFamily="2" charset="0"/>
              </a:rPr>
              <a:t>(A) LOCAL SERVER SETUP </a:t>
            </a:r>
            <a:r>
              <a:rPr lang="en-US" sz="1000" dirty="0" smtClean="0">
                <a:solidFill>
                  <a:srgbClr val="FECE06"/>
                </a:solidFill>
                <a:latin typeface="Gotham Medium" pitchFamily="2" charset="0"/>
              </a:rPr>
              <a:t>(B) ONLINE SERVER OVERVIEW</a:t>
            </a:r>
            <a:r>
              <a:rPr lang="en-US" sz="1000" dirty="0" smtClean="0">
                <a:solidFill>
                  <a:schemeClr val="bg1"/>
                </a:solidFill>
                <a:latin typeface="Gotham Medium" pitchFamily="2" charset="0"/>
              </a:rPr>
              <a:t> (C) DATABASE SETUP (D) WORDPRESS INSATLLATION (E) WORDPRESS  LOGIN</a:t>
            </a:r>
            <a:endParaRPr lang="en-US" sz="1000" dirty="0">
              <a:solidFill>
                <a:schemeClr val="bg1"/>
              </a:solidFill>
              <a:latin typeface="Gotham Medium" pitchFamily="2" charset="0"/>
            </a:endParaRPr>
          </a:p>
        </p:txBody>
      </p:sp>
      <p:pic>
        <p:nvPicPr>
          <p:cNvPr id="11" name="Picture 10" descr="WordPress Installation"/>
          <p:cNvPicPr/>
          <p:nvPr/>
        </p:nvPicPr>
        <p:blipFill>
          <a:blip r:embed="rId2">
            <a:extLst>
              <a:ext uri="{28A0092B-C50C-407E-A947-70E740481C1C}">
                <a14:useLocalDpi xmlns:a14="http://schemas.microsoft.com/office/drawing/2010/main" val="0"/>
              </a:ext>
            </a:extLst>
          </a:blip>
          <a:srcRect/>
          <a:stretch>
            <a:fillRect/>
          </a:stretch>
        </p:blipFill>
        <p:spPr bwMode="auto">
          <a:xfrm>
            <a:off x="8058812" y="2064348"/>
            <a:ext cx="3625215" cy="4502785"/>
          </a:xfrm>
          <a:prstGeom prst="rect">
            <a:avLst/>
          </a:prstGeom>
          <a:noFill/>
          <a:ln>
            <a:noFill/>
          </a:ln>
        </p:spPr>
      </p:pic>
    </p:spTree>
    <p:extLst>
      <p:ext uri="{BB962C8B-B14F-4D97-AF65-F5344CB8AC3E}">
        <p14:creationId xmlns:p14="http://schemas.microsoft.com/office/powerpoint/2010/main" val="3906030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5251694" cy="630942"/>
          </a:xfrm>
          <a:prstGeom prst="rect">
            <a:avLst/>
          </a:prstGeom>
        </p:spPr>
        <p:txBody>
          <a:bodyPr wrap="none">
            <a:spAutoFit/>
          </a:bodyPr>
          <a:lstStyle/>
          <a:p>
            <a:r>
              <a:rPr lang="en-US" sz="3500" dirty="0" smtClean="0">
                <a:solidFill>
                  <a:srgbClr val="FECE06"/>
                </a:solidFill>
                <a:latin typeface="Franklin Gothic Demi" pitchFamily="34" charset="0"/>
              </a:rPr>
              <a:t>(A) LOCAL SERVER SETUP</a:t>
            </a:r>
            <a:endParaRPr lang="en-US" sz="3500" dirty="0">
              <a:solidFill>
                <a:srgbClr val="FECE06"/>
              </a:solidFill>
              <a:latin typeface="Franklin Gothic Demi" pitchFamily="34" charset="0"/>
            </a:endParaRPr>
          </a:p>
        </p:txBody>
      </p:sp>
      <p:sp>
        <p:nvSpPr>
          <p:cNvPr id="2" name="Rectangle 1"/>
          <p:cNvSpPr/>
          <p:nvPr/>
        </p:nvSpPr>
        <p:spPr>
          <a:xfrm>
            <a:off x="462592" y="1641408"/>
            <a:ext cx="2608406" cy="492443"/>
          </a:xfrm>
          <a:prstGeom prst="rect">
            <a:avLst/>
          </a:prstGeom>
        </p:spPr>
        <p:txBody>
          <a:bodyPr wrap="none">
            <a:spAutoFit/>
          </a:bodyPr>
          <a:lstStyle/>
          <a:p>
            <a:r>
              <a:rPr lang="en-US" sz="2600" b="1" dirty="0">
                <a:solidFill>
                  <a:srgbClr val="6BCBDF"/>
                </a:solidFill>
                <a:latin typeface="Titillium Web" pitchFamily="2" charset="0"/>
              </a:rPr>
              <a:t>What </a:t>
            </a:r>
            <a:r>
              <a:rPr lang="en-US" sz="2600" b="1" dirty="0" smtClean="0">
                <a:solidFill>
                  <a:srgbClr val="6BCBDF"/>
                </a:solidFill>
                <a:latin typeface="Titillium Web" pitchFamily="2" charset="0"/>
              </a:rPr>
              <a:t>Is </a:t>
            </a:r>
            <a:r>
              <a:rPr lang="en-US" sz="2600" b="1" dirty="0">
                <a:solidFill>
                  <a:srgbClr val="6BCBDF"/>
                </a:solidFill>
                <a:latin typeface="Titillium Web" pitchFamily="2" charset="0"/>
              </a:rPr>
              <a:t>XAMPP?</a:t>
            </a:r>
          </a:p>
        </p:txBody>
      </p:sp>
      <p:sp>
        <p:nvSpPr>
          <p:cNvPr id="3" name="Rectangle 2"/>
          <p:cNvSpPr/>
          <p:nvPr/>
        </p:nvSpPr>
        <p:spPr>
          <a:xfrm>
            <a:off x="542603" y="2271605"/>
            <a:ext cx="11344597" cy="1754326"/>
          </a:xfrm>
          <a:prstGeom prst="rect">
            <a:avLst/>
          </a:prstGeom>
        </p:spPr>
        <p:txBody>
          <a:bodyPr wrap="square">
            <a:spAutoFit/>
          </a:bodyPr>
          <a:lstStyle/>
          <a:p>
            <a:pPr marL="342900" indent="-342900">
              <a:buFont typeface="+mj-lt"/>
              <a:buAutoNum type="arabicPeriod"/>
            </a:pPr>
            <a:r>
              <a:rPr lang="en-US" dirty="0">
                <a:solidFill>
                  <a:schemeClr val="bg1"/>
                </a:solidFill>
                <a:latin typeface="Titillium Web" pitchFamily="2" charset="0"/>
              </a:rPr>
              <a:t>A Xampp (Apache, MySQL, PHP and …) bundle</a:t>
            </a:r>
          </a:p>
          <a:p>
            <a:pPr marL="342900" indent="-342900">
              <a:buFont typeface="+mj-lt"/>
              <a:buAutoNum type="arabicPeriod"/>
            </a:pPr>
            <a:r>
              <a:rPr lang="en-US" dirty="0">
                <a:solidFill>
                  <a:schemeClr val="bg1"/>
                </a:solidFill>
                <a:latin typeface="Titillium Web" pitchFamily="2" charset="0"/>
              </a:rPr>
              <a:t>A suite of the following software</a:t>
            </a:r>
          </a:p>
          <a:p>
            <a:pPr marL="742950" lvl="1" indent="-285750">
              <a:buFont typeface="Courier New" panose="02070309020205020404" pitchFamily="49" charset="0"/>
              <a:buChar char="o"/>
            </a:pPr>
            <a:r>
              <a:rPr lang="en-US" dirty="0">
                <a:solidFill>
                  <a:schemeClr val="bg1"/>
                </a:solidFill>
                <a:latin typeface="Titillium Web" pitchFamily="2" charset="0"/>
              </a:rPr>
              <a:t>Apache </a:t>
            </a:r>
          </a:p>
          <a:p>
            <a:pPr marL="742950" lvl="1" indent="-285750">
              <a:buFont typeface="Courier New" panose="02070309020205020404" pitchFamily="49" charset="0"/>
              <a:buChar char="o"/>
            </a:pPr>
            <a:r>
              <a:rPr lang="en-US" dirty="0">
                <a:solidFill>
                  <a:schemeClr val="bg1"/>
                </a:solidFill>
                <a:latin typeface="Titillium Web" pitchFamily="2" charset="0"/>
              </a:rPr>
              <a:t>MySQL </a:t>
            </a:r>
          </a:p>
          <a:p>
            <a:pPr marL="742950" lvl="1" indent="-285750">
              <a:buFont typeface="Courier New" panose="02070309020205020404" pitchFamily="49" charset="0"/>
              <a:buChar char="o"/>
            </a:pPr>
            <a:r>
              <a:rPr lang="en-US" dirty="0">
                <a:solidFill>
                  <a:schemeClr val="bg1"/>
                </a:solidFill>
                <a:latin typeface="Titillium Web" pitchFamily="2" charset="0"/>
              </a:rPr>
              <a:t>PHP </a:t>
            </a:r>
          </a:p>
          <a:p>
            <a:pPr marL="742950" lvl="1" indent="-285750">
              <a:buFont typeface="Courier New" panose="02070309020205020404" pitchFamily="49" charset="0"/>
              <a:buChar char="o"/>
            </a:pPr>
            <a:r>
              <a:rPr lang="en-US" dirty="0" err="1">
                <a:solidFill>
                  <a:schemeClr val="bg1"/>
                </a:solidFill>
                <a:latin typeface="Titillium Web" pitchFamily="2" charset="0"/>
              </a:rPr>
              <a:t>phpMyAdmin</a:t>
            </a:r>
            <a:endParaRPr lang="en-US" dirty="0">
              <a:solidFill>
                <a:schemeClr val="bg1"/>
              </a:solidFill>
              <a:latin typeface="Titillium Web" pitchFamily="2" charset="0"/>
            </a:endParaRP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rgbClr val="FECE06"/>
                </a:solidFill>
                <a:latin typeface="Gotham Medium" pitchFamily="2" charset="0"/>
              </a:rPr>
              <a:t>(A) LOCAL SERVER SETUP </a:t>
            </a:r>
            <a:r>
              <a:rPr lang="en-US" sz="1000" dirty="0" smtClean="0">
                <a:solidFill>
                  <a:schemeClr val="bg1"/>
                </a:solidFill>
                <a:latin typeface="Gotham Medium" pitchFamily="2" charset="0"/>
              </a:rPr>
              <a:t>(B) ONLINE SERVER OVERVIEW (C) DATABASE SETUP (D) WORDPRESS INSATLLATION (E) WORDPRESS  LOGIN</a:t>
            </a:r>
            <a:endParaRPr lang="en-US" sz="1000" dirty="0">
              <a:solidFill>
                <a:schemeClr val="bg1"/>
              </a:solidFill>
              <a:latin typeface="Gotham Medium" pitchFamily="2" charset="0"/>
            </a:endParaRPr>
          </a:p>
        </p:txBody>
      </p:sp>
    </p:spTree>
    <p:extLst>
      <p:ext uri="{BB962C8B-B14F-4D97-AF65-F5344CB8AC3E}">
        <p14:creationId xmlns:p14="http://schemas.microsoft.com/office/powerpoint/2010/main" val="4058607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5251694" cy="630942"/>
          </a:xfrm>
          <a:prstGeom prst="rect">
            <a:avLst/>
          </a:prstGeom>
        </p:spPr>
        <p:txBody>
          <a:bodyPr wrap="none">
            <a:spAutoFit/>
          </a:bodyPr>
          <a:lstStyle/>
          <a:p>
            <a:r>
              <a:rPr lang="en-US" sz="3500" dirty="0" smtClean="0">
                <a:solidFill>
                  <a:srgbClr val="FECE06"/>
                </a:solidFill>
                <a:latin typeface="Franklin Gothic Demi" pitchFamily="34" charset="0"/>
              </a:rPr>
              <a:t>(A) LOCAL SERVER SETUP</a:t>
            </a:r>
            <a:endParaRPr lang="en-US" sz="3500" dirty="0">
              <a:solidFill>
                <a:srgbClr val="FECE06"/>
              </a:solidFill>
              <a:latin typeface="Franklin Gothic Demi" pitchFamily="34" charset="0"/>
            </a:endParaRPr>
          </a:p>
        </p:txBody>
      </p:sp>
      <p:sp>
        <p:nvSpPr>
          <p:cNvPr id="2" name="Rectangle 1"/>
          <p:cNvSpPr/>
          <p:nvPr/>
        </p:nvSpPr>
        <p:spPr>
          <a:xfrm>
            <a:off x="462592" y="1641408"/>
            <a:ext cx="1737976" cy="492443"/>
          </a:xfrm>
          <a:prstGeom prst="rect">
            <a:avLst/>
          </a:prstGeom>
        </p:spPr>
        <p:txBody>
          <a:bodyPr wrap="none">
            <a:spAutoFit/>
          </a:bodyPr>
          <a:lstStyle/>
          <a:p>
            <a:r>
              <a:rPr lang="en-US" sz="2600" b="1" dirty="0">
                <a:solidFill>
                  <a:srgbClr val="6BCBDF"/>
                </a:solidFill>
                <a:latin typeface="Titillium Web" pitchFamily="2" charset="0"/>
              </a:rPr>
              <a:t>How To Do</a:t>
            </a:r>
          </a:p>
        </p:txBody>
      </p:sp>
      <p:sp>
        <p:nvSpPr>
          <p:cNvPr id="3" name="Rectangle 2"/>
          <p:cNvSpPr/>
          <p:nvPr/>
        </p:nvSpPr>
        <p:spPr>
          <a:xfrm>
            <a:off x="542603" y="2271605"/>
            <a:ext cx="11344597" cy="1200329"/>
          </a:xfrm>
          <a:prstGeom prst="rect">
            <a:avLst/>
          </a:prstGeom>
        </p:spPr>
        <p:txBody>
          <a:bodyPr wrap="square">
            <a:spAutoFit/>
          </a:bodyPr>
          <a:lstStyle/>
          <a:p>
            <a:pPr marL="342900" indent="-342900">
              <a:buFont typeface="+mj-lt"/>
              <a:buAutoNum type="arabicPeriod"/>
            </a:pPr>
            <a:r>
              <a:rPr lang="en-US" dirty="0">
                <a:solidFill>
                  <a:schemeClr val="bg1"/>
                </a:solidFill>
                <a:latin typeface="Titillium Web" pitchFamily="2" charset="0"/>
              </a:rPr>
              <a:t>Install Xampp</a:t>
            </a:r>
          </a:p>
          <a:p>
            <a:pPr marL="342900" indent="-342900">
              <a:buFont typeface="+mj-lt"/>
              <a:buAutoNum type="arabicPeriod"/>
            </a:pPr>
            <a:r>
              <a:rPr lang="en-US" dirty="0">
                <a:solidFill>
                  <a:schemeClr val="bg1"/>
                </a:solidFill>
                <a:latin typeface="Titillium Web" pitchFamily="2" charset="0"/>
              </a:rPr>
              <a:t>Create a database in MySQL with PhpMyAdmin</a:t>
            </a:r>
          </a:p>
          <a:p>
            <a:pPr marL="342900" indent="-342900">
              <a:buFont typeface="+mj-lt"/>
              <a:buAutoNum type="arabicPeriod"/>
            </a:pPr>
            <a:r>
              <a:rPr lang="en-US" dirty="0">
                <a:solidFill>
                  <a:schemeClr val="bg1"/>
                </a:solidFill>
                <a:latin typeface="Titillium Web" pitchFamily="2" charset="0"/>
              </a:rPr>
              <a:t>Install WordPress Software</a:t>
            </a:r>
          </a:p>
          <a:p>
            <a:pPr marL="342900" indent="-342900">
              <a:buFont typeface="+mj-lt"/>
              <a:buAutoNum type="arabicPeriod"/>
            </a:pPr>
            <a:r>
              <a:rPr lang="en-US" dirty="0">
                <a:solidFill>
                  <a:schemeClr val="bg1"/>
                </a:solidFill>
                <a:latin typeface="Titillium Web" pitchFamily="2" charset="0"/>
              </a:rPr>
              <a:t>Set up your blog</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rgbClr val="FECE06"/>
                </a:solidFill>
                <a:latin typeface="Gotham Medium" pitchFamily="2" charset="0"/>
              </a:rPr>
              <a:t>(A) LOCAL SERVER SETUP </a:t>
            </a:r>
            <a:r>
              <a:rPr lang="en-US" sz="1000" dirty="0" smtClean="0">
                <a:solidFill>
                  <a:schemeClr val="bg1"/>
                </a:solidFill>
                <a:latin typeface="Gotham Medium" pitchFamily="2" charset="0"/>
              </a:rPr>
              <a:t>(B) ONLINE SERVER OVERVIEW (C) DATABASE SETUP (D) WORDPRESS INSATLLATION (E) WORDPRESS  LOGIN</a:t>
            </a:r>
            <a:endParaRPr lang="en-US" sz="1000" dirty="0">
              <a:solidFill>
                <a:schemeClr val="bg1"/>
              </a:solidFill>
              <a:latin typeface="Gotham Medium" pitchFamily="2" charset="0"/>
            </a:endParaRPr>
          </a:p>
        </p:txBody>
      </p:sp>
    </p:spTree>
    <p:extLst>
      <p:ext uri="{BB962C8B-B14F-4D97-AF65-F5344CB8AC3E}">
        <p14:creationId xmlns:p14="http://schemas.microsoft.com/office/powerpoint/2010/main" val="3216789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5251694" cy="630942"/>
          </a:xfrm>
          <a:prstGeom prst="rect">
            <a:avLst/>
          </a:prstGeom>
        </p:spPr>
        <p:txBody>
          <a:bodyPr wrap="none">
            <a:spAutoFit/>
          </a:bodyPr>
          <a:lstStyle/>
          <a:p>
            <a:r>
              <a:rPr lang="en-US" sz="3500" dirty="0" smtClean="0">
                <a:solidFill>
                  <a:srgbClr val="FECE06"/>
                </a:solidFill>
                <a:latin typeface="Franklin Gothic Demi" pitchFamily="34" charset="0"/>
              </a:rPr>
              <a:t>(A) LOCAL SERVER SETUP</a:t>
            </a:r>
            <a:endParaRPr lang="en-US" sz="3500" dirty="0">
              <a:solidFill>
                <a:srgbClr val="FECE06"/>
              </a:solidFill>
              <a:latin typeface="Franklin Gothic Demi" pitchFamily="34" charset="0"/>
            </a:endParaRPr>
          </a:p>
        </p:txBody>
      </p:sp>
      <p:sp>
        <p:nvSpPr>
          <p:cNvPr id="2" name="Rectangle 1"/>
          <p:cNvSpPr/>
          <p:nvPr/>
        </p:nvSpPr>
        <p:spPr>
          <a:xfrm>
            <a:off x="462592" y="1641408"/>
            <a:ext cx="2686954" cy="492443"/>
          </a:xfrm>
          <a:prstGeom prst="rect">
            <a:avLst/>
          </a:prstGeom>
        </p:spPr>
        <p:txBody>
          <a:bodyPr wrap="none">
            <a:spAutoFit/>
          </a:bodyPr>
          <a:lstStyle/>
          <a:p>
            <a:pPr marL="514350" indent="-514350">
              <a:buFont typeface="+mj-lt"/>
              <a:buAutoNum type="arabicPeriod"/>
            </a:pPr>
            <a:r>
              <a:rPr lang="en-US" sz="2600" b="1" dirty="0" smtClean="0">
                <a:solidFill>
                  <a:srgbClr val="6BCBDF"/>
                </a:solidFill>
                <a:latin typeface="Titillium Web" pitchFamily="2" charset="0"/>
              </a:rPr>
              <a:t>Install Xampp</a:t>
            </a:r>
            <a:endParaRPr lang="en-US" sz="2600" b="1" dirty="0">
              <a:solidFill>
                <a:srgbClr val="6BCBDF"/>
              </a:solidFill>
              <a:latin typeface="Titillium Web" pitchFamily="2" charset="0"/>
            </a:endParaRPr>
          </a:p>
        </p:txBody>
      </p:sp>
      <p:sp>
        <p:nvSpPr>
          <p:cNvPr id="3" name="Rectangle 2"/>
          <p:cNvSpPr/>
          <p:nvPr/>
        </p:nvSpPr>
        <p:spPr>
          <a:xfrm>
            <a:off x="542603" y="2271605"/>
            <a:ext cx="4986929" cy="646331"/>
          </a:xfrm>
          <a:prstGeom prst="rect">
            <a:avLst/>
          </a:prstGeom>
        </p:spPr>
        <p:txBody>
          <a:bodyPr wrap="square">
            <a:spAutoFit/>
          </a:bodyPr>
          <a:lstStyle/>
          <a:p>
            <a:r>
              <a:rPr lang="en-US" dirty="0">
                <a:solidFill>
                  <a:schemeClr val="bg1"/>
                </a:solidFill>
                <a:latin typeface="Titillium Web" pitchFamily="2" charset="0"/>
              </a:rPr>
              <a:t>Double Click xampp-win32-?.?.?-installer.exe to launch the installer</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rgbClr val="FECE06"/>
                </a:solidFill>
                <a:latin typeface="Gotham Medium" pitchFamily="2" charset="0"/>
              </a:rPr>
              <a:t>(A) LOCAL SERVER SETUP </a:t>
            </a:r>
            <a:r>
              <a:rPr lang="en-US" sz="1000" dirty="0" smtClean="0">
                <a:solidFill>
                  <a:schemeClr val="bg1"/>
                </a:solidFill>
                <a:latin typeface="Gotham Medium" pitchFamily="2" charset="0"/>
              </a:rPr>
              <a:t>(B) ONLINE SERVER OVERVIEW (C) DATABASE SETUP (D) WORDPRESS INSATLLATION (E) WORDPRESS  LOGIN</a:t>
            </a:r>
            <a:endParaRPr lang="en-US" sz="1000" dirty="0">
              <a:solidFill>
                <a:schemeClr val="bg1"/>
              </a:solidFill>
              <a:latin typeface="Gotham Medium" pitchFamily="2" charset="0"/>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673088" y="3109583"/>
            <a:ext cx="4237990" cy="3530600"/>
          </a:xfrm>
          <a:prstGeom prst="rect">
            <a:avLst/>
          </a:prstGeom>
          <a:noFill/>
          <a:ln>
            <a:noFill/>
          </a:ln>
        </p:spPr>
      </p:pic>
      <p:sp>
        <p:nvSpPr>
          <p:cNvPr id="9" name="Rectangle 8"/>
          <p:cNvSpPr/>
          <p:nvPr/>
        </p:nvSpPr>
        <p:spPr>
          <a:xfrm>
            <a:off x="6017492" y="2277355"/>
            <a:ext cx="5987593" cy="369332"/>
          </a:xfrm>
          <a:prstGeom prst="rect">
            <a:avLst/>
          </a:prstGeom>
        </p:spPr>
        <p:txBody>
          <a:bodyPr wrap="square">
            <a:spAutoFit/>
          </a:bodyPr>
          <a:lstStyle/>
          <a:p>
            <a:r>
              <a:rPr lang="en-US" dirty="0">
                <a:solidFill>
                  <a:schemeClr val="bg1"/>
                </a:solidFill>
                <a:latin typeface="Titillium Web" pitchFamily="2" charset="0"/>
              </a:rPr>
              <a:t>Select the Apache &amp; MySQL as component and Click “Next” </a:t>
            </a:r>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6130725" y="3109583"/>
            <a:ext cx="4237990" cy="3446492"/>
          </a:xfrm>
          <a:prstGeom prst="rect">
            <a:avLst/>
          </a:prstGeom>
          <a:noFill/>
          <a:ln>
            <a:noFill/>
          </a:ln>
        </p:spPr>
      </p:pic>
    </p:spTree>
    <p:extLst>
      <p:ext uri="{BB962C8B-B14F-4D97-AF65-F5344CB8AC3E}">
        <p14:creationId xmlns:p14="http://schemas.microsoft.com/office/powerpoint/2010/main" val="2878307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5251694" cy="630942"/>
          </a:xfrm>
          <a:prstGeom prst="rect">
            <a:avLst/>
          </a:prstGeom>
        </p:spPr>
        <p:txBody>
          <a:bodyPr wrap="none">
            <a:spAutoFit/>
          </a:bodyPr>
          <a:lstStyle/>
          <a:p>
            <a:r>
              <a:rPr lang="en-US" sz="3500" dirty="0" smtClean="0">
                <a:solidFill>
                  <a:srgbClr val="FECE06"/>
                </a:solidFill>
                <a:latin typeface="Franklin Gothic Demi" pitchFamily="34" charset="0"/>
              </a:rPr>
              <a:t>(A) LOCAL SERVER SETUP</a:t>
            </a:r>
            <a:endParaRPr lang="en-US" sz="3500" dirty="0">
              <a:solidFill>
                <a:srgbClr val="FECE06"/>
              </a:solidFill>
              <a:latin typeface="Franklin Gothic Demi" pitchFamily="34" charset="0"/>
            </a:endParaRPr>
          </a:p>
        </p:txBody>
      </p:sp>
      <p:sp>
        <p:nvSpPr>
          <p:cNvPr id="2" name="Rectangle 1"/>
          <p:cNvSpPr/>
          <p:nvPr/>
        </p:nvSpPr>
        <p:spPr>
          <a:xfrm>
            <a:off x="462592" y="1641408"/>
            <a:ext cx="2686954" cy="492443"/>
          </a:xfrm>
          <a:prstGeom prst="rect">
            <a:avLst/>
          </a:prstGeom>
        </p:spPr>
        <p:txBody>
          <a:bodyPr wrap="none">
            <a:spAutoFit/>
          </a:bodyPr>
          <a:lstStyle/>
          <a:p>
            <a:pPr marL="514350" indent="-514350">
              <a:buFont typeface="+mj-lt"/>
              <a:buAutoNum type="arabicPeriod"/>
            </a:pPr>
            <a:r>
              <a:rPr lang="en-US" sz="2600" b="1" dirty="0" smtClean="0">
                <a:solidFill>
                  <a:srgbClr val="6BCBDF"/>
                </a:solidFill>
                <a:latin typeface="Titillium Web" pitchFamily="2" charset="0"/>
              </a:rPr>
              <a:t>Install Xampp</a:t>
            </a:r>
            <a:endParaRPr lang="en-US" sz="2600" b="1" dirty="0">
              <a:solidFill>
                <a:srgbClr val="6BCBDF"/>
              </a:solidFill>
              <a:latin typeface="Titillium Web" pitchFamily="2" charset="0"/>
            </a:endParaRPr>
          </a:p>
        </p:txBody>
      </p:sp>
      <p:sp>
        <p:nvSpPr>
          <p:cNvPr id="3" name="Rectangle 2"/>
          <p:cNvSpPr/>
          <p:nvPr/>
        </p:nvSpPr>
        <p:spPr>
          <a:xfrm>
            <a:off x="542603" y="2271605"/>
            <a:ext cx="4986929" cy="369332"/>
          </a:xfrm>
          <a:prstGeom prst="rect">
            <a:avLst/>
          </a:prstGeom>
        </p:spPr>
        <p:txBody>
          <a:bodyPr wrap="square">
            <a:spAutoFit/>
          </a:bodyPr>
          <a:lstStyle/>
          <a:p>
            <a:r>
              <a:rPr lang="en-US" dirty="0">
                <a:solidFill>
                  <a:schemeClr val="bg1"/>
                </a:solidFill>
                <a:latin typeface="Titillium Web" pitchFamily="2" charset="0"/>
              </a:rPr>
              <a:t>Click “Next” to Continue</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rgbClr val="FECE06"/>
                </a:solidFill>
                <a:latin typeface="Gotham Medium" pitchFamily="2" charset="0"/>
              </a:rPr>
              <a:t>(A) LOCAL SERVER SETUP </a:t>
            </a:r>
            <a:r>
              <a:rPr lang="en-US" sz="1000" dirty="0" smtClean="0">
                <a:solidFill>
                  <a:schemeClr val="bg1"/>
                </a:solidFill>
                <a:latin typeface="Gotham Medium" pitchFamily="2" charset="0"/>
              </a:rPr>
              <a:t>(B) ONLINE SERVER OVERVIEW (C) DATABASE SETUP (D) WORDPRESS INSATLLATION (E) WORDPRESS  LOGIN</a:t>
            </a:r>
            <a:endParaRPr lang="en-US" sz="1000" dirty="0">
              <a:solidFill>
                <a:schemeClr val="bg1"/>
              </a:solidFill>
              <a:latin typeface="Gotham Medium" pitchFamily="2" charset="0"/>
            </a:endParaRPr>
          </a:p>
        </p:txBody>
      </p:sp>
      <p:sp>
        <p:nvSpPr>
          <p:cNvPr id="9" name="Rectangle 8"/>
          <p:cNvSpPr/>
          <p:nvPr/>
        </p:nvSpPr>
        <p:spPr>
          <a:xfrm>
            <a:off x="3964410" y="2277355"/>
            <a:ext cx="5987593" cy="369332"/>
          </a:xfrm>
          <a:prstGeom prst="rect">
            <a:avLst/>
          </a:prstGeom>
        </p:spPr>
        <p:txBody>
          <a:bodyPr wrap="square">
            <a:spAutoFit/>
          </a:bodyPr>
          <a:lstStyle/>
          <a:p>
            <a:r>
              <a:rPr lang="en-US" dirty="0">
                <a:solidFill>
                  <a:schemeClr val="bg1"/>
                </a:solidFill>
                <a:latin typeface="Titillium Web" pitchFamily="2" charset="0"/>
              </a:rPr>
              <a:t>Installation in Progress…</a:t>
            </a: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673088" y="3109583"/>
            <a:ext cx="2663825" cy="2226310"/>
          </a:xfrm>
          <a:prstGeom prst="rect">
            <a:avLst/>
          </a:prstGeom>
          <a:noFill/>
          <a:ln>
            <a:noFill/>
          </a:ln>
        </p:spPr>
      </p:pic>
      <p:pic>
        <p:nvPicPr>
          <p:cNvPr id="13" name="Picture 12"/>
          <p:cNvPicPr/>
          <p:nvPr/>
        </p:nvPicPr>
        <p:blipFill>
          <a:blip r:embed="rId3">
            <a:extLst>
              <a:ext uri="{28A0092B-C50C-407E-A947-70E740481C1C}">
                <a14:useLocalDpi xmlns:a14="http://schemas.microsoft.com/office/drawing/2010/main" val="0"/>
              </a:ext>
            </a:extLst>
          </a:blip>
          <a:srcRect/>
          <a:stretch>
            <a:fillRect/>
          </a:stretch>
        </p:blipFill>
        <p:spPr bwMode="auto">
          <a:xfrm>
            <a:off x="4077643" y="3109583"/>
            <a:ext cx="2289810" cy="1916430"/>
          </a:xfrm>
          <a:prstGeom prst="rect">
            <a:avLst/>
          </a:prstGeom>
          <a:noFill/>
          <a:ln>
            <a:noFill/>
          </a:ln>
        </p:spPr>
      </p:pic>
      <p:sp>
        <p:nvSpPr>
          <p:cNvPr id="14" name="Rectangle 13"/>
          <p:cNvSpPr/>
          <p:nvPr/>
        </p:nvSpPr>
        <p:spPr>
          <a:xfrm>
            <a:off x="6838096" y="2277415"/>
            <a:ext cx="2622202" cy="646331"/>
          </a:xfrm>
          <a:prstGeom prst="rect">
            <a:avLst/>
          </a:prstGeom>
        </p:spPr>
        <p:txBody>
          <a:bodyPr wrap="square">
            <a:spAutoFit/>
          </a:bodyPr>
          <a:lstStyle/>
          <a:p>
            <a:r>
              <a:rPr lang="en-US" dirty="0">
                <a:solidFill>
                  <a:schemeClr val="bg1"/>
                </a:solidFill>
                <a:latin typeface="Titillium Web" pitchFamily="2" charset="0"/>
              </a:rPr>
              <a:t>Installation Complete. Now click finish</a:t>
            </a:r>
          </a:p>
        </p:txBody>
      </p:sp>
      <p:pic>
        <p:nvPicPr>
          <p:cNvPr id="16" name="Picture 15"/>
          <p:cNvPicPr/>
          <p:nvPr/>
        </p:nvPicPr>
        <p:blipFill>
          <a:blip r:embed="rId4">
            <a:extLst>
              <a:ext uri="{28A0092B-C50C-407E-A947-70E740481C1C}">
                <a14:useLocalDpi xmlns:a14="http://schemas.microsoft.com/office/drawing/2010/main" val="0"/>
              </a:ext>
            </a:extLst>
          </a:blip>
          <a:srcRect/>
          <a:stretch>
            <a:fillRect/>
          </a:stretch>
        </p:blipFill>
        <p:spPr bwMode="auto">
          <a:xfrm>
            <a:off x="6951328" y="3109583"/>
            <a:ext cx="1964055" cy="1645920"/>
          </a:xfrm>
          <a:prstGeom prst="rect">
            <a:avLst/>
          </a:prstGeom>
          <a:noFill/>
          <a:ln>
            <a:noFill/>
          </a:ln>
        </p:spPr>
      </p:pic>
      <p:sp>
        <p:nvSpPr>
          <p:cNvPr id="17" name="Rectangle 16"/>
          <p:cNvSpPr/>
          <p:nvPr/>
        </p:nvSpPr>
        <p:spPr>
          <a:xfrm>
            <a:off x="9366714" y="2271605"/>
            <a:ext cx="2622202" cy="646331"/>
          </a:xfrm>
          <a:prstGeom prst="rect">
            <a:avLst/>
          </a:prstGeom>
        </p:spPr>
        <p:txBody>
          <a:bodyPr wrap="square">
            <a:spAutoFit/>
          </a:bodyPr>
          <a:lstStyle/>
          <a:p>
            <a:r>
              <a:rPr lang="en-US" dirty="0">
                <a:solidFill>
                  <a:schemeClr val="bg1"/>
                </a:solidFill>
                <a:latin typeface="Titillium Web" pitchFamily="2" charset="0"/>
              </a:rPr>
              <a:t>Select Language and save</a:t>
            </a:r>
          </a:p>
        </p:txBody>
      </p:sp>
      <p:pic>
        <p:nvPicPr>
          <p:cNvPr id="19" name="Picture 18"/>
          <p:cNvPicPr/>
          <p:nvPr/>
        </p:nvPicPr>
        <p:blipFill>
          <a:blip r:embed="rId5">
            <a:extLst>
              <a:ext uri="{28A0092B-C50C-407E-A947-70E740481C1C}">
                <a14:useLocalDpi xmlns:a14="http://schemas.microsoft.com/office/drawing/2010/main" val="0"/>
              </a:ext>
            </a:extLst>
          </a:blip>
          <a:srcRect/>
          <a:stretch>
            <a:fillRect/>
          </a:stretch>
        </p:blipFill>
        <p:spPr bwMode="auto">
          <a:xfrm>
            <a:off x="9499258" y="3103773"/>
            <a:ext cx="1749425" cy="1288415"/>
          </a:xfrm>
          <a:prstGeom prst="rect">
            <a:avLst/>
          </a:prstGeom>
          <a:noFill/>
          <a:ln>
            <a:noFill/>
          </a:ln>
        </p:spPr>
      </p:pic>
    </p:spTree>
    <p:extLst>
      <p:ext uri="{BB962C8B-B14F-4D97-AF65-F5344CB8AC3E}">
        <p14:creationId xmlns:p14="http://schemas.microsoft.com/office/powerpoint/2010/main" val="2848308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5251694" cy="630942"/>
          </a:xfrm>
          <a:prstGeom prst="rect">
            <a:avLst/>
          </a:prstGeom>
        </p:spPr>
        <p:txBody>
          <a:bodyPr wrap="none">
            <a:spAutoFit/>
          </a:bodyPr>
          <a:lstStyle/>
          <a:p>
            <a:r>
              <a:rPr lang="en-US" sz="3500" dirty="0" smtClean="0">
                <a:solidFill>
                  <a:srgbClr val="FECE06"/>
                </a:solidFill>
                <a:latin typeface="Franklin Gothic Demi" pitchFamily="34" charset="0"/>
              </a:rPr>
              <a:t>(A) LOCAL SERVER SETUP</a:t>
            </a:r>
            <a:endParaRPr lang="en-US" sz="3500" dirty="0">
              <a:solidFill>
                <a:srgbClr val="FECE06"/>
              </a:solidFill>
              <a:latin typeface="Franklin Gothic Demi" pitchFamily="34" charset="0"/>
            </a:endParaRPr>
          </a:p>
        </p:txBody>
      </p:sp>
      <p:sp>
        <p:nvSpPr>
          <p:cNvPr id="2" name="Rectangle 1"/>
          <p:cNvSpPr/>
          <p:nvPr/>
        </p:nvSpPr>
        <p:spPr>
          <a:xfrm>
            <a:off x="462592" y="1641408"/>
            <a:ext cx="2686954" cy="492443"/>
          </a:xfrm>
          <a:prstGeom prst="rect">
            <a:avLst/>
          </a:prstGeom>
        </p:spPr>
        <p:txBody>
          <a:bodyPr wrap="none">
            <a:spAutoFit/>
          </a:bodyPr>
          <a:lstStyle/>
          <a:p>
            <a:pPr marL="514350" indent="-514350">
              <a:buFont typeface="+mj-lt"/>
              <a:buAutoNum type="arabicPeriod"/>
            </a:pPr>
            <a:r>
              <a:rPr lang="en-US" sz="2600" b="1" dirty="0" smtClean="0">
                <a:solidFill>
                  <a:srgbClr val="6BCBDF"/>
                </a:solidFill>
                <a:latin typeface="Titillium Web" pitchFamily="2" charset="0"/>
              </a:rPr>
              <a:t>Install Xampp</a:t>
            </a:r>
            <a:endParaRPr lang="en-US" sz="2600" b="1" dirty="0">
              <a:solidFill>
                <a:srgbClr val="6BCBDF"/>
              </a:solidFill>
              <a:latin typeface="Titillium Web" pitchFamily="2" charset="0"/>
            </a:endParaRPr>
          </a:p>
        </p:txBody>
      </p:sp>
      <p:sp>
        <p:nvSpPr>
          <p:cNvPr id="3" name="Rectangle 2"/>
          <p:cNvSpPr/>
          <p:nvPr/>
        </p:nvSpPr>
        <p:spPr>
          <a:xfrm>
            <a:off x="542603" y="2271605"/>
            <a:ext cx="4986929" cy="369332"/>
          </a:xfrm>
          <a:prstGeom prst="rect">
            <a:avLst/>
          </a:prstGeom>
        </p:spPr>
        <p:txBody>
          <a:bodyPr wrap="square">
            <a:spAutoFit/>
          </a:bodyPr>
          <a:lstStyle/>
          <a:p>
            <a:r>
              <a:rPr lang="en-US" dirty="0">
                <a:solidFill>
                  <a:schemeClr val="bg1"/>
                </a:solidFill>
                <a:latin typeface="Titillium Web" pitchFamily="2" charset="0"/>
              </a:rPr>
              <a:t>Services Started</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rgbClr val="FECE06"/>
                </a:solidFill>
                <a:latin typeface="Gotham Medium" pitchFamily="2" charset="0"/>
              </a:rPr>
              <a:t>(A) LOCAL SERVER SETUP </a:t>
            </a:r>
            <a:r>
              <a:rPr lang="en-US" sz="1000" dirty="0" smtClean="0">
                <a:solidFill>
                  <a:schemeClr val="bg1"/>
                </a:solidFill>
                <a:latin typeface="Gotham Medium" pitchFamily="2" charset="0"/>
              </a:rPr>
              <a:t>(B) ONLINE SERVER OVERVIEW (C) DATABASE SETUP (D) WORDPRESS INSATLLATION (E) WORDPRESS  LOGIN</a:t>
            </a:r>
            <a:endParaRPr lang="en-US" sz="1000" dirty="0">
              <a:solidFill>
                <a:schemeClr val="bg1"/>
              </a:solidFill>
              <a:latin typeface="Gotham Medium" pitchFamily="2" charset="0"/>
            </a:endParaRPr>
          </a:p>
        </p:txBody>
      </p:sp>
      <p:pic>
        <p:nvPicPr>
          <p:cNvPr id="15" name="Picture 14"/>
          <p:cNvPicPr/>
          <p:nvPr/>
        </p:nvPicPr>
        <p:blipFill>
          <a:blip r:embed="rId2">
            <a:extLst>
              <a:ext uri="{28A0092B-C50C-407E-A947-70E740481C1C}">
                <a14:useLocalDpi xmlns:a14="http://schemas.microsoft.com/office/drawing/2010/main" val="0"/>
              </a:ext>
            </a:extLst>
          </a:blip>
          <a:srcRect/>
          <a:stretch>
            <a:fillRect/>
          </a:stretch>
        </p:blipFill>
        <p:spPr bwMode="auto">
          <a:xfrm>
            <a:off x="673088" y="3169962"/>
            <a:ext cx="5247640" cy="3375025"/>
          </a:xfrm>
          <a:prstGeom prst="rect">
            <a:avLst/>
          </a:prstGeom>
          <a:noFill/>
          <a:ln>
            <a:noFill/>
          </a:ln>
        </p:spPr>
      </p:pic>
    </p:spTree>
    <p:extLst>
      <p:ext uri="{BB962C8B-B14F-4D97-AF65-F5344CB8AC3E}">
        <p14:creationId xmlns:p14="http://schemas.microsoft.com/office/powerpoint/2010/main" val="4012471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5251694" cy="630942"/>
          </a:xfrm>
          <a:prstGeom prst="rect">
            <a:avLst/>
          </a:prstGeom>
        </p:spPr>
        <p:txBody>
          <a:bodyPr wrap="none">
            <a:spAutoFit/>
          </a:bodyPr>
          <a:lstStyle/>
          <a:p>
            <a:r>
              <a:rPr lang="en-US" sz="3500" dirty="0" smtClean="0">
                <a:solidFill>
                  <a:srgbClr val="FECE06"/>
                </a:solidFill>
                <a:latin typeface="Franklin Gothic Demi" pitchFamily="34" charset="0"/>
              </a:rPr>
              <a:t>(A) LOCAL SERVER SETUP</a:t>
            </a:r>
            <a:endParaRPr lang="en-US" sz="3500" dirty="0">
              <a:solidFill>
                <a:srgbClr val="FECE06"/>
              </a:solidFill>
              <a:latin typeface="Franklin Gothic Demi" pitchFamily="34" charset="0"/>
            </a:endParaRPr>
          </a:p>
        </p:txBody>
      </p:sp>
      <p:sp>
        <p:nvSpPr>
          <p:cNvPr id="2" name="Rectangle 1"/>
          <p:cNvSpPr/>
          <p:nvPr/>
        </p:nvSpPr>
        <p:spPr>
          <a:xfrm>
            <a:off x="462592" y="1641408"/>
            <a:ext cx="2686954" cy="492443"/>
          </a:xfrm>
          <a:prstGeom prst="rect">
            <a:avLst/>
          </a:prstGeom>
        </p:spPr>
        <p:txBody>
          <a:bodyPr wrap="none">
            <a:spAutoFit/>
          </a:bodyPr>
          <a:lstStyle/>
          <a:p>
            <a:pPr marL="514350" indent="-514350">
              <a:buFont typeface="+mj-lt"/>
              <a:buAutoNum type="arabicPeriod"/>
            </a:pPr>
            <a:r>
              <a:rPr lang="en-US" sz="2600" b="1" dirty="0" smtClean="0">
                <a:solidFill>
                  <a:srgbClr val="6BCBDF"/>
                </a:solidFill>
                <a:latin typeface="Titillium Web" pitchFamily="2" charset="0"/>
              </a:rPr>
              <a:t>Install Xampp</a:t>
            </a:r>
            <a:endParaRPr lang="en-US" sz="2600" b="1" dirty="0">
              <a:solidFill>
                <a:srgbClr val="6BCBDF"/>
              </a:solidFill>
              <a:latin typeface="Titillium Web" pitchFamily="2" charset="0"/>
            </a:endParaRPr>
          </a:p>
        </p:txBody>
      </p:sp>
      <p:sp>
        <p:nvSpPr>
          <p:cNvPr id="3" name="Rectangle 2"/>
          <p:cNvSpPr/>
          <p:nvPr/>
        </p:nvSpPr>
        <p:spPr>
          <a:xfrm>
            <a:off x="542603" y="2271605"/>
            <a:ext cx="10283548" cy="646331"/>
          </a:xfrm>
          <a:prstGeom prst="rect">
            <a:avLst/>
          </a:prstGeom>
        </p:spPr>
        <p:txBody>
          <a:bodyPr wrap="square">
            <a:spAutoFit/>
          </a:bodyPr>
          <a:lstStyle/>
          <a:p>
            <a:r>
              <a:rPr lang="en-US" dirty="0">
                <a:solidFill>
                  <a:schemeClr val="bg1"/>
                </a:solidFill>
                <a:latin typeface="Titillium Web" pitchFamily="2" charset="0"/>
              </a:rPr>
              <a:t>Checking the Xampp Installation,</a:t>
            </a:r>
          </a:p>
          <a:p>
            <a:r>
              <a:rPr lang="en-US" dirty="0">
                <a:solidFill>
                  <a:schemeClr val="bg1"/>
                </a:solidFill>
                <a:latin typeface="Titillium Web" pitchFamily="2" charset="0"/>
              </a:rPr>
              <a:t>Type http://localhost on the address bar of your web browser. The following screen appears…</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rgbClr val="FECE06"/>
                </a:solidFill>
                <a:latin typeface="Gotham Medium" pitchFamily="2" charset="0"/>
              </a:rPr>
              <a:t>(A) LOCAL SERVER SETUP </a:t>
            </a:r>
            <a:r>
              <a:rPr lang="en-US" sz="1000" dirty="0" smtClean="0">
                <a:solidFill>
                  <a:schemeClr val="bg1"/>
                </a:solidFill>
                <a:latin typeface="Gotham Medium" pitchFamily="2" charset="0"/>
              </a:rPr>
              <a:t>(B) ONLINE SERVER OVERVIEW (C) DATABASE SETUP (D) WORDPRESS INSATLLATION (E) WORDPRESS  LOGIN</a:t>
            </a:r>
            <a:endParaRPr lang="en-US" sz="1000" dirty="0">
              <a:solidFill>
                <a:schemeClr val="bg1"/>
              </a:solidFill>
              <a:latin typeface="Gotham Medium" pitchFamily="2" charset="0"/>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618909" y="2952440"/>
            <a:ext cx="4484370" cy="3810000"/>
          </a:xfrm>
          <a:prstGeom prst="rect">
            <a:avLst/>
          </a:prstGeom>
          <a:noFill/>
          <a:ln>
            <a:noFill/>
          </a:ln>
        </p:spPr>
      </p:pic>
    </p:spTree>
    <p:extLst>
      <p:ext uri="{BB962C8B-B14F-4D97-AF65-F5344CB8AC3E}">
        <p14:creationId xmlns:p14="http://schemas.microsoft.com/office/powerpoint/2010/main" val="1778141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0629" y="287191"/>
            <a:ext cx="3513398" cy="477054"/>
          </a:xfrm>
          <a:prstGeom prst="rect">
            <a:avLst/>
          </a:prstGeom>
        </p:spPr>
        <p:txBody>
          <a:bodyPr wrap="none" anchor="ctr">
            <a:spAutoFit/>
          </a:bodyPr>
          <a:lstStyle/>
          <a:p>
            <a:pPr marL="457200" indent="-457200">
              <a:buFont typeface="+mj-lt"/>
              <a:buAutoNum type="arabicParenR" startAt="2"/>
            </a:pPr>
            <a:r>
              <a:rPr lang="en-US" sz="2500" dirty="0" smtClean="0">
                <a:solidFill>
                  <a:srgbClr val="FECE06"/>
                </a:solidFill>
                <a:latin typeface="Franklin Gothic Demi" pitchFamily="34" charset="0"/>
              </a:rPr>
              <a:t>WORDPRESS SETUP</a:t>
            </a:r>
            <a:endParaRPr lang="en-US" sz="2500" dirty="0">
              <a:solidFill>
                <a:srgbClr val="FECE06"/>
              </a:solidFill>
              <a:latin typeface="Franklin Gothic Demi" pitchFamily="34" charset="0"/>
            </a:endParaRPr>
          </a:p>
        </p:txBody>
      </p:sp>
      <p:sp>
        <p:nvSpPr>
          <p:cNvPr id="7" name="Rectangle 6"/>
          <p:cNvSpPr/>
          <p:nvPr/>
        </p:nvSpPr>
        <p:spPr>
          <a:xfrm>
            <a:off x="462593" y="1010466"/>
            <a:ext cx="5251694" cy="630942"/>
          </a:xfrm>
          <a:prstGeom prst="rect">
            <a:avLst/>
          </a:prstGeom>
        </p:spPr>
        <p:txBody>
          <a:bodyPr wrap="none">
            <a:spAutoFit/>
          </a:bodyPr>
          <a:lstStyle/>
          <a:p>
            <a:r>
              <a:rPr lang="en-US" sz="3500" dirty="0" smtClean="0">
                <a:solidFill>
                  <a:srgbClr val="FECE06"/>
                </a:solidFill>
                <a:latin typeface="Franklin Gothic Demi" pitchFamily="34" charset="0"/>
              </a:rPr>
              <a:t>(A) LOCAL SERVER SETUP</a:t>
            </a:r>
            <a:endParaRPr lang="en-US" sz="3500" dirty="0">
              <a:solidFill>
                <a:srgbClr val="FECE06"/>
              </a:solidFill>
              <a:latin typeface="Franklin Gothic Demi" pitchFamily="34" charset="0"/>
            </a:endParaRPr>
          </a:p>
        </p:txBody>
      </p:sp>
      <p:sp>
        <p:nvSpPr>
          <p:cNvPr id="2" name="Rectangle 1"/>
          <p:cNvSpPr/>
          <p:nvPr/>
        </p:nvSpPr>
        <p:spPr>
          <a:xfrm>
            <a:off x="462592" y="1641408"/>
            <a:ext cx="3280065" cy="492443"/>
          </a:xfrm>
          <a:prstGeom prst="rect">
            <a:avLst/>
          </a:prstGeom>
        </p:spPr>
        <p:txBody>
          <a:bodyPr wrap="none">
            <a:spAutoFit/>
          </a:bodyPr>
          <a:lstStyle/>
          <a:p>
            <a:pPr marL="514350" indent="-514350">
              <a:buFont typeface="+mj-lt"/>
              <a:buAutoNum type="arabicPeriod" startAt="2"/>
            </a:pPr>
            <a:r>
              <a:rPr lang="en-US" sz="2600" b="1" dirty="0">
                <a:solidFill>
                  <a:srgbClr val="6BCBDF"/>
                </a:solidFill>
                <a:latin typeface="Titillium Web" pitchFamily="2" charset="0"/>
              </a:rPr>
              <a:t>Create a database</a:t>
            </a:r>
          </a:p>
        </p:txBody>
      </p:sp>
      <p:sp>
        <p:nvSpPr>
          <p:cNvPr id="3" name="Rectangle 2"/>
          <p:cNvSpPr/>
          <p:nvPr/>
        </p:nvSpPr>
        <p:spPr>
          <a:xfrm>
            <a:off x="542603" y="2271605"/>
            <a:ext cx="10283548" cy="1477328"/>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latin typeface="Titillium Web" pitchFamily="2" charset="0"/>
              </a:rPr>
              <a:t>Launch PhpMyAdmin</a:t>
            </a:r>
          </a:p>
          <a:p>
            <a:pPr marL="285750" indent="-285750">
              <a:buFont typeface="Arial" panose="020B0604020202020204" pitchFamily="34" charset="0"/>
              <a:buChar char="•"/>
            </a:pPr>
            <a:r>
              <a:rPr lang="en-US" dirty="0">
                <a:solidFill>
                  <a:schemeClr val="bg1"/>
                </a:solidFill>
                <a:latin typeface="Titillium Web" pitchFamily="2" charset="0"/>
              </a:rPr>
              <a:t>Create a database named “your database name”</a:t>
            </a:r>
          </a:p>
          <a:p>
            <a:pPr marL="285750" indent="-285750">
              <a:buFont typeface="Arial" panose="020B0604020202020204" pitchFamily="34" charset="0"/>
              <a:buChar char="•"/>
            </a:pPr>
            <a:r>
              <a:rPr lang="en-US" dirty="0">
                <a:solidFill>
                  <a:schemeClr val="bg1"/>
                </a:solidFill>
                <a:latin typeface="Titillium Web" pitchFamily="2" charset="0"/>
              </a:rPr>
              <a:t>Create a user named “your database name”</a:t>
            </a:r>
          </a:p>
          <a:p>
            <a:pPr marL="285750" indent="-285750">
              <a:buFont typeface="Arial" panose="020B0604020202020204" pitchFamily="34" charset="0"/>
              <a:buChar char="•"/>
            </a:pPr>
            <a:r>
              <a:rPr lang="en-US" dirty="0">
                <a:solidFill>
                  <a:schemeClr val="bg1"/>
                </a:solidFill>
                <a:latin typeface="Titillium Web" pitchFamily="2" charset="0"/>
              </a:rPr>
              <a:t>Grant all privileges to the user “your database name” </a:t>
            </a:r>
          </a:p>
          <a:p>
            <a:pPr marL="285750" indent="-285750">
              <a:buFont typeface="Arial" panose="020B0604020202020204" pitchFamily="34" charset="0"/>
              <a:buChar char="•"/>
            </a:pPr>
            <a:r>
              <a:rPr lang="en-US" dirty="0">
                <a:solidFill>
                  <a:schemeClr val="bg1"/>
                </a:solidFill>
                <a:latin typeface="Titillium Web" pitchFamily="2" charset="0"/>
              </a:rPr>
              <a:t>on the database “your database name”</a:t>
            </a:r>
          </a:p>
        </p:txBody>
      </p:sp>
      <p:sp>
        <p:nvSpPr>
          <p:cNvPr id="12" name="Rectangle 11"/>
          <p:cNvSpPr/>
          <p:nvPr/>
        </p:nvSpPr>
        <p:spPr>
          <a:xfrm>
            <a:off x="2258592" y="764245"/>
            <a:ext cx="9456435" cy="246221"/>
          </a:xfrm>
          <a:prstGeom prst="rect">
            <a:avLst/>
          </a:prstGeom>
        </p:spPr>
        <p:txBody>
          <a:bodyPr wrap="none">
            <a:spAutoFit/>
          </a:bodyPr>
          <a:lstStyle/>
          <a:p>
            <a:r>
              <a:rPr lang="en-US" sz="1000" dirty="0" smtClean="0">
                <a:solidFill>
                  <a:srgbClr val="FECE06"/>
                </a:solidFill>
                <a:latin typeface="Gotham Medium" pitchFamily="2" charset="0"/>
              </a:rPr>
              <a:t>(A) LOCAL SERVER SETUP </a:t>
            </a:r>
            <a:r>
              <a:rPr lang="en-US" sz="1000" dirty="0" smtClean="0">
                <a:solidFill>
                  <a:schemeClr val="bg1"/>
                </a:solidFill>
                <a:latin typeface="Gotham Medium" pitchFamily="2" charset="0"/>
              </a:rPr>
              <a:t>(B) ONLINE SERVER OVERVIEW (C) DATABASE SETUP (D) WORDPRESS INSATLLATION (E) WORDPRESS  LOGIN</a:t>
            </a:r>
            <a:endParaRPr lang="en-US" sz="1000" dirty="0">
              <a:solidFill>
                <a:schemeClr val="bg1"/>
              </a:solidFill>
              <a:latin typeface="Gotham Medium" pitchFamily="2" charset="0"/>
            </a:endParaRPr>
          </a:p>
        </p:txBody>
      </p:sp>
    </p:spTree>
    <p:extLst>
      <p:ext uri="{BB962C8B-B14F-4D97-AF65-F5344CB8AC3E}">
        <p14:creationId xmlns:p14="http://schemas.microsoft.com/office/powerpoint/2010/main" val="2182269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AJ MAHAL CASINO EMPLOYE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mputer-specialist-ppt-silde [Compatibility Mode]" id="{CF14E509-D239-4818-A00E-88E5D2E07082}" vid="{EF964DFB-E5A4-4004-AA72-76BB5E1707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TAJ MAHAL CASINO EMPLOYEES</Template>
  <TotalTime>2200</TotalTime>
  <Words>1557</Words>
  <Application>Microsoft Office PowerPoint</Application>
  <PresentationFormat>Widescreen</PresentationFormat>
  <Paragraphs>164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Courier New</vt:lpstr>
      <vt:lpstr>Franklin Gothic Demi</vt:lpstr>
      <vt:lpstr>Gotham Medium</vt:lpstr>
      <vt:lpstr>Titillium Web</vt:lpstr>
      <vt:lpstr>TAJ MAHAL CASINO EMPLOYEES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Intel</cp:lastModifiedBy>
  <cp:revision>381</cp:revision>
  <dcterms:created xsi:type="dcterms:W3CDTF">2016-10-20T13:49:08Z</dcterms:created>
  <dcterms:modified xsi:type="dcterms:W3CDTF">2017-05-18T06:14:31Z</dcterms:modified>
</cp:coreProperties>
</file>