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8"/>
  </p:notesMasterIdLst>
  <p:sldIdLst>
    <p:sldId id="256" r:id="rId4"/>
    <p:sldId id="370" r:id="rId5"/>
    <p:sldId id="371" r:id="rId6"/>
    <p:sldId id="287" r:id="rId7"/>
    <p:sldId id="369" r:id="rId8"/>
    <p:sldId id="291" r:id="rId9"/>
    <p:sldId id="355" r:id="rId10"/>
    <p:sldId id="364" r:id="rId11"/>
    <p:sldId id="356" r:id="rId12"/>
    <p:sldId id="357" r:id="rId13"/>
    <p:sldId id="358" r:id="rId14"/>
    <p:sldId id="359" r:id="rId15"/>
    <p:sldId id="360" r:id="rId16"/>
    <p:sldId id="361" r:id="rId17"/>
    <p:sldId id="365" r:id="rId18"/>
    <p:sldId id="362" r:id="rId19"/>
    <p:sldId id="363" r:id="rId20"/>
    <p:sldId id="366" r:id="rId21"/>
    <p:sldId id="368" r:id="rId22"/>
    <p:sldId id="378" r:id="rId23"/>
    <p:sldId id="379" r:id="rId24"/>
    <p:sldId id="375" r:id="rId25"/>
    <p:sldId id="377" r:id="rId26"/>
    <p:sldId id="376" r:id="rId2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 varScale="1">
        <p:scale>
          <a:sx n="68" d="100"/>
          <a:sy n="68" d="100"/>
        </p:scale>
        <p:origin x="978" y="66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874460" y="935417"/>
            <a:ext cx="46317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HEALTHCARE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92572" y="2422106"/>
            <a:ext cx="4631685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CREATED BY KARIMOVA NAZRIN AND SHAFAYAT ABDULLAYEVA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610813"/>
            <a:ext cx="7301159" cy="73558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Between PATIENTS and DOCTORS  has relationship name is ASSIGN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TO.This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relationship also have a special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attribute.This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relationship is M:N.We use Cross Reference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approach.We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create third table which name is ASSIGN TO ,add special attribute and primary keys of PATIENTS and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DOCTORS.And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these primary keys will be the foreign key of new relationship.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az-Latn-AZ" dirty="0"/>
              <a:t>CREATE TABLE ASSINGTO(</a:t>
            </a:r>
          </a:p>
          <a:p>
            <a:r>
              <a:rPr lang="en-US" dirty="0"/>
              <a:t>PATIENT_ID INT NOT NULL,</a:t>
            </a:r>
          </a:p>
          <a:p>
            <a:r>
              <a:rPr lang="en-US" dirty="0"/>
              <a:t>DOCTOR_ID INT NOT NULL,</a:t>
            </a:r>
          </a:p>
          <a:p>
            <a:r>
              <a:rPr lang="az-Latn-AZ" dirty="0"/>
              <a:t>ASSIGNDATE DATE NOT NULL)</a:t>
            </a:r>
          </a:p>
          <a:p>
            <a:endParaRPr lang="en-GB" dirty="0"/>
          </a:p>
          <a:p>
            <a:r>
              <a:rPr lang="az-Latn-AZ" dirty="0"/>
              <a:t>ALTER TABLE ASSINGTO</a:t>
            </a:r>
          </a:p>
          <a:p>
            <a:r>
              <a:rPr lang="en-US" dirty="0"/>
              <a:t>ADD CONSTRAINT FK_PATASSIGN_ID</a:t>
            </a:r>
          </a:p>
          <a:p>
            <a:r>
              <a:rPr lang="az-Latn-AZ" dirty="0"/>
              <a:t>FOREIGN KEY(PATIENT_ID)</a:t>
            </a:r>
          </a:p>
          <a:p>
            <a:r>
              <a:rPr lang="az-Latn-AZ" dirty="0"/>
              <a:t>REFERENCES PATIENTS(PATIENT_ID)</a:t>
            </a:r>
          </a:p>
          <a:p>
            <a:endParaRPr lang="az-Latn-AZ" dirty="0"/>
          </a:p>
          <a:p>
            <a:r>
              <a:rPr lang="az-Latn-AZ" dirty="0"/>
              <a:t>ALTER TABLE ASSINGTO</a:t>
            </a:r>
          </a:p>
          <a:p>
            <a:r>
              <a:rPr lang="az-Latn-AZ" dirty="0"/>
              <a:t>ADD CONSTRAINT FK_ASSIGNDOC_ID</a:t>
            </a:r>
          </a:p>
          <a:p>
            <a:r>
              <a:rPr lang="az-Latn-AZ" dirty="0"/>
              <a:t>FOREIGN KEY(DOCTOR_ID)</a:t>
            </a:r>
          </a:p>
          <a:p>
            <a:r>
              <a:rPr lang="az-Latn-AZ" dirty="0"/>
              <a:t>REFERENCES DOCTORS(DOCTOR_ID)</a:t>
            </a:r>
          </a:p>
          <a:p>
            <a:endParaRPr lang="az-Latn-AZ" dirty="0"/>
          </a:p>
          <a:p>
            <a:endParaRPr lang="az-Latn-AZ" dirty="0"/>
          </a:p>
          <a:p>
            <a:endParaRPr lang="az-Latn-AZ" sz="1600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94942-EEC1-4D18-8FA5-379B446A2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6" t="56413" r="53270" b="26143"/>
          <a:stretch/>
        </p:blipFill>
        <p:spPr>
          <a:xfrm>
            <a:off x="6030377" y="3009779"/>
            <a:ext cx="5838093" cy="25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610813"/>
            <a:ext cx="10114698" cy="760208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Then we have another table is PROCEDURES:</a:t>
            </a:r>
            <a:endParaRPr lang="en-US" sz="1600" dirty="0"/>
          </a:p>
          <a:p>
            <a:r>
              <a:rPr lang="az-Latn-AZ" sz="1600" dirty="0"/>
              <a:t>CREATE TABLE PROCEDURES(</a:t>
            </a:r>
          </a:p>
          <a:p>
            <a:r>
              <a:rPr lang="en-US" sz="1600" dirty="0"/>
              <a:t>PROC_ID INT PRIMARY KEY,</a:t>
            </a:r>
          </a:p>
          <a:p>
            <a:r>
              <a:rPr lang="az-Latn-AZ" sz="1600" dirty="0"/>
              <a:t>COST INT NOT NULL,</a:t>
            </a:r>
          </a:p>
          <a:p>
            <a:r>
              <a:rPr lang="en-US" sz="1600" dirty="0"/>
              <a:t>PROC_TYPE VARCHAR(50) NOT NULL,</a:t>
            </a:r>
          </a:p>
          <a:p>
            <a:r>
              <a:rPr lang="en-US" sz="1600" dirty="0"/>
              <a:t>PROC_TIME TIME NOT NULL)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There is relationship between DOCTORS and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PROCEDURES.This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relationship is M:N.And we create third table which name is DIRECTED. And add primary keys of PROCEDURES and DOCTORS.</a:t>
            </a:r>
          </a:p>
          <a:p>
            <a:r>
              <a:rPr lang="az-Latn-AZ" sz="1600" dirty="0"/>
              <a:t>CREATE TABLE DIRECTED(</a:t>
            </a:r>
          </a:p>
          <a:p>
            <a:r>
              <a:rPr lang="en-US" sz="1600" dirty="0"/>
              <a:t>DOCTOR_ID INT NOT NULL,</a:t>
            </a:r>
          </a:p>
          <a:p>
            <a:r>
              <a:rPr lang="en-US" sz="1600" dirty="0"/>
              <a:t>PROC_ID INT NOT NULL)</a:t>
            </a:r>
          </a:p>
          <a:p>
            <a:endParaRPr lang="en-GB" sz="1600" dirty="0"/>
          </a:p>
          <a:p>
            <a:r>
              <a:rPr lang="az-Latn-AZ" sz="1600" dirty="0"/>
              <a:t>ALTER TABLE DIRECTED</a:t>
            </a:r>
          </a:p>
          <a:p>
            <a:r>
              <a:rPr lang="en-US" sz="1600" dirty="0"/>
              <a:t>ADD CONSTRAINT FK_DOCTOR_ID</a:t>
            </a:r>
          </a:p>
          <a:p>
            <a:r>
              <a:rPr lang="az-Latn-AZ" sz="1600" dirty="0"/>
              <a:t>FOREIGN KEY(DOCTOR_ID)</a:t>
            </a:r>
          </a:p>
          <a:p>
            <a:r>
              <a:rPr lang="az-Latn-AZ" sz="1600" dirty="0"/>
              <a:t>REFERENCES DOCTORS(DOCTOR_ID)</a:t>
            </a:r>
          </a:p>
          <a:p>
            <a:endParaRPr lang="az-Latn-AZ" sz="1600" dirty="0"/>
          </a:p>
          <a:p>
            <a:endParaRPr lang="az-Latn-AZ" sz="1600" dirty="0"/>
          </a:p>
          <a:p>
            <a:r>
              <a:rPr lang="az-Latn-AZ" sz="1600" dirty="0"/>
              <a:t>ALTER TABLE DIRECTED</a:t>
            </a:r>
          </a:p>
          <a:p>
            <a:r>
              <a:rPr lang="en-US" sz="1600" dirty="0"/>
              <a:t>ADD CONSTRAINT FK_PROCDOCTOR_ID</a:t>
            </a:r>
          </a:p>
          <a:p>
            <a:r>
              <a:rPr lang="az-Latn-AZ" sz="1600" dirty="0"/>
              <a:t>FOREIGN KEY(PROC_ID)</a:t>
            </a:r>
          </a:p>
          <a:p>
            <a:r>
              <a:rPr lang="az-Latn-AZ" sz="1600" dirty="0"/>
              <a:t>REFERENCES PROCEDURES(PROC_ID)</a:t>
            </a:r>
          </a:p>
          <a:p>
            <a:endParaRPr lang="az-Latn-AZ" sz="1600" dirty="0"/>
          </a:p>
          <a:p>
            <a:endParaRPr lang="az-Latn-AZ" sz="1600" dirty="0"/>
          </a:p>
          <a:p>
            <a:endParaRPr lang="az-Latn-AZ" sz="1600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74730-C7B3-4344-8D72-355C6F8A3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6" t="56824" r="47270" b="26758"/>
          <a:stretch/>
        </p:blipFill>
        <p:spPr>
          <a:xfrm>
            <a:off x="5711481" y="610813"/>
            <a:ext cx="5190981" cy="1688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20867-6F1D-4E49-A09B-A57F222F0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56437" r="61231" b="26964"/>
          <a:stretch/>
        </p:blipFill>
        <p:spPr>
          <a:xfrm>
            <a:off x="5845113" y="3429000"/>
            <a:ext cx="4670473" cy="29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610813"/>
            <a:ext cx="10114698" cy="683264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We have relationship between PATIENTS and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PROCEDURES.And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This relationship is M:N.We create third table which name is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CHOOSE,add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primary keys of PROCEDURES AND CHOOSE.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az-Latn-AZ" dirty="0"/>
              <a:t>CREATE TABLE CHOOOSE(</a:t>
            </a:r>
          </a:p>
          <a:p>
            <a:r>
              <a:rPr lang="en-US" dirty="0"/>
              <a:t>PATIENT_ID INT NOT NULL,</a:t>
            </a:r>
          </a:p>
          <a:p>
            <a:r>
              <a:rPr lang="en-US" dirty="0"/>
              <a:t>PROC_ID INT NOT NULL)</a:t>
            </a:r>
          </a:p>
          <a:p>
            <a:endParaRPr lang="az-Latn-AZ" dirty="0"/>
          </a:p>
          <a:p>
            <a:endParaRPr lang="az-Latn-AZ" dirty="0"/>
          </a:p>
          <a:p>
            <a:r>
              <a:rPr lang="az-Latn-AZ" dirty="0"/>
              <a:t>ALTER TABLE CHOOOSE</a:t>
            </a:r>
          </a:p>
          <a:p>
            <a:r>
              <a:rPr lang="en-US" dirty="0"/>
              <a:t>ADD CONSTRAINT FK_PATIENTCHOOSE_ID</a:t>
            </a:r>
          </a:p>
          <a:p>
            <a:r>
              <a:rPr lang="az-Latn-AZ" dirty="0"/>
              <a:t>FOREIGN KEY(PATIENT_ID)</a:t>
            </a:r>
          </a:p>
          <a:p>
            <a:r>
              <a:rPr lang="az-Latn-AZ" dirty="0"/>
              <a:t>REFERENCES PATIENTS(PATIENT_ID)</a:t>
            </a:r>
          </a:p>
          <a:p>
            <a:endParaRPr lang="az-Latn-AZ" dirty="0"/>
          </a:p>
          <a:p>
            <a:r>
              <a:rPr lang="az-Latn-AZ" dirty="0"/>
              <a:t>ALTER TABLE CHOOOSE</a:t>
            </a:r>
          </a:p>
          <a:p>
            <a:r>
              <a:rPr lang="az-Latn-AZ" dirty="0"/>
              <a:t>ADD CONSTRAINT FK_PATIENTPROC_ID</a:t>
            </a:r>
          </a:p>
          <a:p>
            <a:r>
              <a:rPr lang="az-Latn-AZ" dirty="0"/>
              <a:t>FOREIGN KEY(PROC_ID)</a:t>
            </a:r>
          </a:p>
          <a:p>
            <a:r>
              <a:rPr lang="az-Latn-AZ" dirty="0"/>
              <a:t>REFERENCES PROCEDURES(PROC_ID)</a:t>
            </a:r>
          </a:p>
          <a:p>
            <a:endParaRPr lang="az-Latn-AZ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az-Latn-AZ" sz="1600" dirty="0"/>
          </a:p>
          <a:p>
            <a:endParaRPr lang="az-Latn-AZ" sz="1600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895C8-F35A-49E9-93E0-4B3393C6D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56413" r="59039" b="26143"/>
          <a:stretch/>
        </p:blipFill>
        <p:spPr>
          <a:xfrm>
            <a:off x="6815328" y="2250831"/>
            <a:ext cx="537667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415684"/>
            <a:ext cx="10114698" cy="686341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We have another table which Is called MEDICATIONS:</a:t>
            </a:r>
          </a:p>
          <a:p>
            <a:r>
              <a:rPr lang="az-Latn-AZ" dirty="0"/>
              <a:t>CREATE TABLE MEDICATIONS(</a:t>
            </a:r>
          </a:p>
          <a:p>
            <a:r>
              <a:rPr lang="en-US" dirty="0"/>
              <a:t>MED_ID INT PRIMARY KEY,</a:t>
            </a:r>
          </a:p>
          <a:p>
            <a:r>
              <a:rPr lang="sv-SE" dirty="0"/>
              <a:t>MED_FORM VARCHAR(50) NOT NULL,</a:t>
            </a:r>
          </a:p>
          <a:p>
            <a:r>
              <a:rPr lang="en-US" dirty="0"/>
              <a:t>BRAND_NAME VARCHAR(50) NOT NULL)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There is a relationship between MEDICATIONS AND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DOCTORS.The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name is relation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DETERMINE.This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relationship is M:N.We create third table which name is DETERMINE.</a:t>
            </a:r>
          </a:p>
          <a:p>
            <a:r>
              <a:rPr lang="az-Latn-AZ" dirty="0"/>
              <a:t>CREATE TABLE DETERMINE(</a:t>
            </a:r>
          </a:p>
          <a:p>
            <a:r>
              <a:rPr lang="en-US" dirty="0"/>
              <a:t> DOCTOR_ID INT NOT NULL,</a:t>
            </a:r>
          </a:p>
          <a:p>
            <a:r>
              <a:rPr lang="az-Latn-AZ" dirty="0"/>
              <a:t> MED_ID INT NOT NULL)</a:t>
            </a:r>
          </a:p>
          <a:p>
            <a:endParaRPr lang="az-Latn-AZ" dirty="0"/>
          </a:p>
          <a:p>
            <a:r>
              <a:rPr lang="az-Latn-AZ" dirty="0"/>
              <a:t>  ALTER TABLE DETERMINE</a:t>
            </a:r>
          </a:p>
          <a:p>
            <a:r>
              <a:rPr lang="az-Latn-AZ" dirty="0"/>
              <a:t>ADD CONSTRAINT FK_DOCTORDETERMINE_ID</a:t>
            </a:r>
          </a:p>
          <a:p>
            <a:r>
              <a:rPr lang="az-Latn-AZ" dirty="0"/>
              <a:t>FOREIGN KEY(DOCTOR_ID)</a:t>
            </a:r>
          </a:p>
          <a:p>
            <a:r>
              <a:rPr lang="az-Latn-AZ" dirty="0"/>
              <a:t>REFERENCES DOCTORS(DOCTOR_ID)</a:t>
            </a:r>
          </a:p>
          <a:p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r>
              <a:rPr lang="az-Latn-AZ" dirty="0"/>
              <a:t>ALTER TABLE DETERMINE</a:t>
            </a:r>
          </a:p>
          <a:p>
            <a:r>
              <a:rPr lang="en-US" dirty="0"/>
              <a:t>ADD CONSTRAINT FK_MEDDOCTOR_ID</a:t>
            </a:r>
          </a:p>
          <a:p>
            <a:r>
              <a:rPr lang="az-Latn-AZ" dirty="0"/>
              <a:t>FOREIGN KEY(MED_ID)</a:t>
            </a:r>
          </a:p>
          <a:p>
            <a:r>
              <a:rPr lang="az-Latn-AZ" dirty="0"/>
              <a:t>REFERENCES MEDICATIONS(MED_ID)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669B9-C9B3-4D32-983A-B4D391579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56824" r="50000" b="24911"/>
          <a:stretch/>
        </p:blipFill>
        <p:spPr>
          <a:xfrm>
            <a:off x="7690339" y="540475"/>
            <a:ext cx="3796086" cy="1499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693E6-D32F-4F90-9F18-F0BD05431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6" t="56413" r="58577" b="26143"/>
          <a:stretch/>
        </p:blipFill>
        <p:spPr>
          <a:xfrm>
            <a:off x="7481386" y="3777054"/>
            <a:ext cx="4005039" cy="23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415684"/>
            <a:ext cx="10114698" cy="57861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Another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relationshio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between is MEDICATIONS and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PATIENTS.This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relationship is M:N.We create third table which name is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TAKES,and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add primary keys of MEDICATIONS and PATIENTS.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az-Latn-AZ" dirty="0"/>
              <a:t>CREATE TABLE TAKES(</a:t>
            </a:r>
          </a:p>
          <a:p>
            <a:r>
              <a:rPr lang="en-US" dirty="0"/>
              <a:t>PATIENT_ID INT NOT NULL,</a:t>
            </a:r>
          </a:p>
          <a:p>
            <a:r>
              <a:rPr lang="az-Latn-AZ" dirty="0"/>
              <a:t>MED_ID INT NOT NULL)</a:t>
            </a:r>
          </a:p>
          <a:p>
            <a:endParaRPr lang="az-Latn-AZ" dirty="0"/>
          </a:p>
          <a:p>
            <a:endParaRPr lang="az-Latn-AZ" dirty="0"/>
          </a:p>
          <a:p>
            <a:r>
              <a:rPr lang="az-Latn-AZ" dirty="0"/>
              <a:t>ALTER TABLE TAKES</a:t>
            </a:r>
          </a:p>
          <a:p>
            <a:r>
              <a:rPr lang="en-US" dirty="0"/>
              <a:t>ADD CONSTRAINT FK_PATIENTMED_ID</a:t>
            </a:r>
          </a:p>
          <a:p>
            <a:r>
              <a:rPr lang="az-Latn-AZ" dirty="0"/>
              <a:t>FOREIGN KEY(MED_ID)</a:t>
            </a:r>
          </a:p>
          <a:p>
            <a:r>
              <a:rPr lang="az-Latn-AZ" dirty="0"/>
              <a:t>REFERENCES MEDICATIONS(MED_ID)</a:t>
            </a:r>
          </a:p>
          <a:p>
            <a:endParaRPr lang="az-Latn-AZ" dirty="0"/>
          </a:p>
          <a:p>
            <a:endParaRPr lang="az-Latn-AZ" dirty="0"/>
          </a:p>
          <a:p>
            <a:r>
              <a:rPr lang="az-Latn-AZ" dirty="0"/>
              <a:t>ALTER TABLE TAKES</a:t>
            </a:r>
          </a:p>
          <a:p>
            <a:r>
              <a:rPr lang="az-Latn-AZ" dirty="0"/>
              <a:t>ADD CONSTRAINT FK_PATIENT_ID</a:t>
            </a:r>
          </a:p>
          <a:p>
            <a:r>
              <a:rPr lang="az-Latn-AZ" dirty="0"/>
              <a:t>FOREIGN KEY(PATIENT_ID)</a:t>
            </a:r>
          </a:p>
          <a:p>
            <a:r>
              <a:rPr lang="az-Latn-AZ" dirty="0"/>
              <a:t>REFERENCES PATIENTS(PATIENT_ID)</a:t>
            </a:r>
          </a:p>
          <a:p>
            <a:endParaRPr lang="az-Latn-AZ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A1BFA-DC6B-444C-8860-21C424D7C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6" t="57054" r="57769" b="24910"/>
          <a:stretch/>
        </p:blipFill>
        <p:spPr>
          <a:xfrm>
            <a:off x="6336134" y="2009837"/>
            <a:ext cx="5532336" cy="30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211E2-8C50-436F-9BCB-D61C1D5F6D8F}"/>
              </a:ext>
            </a:extLst>
          </p:cNvPr>
          <p:cNvSpPr/>
          <p:nvPr/>
        </p:nvSpPr>
        <p:spPr>
          <a:xfrm>
            <a:off x="205092" y="923164"/>
            <a:ext cx="1028140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In MEDICATIONS TABLE  we have multivalued attribute NAME.WE create new table and add </a:t>
            </a:r>
          </a:p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primary key of MEDICATIONS.</a:t>
            </a:r>
          </a:p>
          <a:p>
            <a:r>
              <a:rPr lang="az-Latn-AZ" dirty="0"/>
              <a:t>CREATE TABLE NAME(</a:t>
            </a:r>
          </a:p>
          <a:p>
            <a:r>
              <a:rPr lang="az-Latn-AZ" dirty="0"/>
              <a:t>MED_ID INT NOT NULL,</a:t>
            </a:r>
          </a:p>
          <a:p>
            <a:r>
              <a:rPr lang="az-Latn-AZ" dirty="0"/>
              <a:t>MED_NAME VARCHAR(30))</a:t>
            </a:r>
          </a:p>
          <a:p>
            <a:endParaRPr lang="az-Latn-AZ" dirty="0"/>
          </a:p>
          <a:p>
            <a:r>
              <a:rPr lang="az-Latn-AZ" dirty="0"/>
              <a:t>ALTER TABLE NAME</a:t>
            </a:r>
          </a:p>
          <a:p>
            <a:r>
              <a:rPr lang="en-US" dirty="0"/>
              <a:t>ADD CONSTRAINT FK_NAME_ID</a:t>
            </a:r>
          </a:p>
          <a:p>
            <a:r>
              <a:rPr lang="az-Latn-AZ" dirty="0"/>
              <a:t>FOREIGN KEY(MED_ID)</a:t>
            </a:r>
          </a:p>
          <a:p>
            <a:r>
              <a:rPr lang="az-Latn-AZ" dirty="0"/>
              <a:t>REFERENCES MEDICATIONS(MED_ID)</a:t>
            </a:r>
          </a:p>
          <a:p>
            <a:endParaRPr lang="en-GB" dirty="0"/>
          </a:p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Here MED_ID is foreign key references to MEDICATIONS table MED_ID column</a:t>
            </a:r>
            <a:endParaRPr lang="az-Latn-A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D57D7-B76D-4961-9555-FCD23480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56413" r="56847" b="26143"/>
          <a:stretch/>
        </p:blipFill>
        <p:spPr>
          <a:xfrm>
            <a:off x="3575708" y="4339484"/>
            <a:ext cx="4785569" cy="24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2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415684"/>
            <a:ext cx="10114698" cy="57861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Another relationship between is MEDICATIONS and PROCEDURES is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WRITTEN.This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is again M:N relationship.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az-Latn-AZ" dirty="0"/>
              <a:t>CREATE TABLE WRITTEN (</a:t>
            </a:r>
          </a:p>
          <a:p>
            <a:r>
              <a:rPr lang="en-US" dirty="0"/>
              <a:t>PROC_ID INT NOT NULL,</a:t>
            </a:r>
          </a:p>
          <a:p>
            <a:r>
              <a:rPr lang="az-Latn-AZ" dirty="0"/>
              <a:t>MED_ID INT NOT NULL)</a:t>
            </a:r>
          </a:p>
          <a:p>
            <a:endParaRPr lang="az-Latn-AZ" dirty="0"/>
          </a:p>
          <a:p>
            <a:r>
              <a:rPr lang="az-Latn-AZ" dirty="0"/>
              <a:t>ALTER TABLE WRITTEN</a:t>
            </a:r>
          </a:p>
          <a:p>
            <a:r>
              <a:rPr lang="en-US" dirty="0"/>
              <a:t>ADD CONSTRAINT FK_PROCMED_ID</a:t>
            </a:r>
          </a:p>
          <a:p>
            <a:r>
              <a:rPr lang="az-Latn-AZ" dirty="0"/>
              <a:t>FOREIGN KEY(PROC_ID)</a:t>
            </a:r>
          </a:p>
          <a:p>
            <a:r>
              <a:rPr lang="az-Latn-AZ" dirty="0"/>
              <a:t>REFERENCES PROCEDURES(PROC_ID)</a:t>
            </a:r>
          </a:p>
          <a:p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r>
              <a:rPr lang="az-Latn-AZ" dirty="0"/>
              <a:t>ALTER TABLE WRITTEN</a:t>
            </a:r>
          </a:p>
          <a:p>
            <a:r>
              <a:rPr lang="az-Latn-AZ" dirty="0"/>
              <a:t>ADD CONSTRAINT FK_PROCMEDD_ID</a:t>
            </a:r>
          </a:p>
          <a:p>
            <a:r>
              <a:rPr lang="az-Latn-AZ" dirty="0"/>
              <a:t>FOREIGN KEY(MED_ID)</a:t>
            </a:r>
          </a:p>
          <a:p>
            <a:r>
              <a:rPr lang="az-Latn-AZ" dirty="0"/>
              <a:t>REFERENCES MEDICATIONS(MED_ID)</a:t>
            </a:r>
          </a:p>
          <a:p>
            <a:endParaRPr lang="az-Latn-AZ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2794A-DF6E-415D-A2FC-5AF8410A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6" t="56824" r="58461" b="23884"/>
          <a:stretch/>
        </p:blipFill>
        <p:spPr>
          <a:xfrm>
            <a:off x="5781822" y="1473590"/>
            <a:ext cx="6282272" cy="39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950257"/>
            <a:ext cx="10536728" cy="387798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WE have another table is BILL.</a:t>
            </a:r>
            <a:endParaRPr lang="en-GB" dirty="0"/>
          </a:p>
          <a:p>
            <a:r>
              <a:rPr lang="az-Latn-AZ" dirty="0"/>
              <a:t>CREATE TABLE BILL(</a:t>
            </a:r>
          </a:p>
          <a:p>
            <a:r>
              <a:rPr lang="az-Latn-AZ" dirty="0"/>
              <a:t>BILLNUMBER INT PRIMARY KEY,</a:t>
            </a:r>
          </a:p>
          <a:p>
            <a:r>
              <a:rPr lang="az-Latn-AZ" dirty="0"/>
              <a:t>TOTALPAYMENT INT NOT NULL,</a:t>
            </a:r>
          </a:p>
          <a:p>
            <a:r>
              <a:rPr lang="en-US" dirty="0"/>
              <a:t>PATIENT_ID INT NOT NULL)</a:t>
            </a:r>
          </a:p>
          <a:p>
            <a:endParaRPr lang="az-Latn-AZ" dirty="0"/>
          </a:p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There is relationship between BILL and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PERSON.This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relationship is 1:1.That is why we use foreign key approach.</a:t>
            </a:r>
          </a:p>
          <a:p>
            <a:r>
              <a:rPr lang="az-Latn-AZ" dirty="0"/>
              <a:t>ALTER TABLE BILL</a:t>
            </a:r>
          </a:p>
          <a:p>
            <a:r>
              <a:rPr lang="en-US" dirty="0"/>
              <a:t>ADD CONSTRAINT FK_BILL_ID</a:t>
            </a:r>
          </a:p>
          <a:p>
            <a:r>
              <a:rPr lang="az-Latn-AZ" dirty="0"/>
              <a:t>FOREIGN KEY(PATIENT_ID)</a:t>
            </a:r>
          </a:p>
          <a:p>
            <a:r>
              <a:rPr lang="az-Latn-AZ" dirty="0"/>
              <a:t>REFERENCES PATIENTS(PATIENT_ID)</a:t>
            </a:r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36F8-8954-443C-9A69-0C5D20AF8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6" t="56824" r="51769" b="24635"/>
          <a:stretch/>
        </p:blipFill>
        <p:spPr>
          <a:xfrm>
            <a:off x="3130049" y="4546286"/>
            <a:ext cx="4522776" cy="19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166548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QUERIES WRITTEN BY NAZRIN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950257"/>
            <a:ext cx="10536728" cy="61555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az-Latn-AZ" dirty="0"/>
          </a:p>
          <a:p>
            <a:r>
              <a:rPr lang="en-US" dirty="0"/>
              <a:t>--1.HOW MANY PROCEDURE PATIENT CAN TAKE?</a:t>
            </a:r>
          </a:p>
          <a:p>
            <a:r>
              <a:rPr lang="en-US" dirty="0"/>
              <a:t>SELECT COUNT(PROC_ID) AS COUNT FROM PROCEDURES</a:t>
            </a:r>
          </a:p>
          <a:p>
            <a:endParaRPr lang="en-US" dirty="0"/>
          </a:p>
          <a:p>
            <a:r>
              <a:rPr lang="en-US" dirty="0"/>
              <a:t>--2.SELECT PERSON NAME WHERE ROOMNUMBER IS EQUAL TO 4.</a:t>
            </a:r>
          </a:p>
          <a:p>
            <a:r>
              <a:rPr lang="az-Latn-AZ" dirty="0"/>
              <a:t>SELECT NAME FROM PERSONS</a:t>
            </a:r>
          </a:p>
          <a:p>
            <a:r>
              <a:rPr lang="en-US" dirty="0"/>
              <a:t>WHERE ID=(SELECT ID FROM PATIENTS WHERE ROOMNUMBER=4)</a:t>
            </a:r>
          </a:p>
          <a:p>
            <a:endParaRPr lang="en-US" dirty="0"/>
          </a:p>
          <a:p>
            <a:r>
              <a:rPr lang="en-US" dirty="0"/>
              <a:t>--3.SELECT THE DOCTOR NAME WHO IS ASSIGN TO PATIENT_ID=104.</a:t>
            </a:r>
          </a:p>
          <a:p>
            <a:endParaRPr lang="en-US" dirty="0"/>
          </a:p>
          <a:p>
            <a:r>
              <a:rPr lang="az-Latn-AZ" dirty="0"/>
              <a:t>SELECT NAME FROM PERSONS</a:t>
            </a:r>
          </a:p>
          <a:p>
            <a:r>
              <a:rPr lang="en-US" dirty="0"/>
              <a:t>WHERE ID=(SELECT ID FROM DOCTORS</a:t>
            </a:r>
          </a:p>
          <a:p>
            <a:r>
              <a:rPr lang="en-US" dirty="0"/>
              <a:t>WHERE DOCTOR_ID=(SELECT DOCTOR_ID FROM ASSINGTO</a:t>
            </a:r>
          </a:p>
          <a:p>
            <a:r>
              <a:rPr lang="az-Latn-AZ" dirty="0"/>
              <a:t>WHERE PATIENT_ID=104))</a:t>
            </a:r>
          </a:p>
          <a:p>
            <a:endParaRPr lang="az-Latn-AZ" dirty="0"/>
          </a:p>
          <a:p>
            <a:r>
              <a:rPr lang="en-US" dirty="0"/>
              <a:t>--4.FIND MED_FORM WHICH TAKEN PATIENT WHERE HIS ID =102.</a:t>
            </a:r>
          </a:p>
          <a:p>
            <a:endParaRPr lang="en-US" dirty="0"/>
          </a:p>
          <a:p>
            <a:r>
              <a:rPr lang="en-US" dirty="0"/>
              <a:t>SELECT MED_FORM FROM MEDICATIONS</a:t>
            </a:r>
          </a:p>
          <a:p>
            <a:r>
              <a:rPr lang="en-US" dirty="0"/>
              <a:t>WHERE MED_ID=(SELECT MED_ID FROM TAKES WHERE PATIENT_ID=102)</a:t>
            </a:r>
          </a:p>
          <a:p>
            <a:endParaRPr lang="az-Latn-AZ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73456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166548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QUERIES WRITTEN BY NAZRIN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253192" y="753309"/>
            <a:ext cx="10536728" cy="67095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az-Latn-AZ" dirty="0"/>
          </a:p>
          <a:p>
            <a:r>
              <a:rPr lang="en-US" dirty="0"/>
              <a:t>--5.SELECT TOTALPAYMENT WHICH PAY BY PATIENT_ID=100.</a:t>
            </a:r>
          </a:p>
          <a:p>
            <a:endParaRPr lang="en-US" dirty="0"/>
          </a:p>
          <a:p>
            <a:r>
              <a:rPr lang="az-Latn-AZ" dirty="0"/>
              <a:t>SELECT TOTALPAYMENT FROM BILL</a:t>
            </a:r>
          </a:p>
          <a:p>
            <a:r>
              <a:rPr lang="az-Latn-AZ" dirty="0"/>
              <a:t>WHERE PATIENT_ID=100</a:t>
            </a:r>
          </a:p>
          <a:p>
            <a:endParaRPr lang="az-Latn-AZ" dirty="0"/>
          </a:p>
          <a:p>
            <a:endParaRPr lang="az-Latn-AZ" dirty="0"/>
          </a:p>
          <a:p>
            <a:r>
              <a:rPr lang="en-US" dirty="0"/>
              <a:t>--6.WRITE THE INNER JOIN OF TWO TABLES(PATIENTS AND BILL).</a:t>
            </a:r>
          </a:p>
          <a:p>
            <a:endParaRPr lang="en-US" dirty="0"/>
          </a:p>
          <a:p>
            <a:r>
              <a:rPr lang="az-Latn-AZ" dirty="0"/>
              <a:t>SELECT * FROM PATIENTS</a:t>
            </a:r>
          </a:p>
          <a:p>
            <a:r>
              <a:rPr lang="az-Latn-AZ" dirty="0"/>
              <a:t>INNER JOIN BILL</a:t>
            </a:r>
          </a:p>
          <a:p>
            <a:r>
              <a:rPr lang="az-Latn-AZ" dirty="0"/>
              <a:t>ON PATIENTS.PATIENT_ID=BILL.PATIENT_ID</a:t>
            </a:r>
          </a:p>
          <a:p>
            <a:endParaRPr lang="az-Latn-AZ" dirty="0"/>
          </a:p>
          <a:p>
            <a:r>
              <a:rPr lang="en-US" dirty="0"/>
              <a:t>--7.FIND AVG TOTALPAYMENT FROM BILL TABEL.</a:t>
            </a:r>
          </a:p>
          <a:p>
            <a:r>
              <a:rPr lang="en-US" dirty="0"/>
              <a:t>SELECT AVG(TOTALPAYMENT) FROM BILL</a:t>
            </a:r>
          </a:p>
          <a:p>
            <a:endParaRPr lang="az-Latn-AZ" dirty="0"/>
          </a:p>
          <a:p>
            <a:endParaRPr lang="az-Latn-AZ" dirty="0"/>
          </a:p>
          <a:p>
            <a:r>
              <a:rPr lang="en-US" dirty="0"/>
              <a:t>--8.FIND THE MAX REMAININGTIME  IN ROOMS.</a:t>
            </a:r>
          </a:p>
          <a:p>
            <a:endParaRPr lang="en-US" dirty="0"/>
          </a:p>
          <a:p>
            <a:r>
              <a:rPr lang="en-US" dirty="0"/>
              <a:t>SELECT MAX(REMAININGTIME) FROM ROOMS</a:t>
            </a:r>
          </a:p>
          <a:p>
            <a:endParaRPr lang="az-Latn-AZ" dirty="0"/>
          </a:p>
          <a:p>
            <a:endParaRPr lang="az-Latn-AZ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78573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5195E4-165F-44F6-A820-4330010C5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WHY DO WE CREATE THIS DATABASE? </a:t>
            </a:r>
            <a:endParaRPr lang="ru-RU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3E58BE-189B-4602-8CFE-C20329D92B34}"/>
              </a:ext>
            </a:extLst>
          </p:cNvPr>
          <p:cNvSpPr/>
          <p:nvPr/>
        </p:nvSpPr>
        <p:spPr>
          <a:xfrm>
            <a:off x="-170031" y="1536740"/>
            <a:ext cx="12532085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think that there are many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taking places in healthcare sector.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time patient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visits a medical institution ,there is a lot of information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is collected.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patients have procedures, drug prescriptions,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diagnosis.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Now, imagine that a typical day and number of patients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come to the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hospital, for example doctor may not have time to go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through mounds of data when a  patient comes in. It requires the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undergoes query, filtering using this database So for showing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of healthcare in a  hospital like: quality 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iagnosis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Procedures,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of stay, charges and etc. We have created HEALTHCARE database.  </a:t>
            </a: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05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86ACB7-7379-408A-B721-73287DC2C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3" y="-36305"/>
            <a:ext cx="11573197" cy="724247"/>
          </a:xfrm>
        </p:spPr>
        <p:txBody>
          <a:bodyPr/>
          <a:lstStyle/>
          <a:p>
            <a:r>
              <a:rPr lang="en-US" sz="3200" dirty="0"/>
              <a:t>QUERIES WRITTEN BY SHAFAYAT </a:t>
            </a:r>
            <a:endParaRPr lang="ru-RU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420E0-81FB-4D4C-B9F2-66D2CD66C664}"/>
              </a:ext>
            </a:extLst>
          </p:cNvPr>
          <p:cNvSpPr/>
          <p:nvPr/>
        </p:nvSpPr>
        <p:spPr>
          <a:xfrm>
            <a:off x="193674" y="618031"/>
            <a:ext cx="9892861" cy="78483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/>
              <a:t>--9.FIND THE MRT PROCEDURE’S COST.</a:t>
            </a:r>
          </a:p>
          <a:p>
            <a:endParaRPr lang="en-US" dirty="0"/>
          </a:p>
          <a:p>
            <a:r>
              <a:rPr lang="az-Latn-AZ" dirty="0"/>
              <a:t>SELECT COST FROM PROCEDURES </a:t>
            </a:r>
          </a:p>
          <a:p>
            <a:r>
              <a:rPr lang="az-Latn-AZ" dirty="0"/>
              <a:t>WHERE PROC_TYPE='MRT’</a:t>
            </a:r>
            <a:endParaRPr lang="en-GB" dirty="0"/>
          </a:p>
          <a:p>
            <a:endParaRPr lang="en-GB" dirty="0"/>
          </a:p>
          <a:p>
            <a:r>
              <a:rPr lang="en-GB" dirty="0"/>
              <a:t>--10.</a:t>
            </a:r>
            <a:r>
              <a:rPr lang="en-US" dirty="0"/>
              <a:t> FIND THE DOCTOR TYPE WHERE HIS AGE IS 42.</a:t>
            </a:r>
          </a:p>
          <a:p>
            <a:r>
              <a:rPr lang="en-US" dirty="0"/>
              <a:t>SELECT DOCT_TYPE FROM DOCTORS</a:t>
            </a:r>
          </a:p>
          <a:p>
            <a:r>
              <a:rPr lang="en-US" dirty="0"/>
              <a:t>WHERE ID =(SELECT ID FROM PERSONS WHERE AGE=42)#</a:t>
            </a:r>
          </a:p>
          <a:p>
            <a:endParaRPr lang="en-US" dirty="0"/>
          </a:p>
          <a:p>
            <a:r>
              <a:rPr lang="en-US" dirty="0"/>
              <a:t>--11.DISPLAY AVERAGE AGE,GENDER AND GROUP RESULTS BY GENDER.</a:t>
            </a:r>
          </a:p>
          <a:p>
            <a:endParaRPr lang="en-US" dirty="0"/>
          </a:p>
          <a:p>
            <a:r>
              <a:rPr lang="en-US" dirty="0"/>
              <a:t> SELECT AVG(AGE),GENDER FROM PERSONS GROUP BY GENDER</a:t>
            </a:r>
          </a:p>
          <a:p>
            <a:endParaRPr lang="en-US" dirty="0"/>
          </a:p>
          <a:p>
            <a:r>
              <a:rPr lang="en-US" dirty="0"/>
              <a:t>--12. </a:t>
            </a:r>
            <a:r>
              <a:rPr lang="en-US"/>
              <a:t>FIND THE MAXIMUM AGE ACCORDING THE GENDER WHERE MAX(AGE) IS GREATER THAN 50 AND ORDER MAX(AGE) DESCENDING ORDER.</a:t>
            </a:r>
          </a:p>
          <a:p>
            <a:endParaRPr lang="en-US" dirty="0"/>
          </a:p>
          <a:p>
            <a:r>
              <a:rPr lang="en-US" dirty="0"/>
              <a:t> SELECT MAX(AGE),GENDER FROM PERSONS </a:t>
            </a:r>
          </a:p>
          <a:p>
            <a:r>
              <a:rPr lang="en-US" dirty="0"/>
              <a:t>GROUP BY GENDER</a:t>
            </a:r>
          </a:p>
          <a:p>
            <a:r>
              <a:rPr lang="az-Latn-AZ" dirty="0"/>
              <a:t>HAVING MAX(AGE)&gt;50</a:t>
            </a:r>
          </a:p>
          <a:p>
            <a:r>
              <a:rPr lang="az-Latn-AZ" dirty="0"/>
              <a:t>ORDER BY MAX(AGE)</a:t>
            </a:r>
          </a:p>
          <a:p>
            <a:r>
              <a:rPr lang="az-Latn-AZ" dirty="0"/>
              <a:t>DESC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az-Latn-AZ" dirty="0"/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45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86ACB7-7379-408A-B721-73287DC2C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3" y="-36305"/>
            <a:ext cx="11573197" cy="724247"/>
          </a:xfrm>
        </p:spPr>
        <p:txBody>
          <a:bodyPr/>
          <a:lstStyle/>
          <a:p>
            <a:r>
              <a:rPr lang="en-US" sz="3200" dirty="0"/>
              <a:t>QUERIES WRITTEN BY SHAFAYAT </a:t>
            </a:r>
            <a:endParaRPr lang="ru-RU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420E0-81FB-4D4C-B9F2-66D2CD66C664}"/>
              </a:ext>
            </a:extLst>
          </p:cNvPr>
          <p:cNvSpPr/>
          <p:nvPr/>
        </p:nvSpPr>
        <p:spPr>
          <a:xfrm>
            <a:off x="193674" y="618031"/>
            <a:ext cx="9892861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/>
              <a:t>--13.FIND THE DISEASE NAME WHERE ITS NAME BEGINS WITH C.</a:t>
            </a:r>
          </a:p>
          <a:p>
            <a:r>
              <a:rPr lang="en-US" dirty="0"/>
              <a:t> </a:t>
            </a:r>
            <a:r>
              <a:rPr lang="az-Latn-AZ" dirty="0"/>
              <a:t>SELECT * FROM DISEASE</a:t>
            </a:r>
          </a:p>
          <a:p>
            <a:r>
              <a:rPr lang="en-US" dirty="0"/>
              <a:t>WHERE DISEASE_NAME LIKE 'c%'</a:t>
            </a:r>
          </a:p>
          <a:p>
            <a:r>
              <a:rPr lang="az-Latn-AZ" dirty="0"/>
              <a:t>ORDER BY DISEASE_NAME </a:t>
            </a:r>
          </a:p>
          <a:p>
            <a:r>
              <a:rPr lang="az-Latn-AZ" dirty="0"/>
              <a:t>DESC</a:t>
            </a:r>
            <a:endParaRPr lang="en-GB" dirty="0"/>
          </a:p>
          <a:p>
            <a:endParaRPr lang="en-GB" dirty="0"/>
          </a:p>
          <a:p>
            <a:r>
              <a:rPr lang="en-US" dirty="0"/>
              <a:t>--14. FIND THE PROCEDURE TYPE WHERE ITS COST BETWEEN 100 AND 150.</a:t>
            </a:r>
          </a:p>
          <a:p>
            <a:r>
              <a:rPr lang="en-US" dirty="0"/>
              <a:t>SELECT PROC_TYPE FROM PROCEDURES</a:t>
            </a:r>
          </a:p>
          <a:p>
            <a:r>
              <a:rPr lang="en-US" dirty="0"/>
              <a:t>WHERE COST BETWEEN 100 AND 150  </a:t>
            </a:r>
          </a:p>
          <a:p>
            <a:endParaRPr lang="en-GB" dirty="0"/>
          </a:p>
          <a:p>
            <a:r>
              <a:rPr lang="en-US" dirty="0"/>
              <a:t>--15.DISPLAY NAME AND AGE WHERE ITS GENDER IS MALE AGE IS GREATER THA 50 AND NAME BEGINS WITH T.</a:t>
            </a:r>
          </a:p>
          <a:p>
            <a:r>
              <a:rPr lang="en-US" dirty="0"/>
              <a:t>SELECT NAME, AGE FROM PERSONS</a:t>
            </a:r>
          </a:p>
          <a:p>
            <a:r>
              <a:rPr lang="en-US" dirty="0"/>
              <a:t>WHERE GENDER='Male' AND AGE&gt;50 AND  NAME LIKE 'T%'</a:t>
            </a:r>
          </a:p>
          <a:p>
            <a:r>
              <a:rPr lang="az-Latn-AZ" dirty="0"/>
              <a:t>ORDER BY AGE</a:t>
            </a:r>
          </a:p>
          <a:p>
            <a:r>
              <a:rPr lang="az-Latn-AZ" dirty="0"/>
              <a:t>ASC</a:t>
            </a:r>
          </a:p>
          <a:p>
            <a:endParaRPr lang="en-GB" dirty="0"/>
          </a:p>
          <a:p>
            <a:endParaRPr lang="az-Latn-AZ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az-Latn-AZ" dirty="0"/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50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EBC6-3846-48A5-AADE-831D2197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2" y="2286506"/>
            <a:ext cx="1676634" cy="110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3AA7F-02BB-464D-A8D5-C6EA9BE06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94" y="2209630"/>
            <a:ext cx="1676634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7C3FA-28F3-4EF9-BACA-FAA2C083A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61" y="2205330"/>
            <a:ext cx="1697581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4DBD5-07A4-48C6-AEEE-F364B4539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0" y="2056094"/>
            <a:ext cx="2140864" cy="12923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262561-8397-466F-AF18-0AE6545E7137}"/>
              </a:ext>
            </a:extLst>
          </p:cNvPr>
          <p:cNvSpPr/>
          <p:nvPr/>
        </p:nvSpPr>
        <p:spPr>
          <a:xfrm>
            <a:off x="37331" y="2221744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1FA23-AB0F-4449-A8ED-A532EE1912E8}"/>
              </a:ext>
            </a:extLst>
          </p:cNvPr>
          <p:cNvSpPr/>
          <p:nvPr/>
        </p:nvSpPr>
        <p:spPr>
          <a:xfrm>
            <a:off x="2299884" y="2219397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CFD38-035B-40F7-8CBF-BC95EC30DCF5}"/>
              </a:ext>
            </a:extLst>
          </p:cNvPr>
          <p:cNvSpPr/>
          <p:nvPr/>
        </p:nvSpPr>
        <p:spPr>
          <a:xfrm>
            <a:off x="4747663" y="2205330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3F070-AEEE-448A-823E-F77DF44A8258}"/>
              </a:ext>
            </a:extLst>
          </p:cNvPr>
          <p:cNvSpPr/>
          <p:nvPr/>
        </p:nvSpPr>
        <p:spPr>
          <a:xfrm>
            <a:off x="7223582" y="2106858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F9E53C-DFC4-46E9-8742-50D8D4DFA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86" y="2106858"/>
            <a:ext cx="1768280" cy="13030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391C00-61FD-4E49-98D1-E4AB238B1063}"/>
              </a:ext>
            </a:extLst>
          </p:cNvPr>
          <p:cNvSpPr/>
          <p:nvPr/>
        </p:nvSpPr>
        <p:spPr>
          <a:xfrm>
            <a:off x="9950367" y="2118581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A2F4C8-5096-4ADE-BC48-26629703C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8" y="4404915"/>
            <a:ext cx="5048955" cy="16385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4260B1-CB06-4C3D-B4AD-2276FAA3DF1B}"/>
              </a:ext>
            </a:extLst>
          </p:cNvPr>
          <p:cNvSpPr/>
          <p:nvPr/>
        </p:nvSpPr>
        <p:spPr>
          <a:xfrm>
            <a:off x="20916" y="4301419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037ECF-9AED-4AD3-B4AF-973439164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51" y="4444213"/>
            <a:ext cx="2273011" cy="1436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C2C193B-F555-41EB-8F54-EAFD02D05059}"/>
              </a:ext>
            </a:extLst>
          </p:cNvPr>
          <p:cNvSpPr/>
          <p:nvPr/>
        </p:nvSpPr>
        <p:spPr>
          <a:xfrm>
            <a:off x="5659721" y="4411614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35F801-439C-4A43-977F-FA27B29F2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61" y="4424750"/>
            <a:ext cx="3047829" cy="145554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A6F66B-1FB0-4911-BA99-31BE7A28FB1E}"/>
              </a:ext>
            </a:extLst>
          </p:cNvPr>
          <p:cNvSpPr/>
          <p:nvPr/>
        </p:nvSpPr>
        <p:spPr>
          <a:xfrm>
            <a:off x="8517808" y="4456160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870D95CC-8D82-4208-9149-BEC3ED824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0703" y="532311"/>
            <a:ext cx="11043166" cy="542739"/>
          </a:xfrm>
        </p:spPr>
        <p:txBody>
          <a:bodyPr>
            <a:noAutofit/>
          </a:bodyPr>
          <a:lstStyle/>
          <a:p>
            <a:r>
              <a:rPr lang="en-US" sz="3600" dirty="0"/>
              <a:t>RESULT OF QUERIES</a:t>
            </a:r>
          </a:p>
        </p:txBody>
      </p:sp>
    </p:spTree>
    <p:extLst>
      <p:ext uri="{BB962C8B-B14F-4D97-AF65-F5344CB8AC3E}">
        <p14:creationId xmlns:p14="http://schemas.microsoft.com/office/powerpoint/2010/main" val="211184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054CE-778F-4DFF-BD94-2531ACBA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1" y="538131"/>
            <a:ext cx="2386503" cy="132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808DD-6C7A-408D-B2D8-7F6798C7B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25" y="421082"/>
            <a:ext cx="2992418" cy="1548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14DB5-E3B9-424D-A081-D3C1980A2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74" y="342464"/>
            <a:ext cx="4749885" cy="2015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958C7-70D0-4332-BB51-3111902AD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2" y="2652225"/>
            <a:ext cx="2969710" cy="1867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B9055-89C8-4D50-A412-CAE3063E1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83" y="2669087"/>
            <a:ext cx="3703322" cy="2015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5DC80-2DF6-4A4B-8350-4F9C1E526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18" y="2704979"/>
            <a:ext cx="3935282" cy="2015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6A4E08-1DC9-4E4A-B3B5-4E49C9382D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59" y="4995710"/>
            <a:ext cx="3518350" cy="17145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B0D67B-515B-47D7-B074-507B5168C723}"/>
              </a:ext>
            </a:extLst>
          </p:cNvPr>
          <p:cNvSpPr/>
          <p:nvPr/>
        </p:nvSpPr>
        <p:spPr>
          <a:xfrm>
            <a:off x="-61144" y="421082"/>
            <a:ext cx="441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857AED-0B55-4482-8AC9-0F65FFABDBCA}"/>
              </a:ext>
            </a:extLst>
          </p:cNvPr>
          <p:cNvSpPr/>
          <p:nvPr/>
        </p:nvSpPr>
        <p:spPr>
          <a:xfrm>
            <a:off x="2835446" y="392943"/>
            <a:ext cx="612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947475-15CE-441A-BB10-75E665CBF8E4}"/>
              </a:ext>
            </a:extLst>
          </p:cNvPr>
          <p:cNvSpPr/>
          <p:nvPr/>
        </p:nvSpPr>
        <p:spPr>
          <a:xfrm>
            <a:off x="3412223" y="2657845"/>
            <a:ext cx="612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BA394-89D4-4065-A014-C2BE2BA6479F}"/>
              </a:ext>
            </a:extLst>
          </p:cNvPr>
          <p:cNvSpPr/>
          <p:nvPr/>
        </p:nvSpPr>
        <p:spPr>
          <a:xfrm>
            <a:off x="6884289" y="336674"/>
            <a:ext cx="589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A6E7F-F0FF-4654-9347-A7645411D20A}"/>
              </a:ext>
            </a:extLst>
          </p:cNvPr>
          <p:cNvSpPr/>
          <p:nvPr/>
        </p:nvSpPr>
        <p:spPr>
          <a:xfrm>
            <a:off x="7716939" y="2671910"/>
            <a:ext cx="612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AF340-5BD1-4501-8BA5-B68708EAAF68}"/>
              </a:ext>
            </a:extLst>
          </p:cNvPr>
          <p:cNvSpPr/>
          <p:nvPr/>
        </p:nvSpPr>
        <p:spPr>
          <a:xfrm>
            <a:off x="3707646" y="4922741"/>
            <a:ext cx="612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3152A3-C8FF-4284-BDE5-CF2866534379}"/>
              </a:ext>
            </a:extLst>
          </p:cNvPr>
          <p:cNvSpPr/>
          <p:nvPr/>
        </p:nvSpPr>
        <p:spPr>
          <a:xfrm>
            <a:off x="-104701" y="2615640"/>
            <a:ext cx="612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37473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37F4A-1879-4F8B-A567-9D34CDBA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1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45937-D86D-4A2E-8CC8-E68767F8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257" y="-8167"/>
            <a:ext cx="11573197" cy="724247"/>
          </a:xfrm>
        </p:spPr>
        <p:txBody>
          <a:bodyPr/>
          <a:lstStyle/>
          <a:p>
            <a:r>
              <a:rPr lang="en-US" dirty="0" err="1"/>
              <a:t>Miniworld</a:t>
            </a:r>
            <a:r>
              <a:rPr lang="en-US" dirty="0"/>
              <a:t> requirements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2A4EF-ADE9-4364-BBA7-DBC8F7EB1A60}"/>
              </a:ext>
            </a:extLst>
          </p:cNvPr>
          <p:cNvSpPr/>
          <p:nvPr/>
        </p:nvSpPr>
        <p:spPr>
          <a:xfrm>
            <a:off x="117157" y="885314"/>
            <a:ext cx="1147942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Healthcare system: Patients go to the  hospital and assign to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doctors for controlling.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Doctors take procedures and write some medications for patients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 the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disease of patients they can stay in the hospital . 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octors are employee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hospital , and they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salary. Each procedure has a cost ,for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including procedure every patient must pay a bill.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owerful Web Analytics For Healthcare Providers - Privacy Respected">
            <a:extLst>
              <a:ext uri="{FF2B5EF4-FFF2-40B4-BE49-F238E27FC236}">
                <a16:creationId xmlns:a16="http://schemas.microsoft.com/office/drawing/2014/main" id="{7DCD42BA-EE38-4F1F-B50F-B8FE3AF8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03" y="3052689"/>
            <a:ext cx="9031964" cy="380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5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8725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EER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211EC-0D34-48E8-8E0F-051D7E40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7" y="1201616"/>
            <a:ext cx="8816266" cy="53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MAPPING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D2670-48AE-46F2-8C2F-030106B8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4" y="1209822"/>
            <a:ext cx="10860258" cy="55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6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1153552"/>
            <a:ext cx="11043166" cy="221599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use Microsoft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Server for writing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code.First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we create the database which name is HEALTHCARE.</a:t>
            </a:r>
          </a:p>
          <a:p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az-Latn-AZ" dirty="0"/>
              <a:t>CREATE DATABASE HEALTHCARE</a:t>
            </a:r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0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610813"/>
            <a:ext cx="7301159" cy="71096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 have superclass and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subclasses.First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we create table for superclass:</a:t>
            </a:r>
          </a:p>
          <a:p>
            <a:r>
              <a:rPr lang="az-Latn-AZ" sz="1600" dirty="0"/>
              <a:t>CREATE TABLE PERSONS(</a:t>
            </a:r>
          </a:p>
          <a:p>
            <a:r>
              <a:rPr lang="az-Latn-AZ" sz="1600" dirty="0"/>
              <a:t>ID INT PRIMARY KEY,</a:t>
            </a:r>
          </a:p>
          <a:p>
            <a:r>
              <a:rPr lang="en-US" sz="1600" dirty="0"/>
              <a:t>NAME VARCHAR(50) NOT NULL,</a:t>
            </a:r>
          </a:p>
          <a:p>
            <a:r>
              <a:rPr lang="en-US" sz="1600" dirty="0"/>
              <a:t>SURNAME VARCHAR(50) NOT NULL,</a:t>
            </a:r>
          </a:p>
          <a:p>
            <a:r>
              <a:rPr lang="az-Latn-AZ" sz="1600" dirty="0"/>
              <a:t>GENDER VARCHAR(50) NOT NULL,</a:t>
            </a:r>
          </a:p>
          <a:p>
            <a:r>
              <a:rPr lang="en-US" sz="1600" dirty="0"/>
              <a:t>ADDRES VARCHAR(30) NOT NULL,</a:t>
            </a:r>
          </a:p>
          <a:p>
            <a:r>
              <a:rPr lang="en-US" sz="1600" dirty="0"/>
              <a:t>PHONENUMBER VARCHAR(30) NOT NULL,</a:t>
            </a:r>
          </a:p>
          <a:p>
            <a:r>
              <a:rPr lang="az-Latn-AZ" sz="1600" dirty="0"/>
              <a:t>DATEOFBIRTH DATE NOT NULL,</a:t>
            </a:r>
          </a:p>
          <a:p>
            <a:r>
              <a:rPr lang="az-Latn-AZ" sz="1600" dirty="0"/>
              <a:t>AGE INT NOT NULL)</a:t>
            </a:r>
            <a:endParaRPr lang="en-GB" sz="1600" dirty="0"/>
          </a:p>
          <a:p>
            <a:endParaRPr lang="en-GB" sz="1600" dirty="0"/>
          </a:p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Then we create each subclass:</a:t>
            </a:r>
          </a:p>
          <a:p>
            <a:r>
              <a:rPr lang="az-Latn-AZ" sz="1600" dirty="0"/>
              <a:t>CREATE TABLE DOCTORS (</a:t>
            </a:r>
          </a:p>
          <a:p>
            <a:r>
              <a:rPr lang="az-Latn-AZ" sz="1600" dirty="0"/>
              <a:t>ID INT NOT NULL</a:t>
            </a:r>
            <a:r>
              <a:rPr lang="az-Latn-AZ" sz="1600" dirty="0">
                <a:highlight>
                  <a:srgbClr val="00FFFF"/>
                </a:highlight>
              </a:rPr>
              <a:t>,</a:t>
            </a:r>
            <a:r>
              <a:rPr lang="en-GB" sz="1600" dirty="0">
                <a:highlight>
                  <a:srgbClr val="00FFFF"/>
                </a:highlight>
              </a:rPr>
              <a:t> --Here Id is foreign key references persons table</a:t>
            </a:r>
            <a:endParaRPr lang="az-Latn-AZ" sz="1600" dirty="0">
              <a:highlight>
                <a:srgbClr val="00FFFF"/>
              </a:highlight>
            </a:endParaRPr>
          </a:p>
          <a:p>
            <a:r>
              <a:rPr lang="en-US" sz="1600" dirty="0"/>
              <a:t>DOCTOR_ID INT PRIMARY KEY ,</a:t>
            </a:r>
          </a:p>
          <a:p>
            <a:r>
              <a:rPr lang="en-US" sz="1600" dirty="0"/>
              <a:t>DOCT_TYPE VARCHAR(50) NOT NULL,</a:t>
            </a:r>
          </a:p>
          <a:p>
            <a:r>
              <a:rPr lang="az-Latn-AZ" sz="1600" dirty="0"/>
              <a:t>SALARY INT NOT NULL);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az-Latn-AZ" sz="1600" dirty="0"/>
              <a:t>CREATE TABLE PATIENTS(</a:t>
            </a:r>
          </a:p>
          <a:p>
            <a:r>
              <a:rPr lang="az-Latn-AZ" sz="1600" dirty="0"/>
              <a:t>ID INT ,</a:t>
            </a:r>
            <a:r>
              <a:rPr lang="en-GB" sz="1600" dirty="0"/>
              <a:t> </a:t>
            </a:r>
            <a:r>
              <a:rPr lang="en-GB" sz="1600" dirty="0">
                <a:highlight>
                  <a:srgbClr val="00FFFF"/>
                </a:highlight>
              </a:rPr>
              <a:t>--Here Id is foreign key references persons table</a:t>
            </a:r>
            <a:endParaRPr lang="az-Latn-AZ" sz="1600" dirty="0">
              <a:highlight>
                <a:srgbClr val="00FFFF"/>
              </a:highlight>
            </a:endParaRPr>
          </a:p>
          <a:p>
            <a:r>
              <a:rPr lang="en-US" sz="1600" dirty="0"/>
              <a:t>PATIENT_ID INT PRIMARY KEY,</a:t>
            </a:r>
          </a:p>
          <a:p>
            <a:r>
              <a:rPr lang="az-Latn-AZ" sz="1600" dirty="0"/>
              <a:t>ROOMNUMBER INT NOT NULL</a:t>
            </a:r>
          </a:p>
          <a:p>
            <a:r>
              <a:rPr lang="az-Latn-AZ" sz="1600" dirty="0"/>
              <a:t>)</a:t>
            </a:r>
          </a:p>
          <a:p>
            <a:endParaRPr lang="az-Latn-AZ" sz="1600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15A36-5F92-4538-8549-C2AF5FB6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4" y="984738"/>
            <a:ext cx="6133514" cy="2208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1ED56-563C-455A-A4E5-F600D40F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1" t="55711" r="48653" b="22831"/>
          <a:stretch/>
        </p:blipFill>
        <p:spPr>
          <a:xfrm>
            <a:off x="7233638" y="3248592"/>
            <a:ext cx="4524109" cy="173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804DA-9234-4A60-86EB-34C4CEAEA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48" y="5097225"/>
            <a:ext cx="3019865" cy="16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0EA6D-7070-4137-AC6B-60C4D0713AEB}"/>
              </a:ext>
            </a:extLst>
          </p:cNvPr>
          <p:cNvSpPr txBox="1"/>
          <p:nvPr/>
        </p:nvSpPr>
        <p:spPr>
          <a:xfrm>
            <a:off x="323530" y="610813"/>
            <a:ext cx="7301159" cy="529375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In PATIENTS table we have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multivaluedattribute.We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create new table and add the primary key of patients:</a:t>
            </a:r>
          </a:p>
          <a:p>
            <a:endParaRPr lang="az-Latn-AZ" dirty="0"/>
          </a:p>
          <a:p>
            <a:r>
              <a:rPr lang="az-Latn-AZ" dirty="0"/>
              <a:t>CREATE TABLE DISEASE(</a:t>
            </a:r>
          </a:p>
          <a:p>
            <a:r>
              <a:rPr lang="en-US" dirty="0"/>
              <a:t>PATIENT_ID INT NOT NULL,</a:t>
            </a:r>
          </a:p>
          <a:p>
            <a:r>
              <a:rPr lang="en-US" dirty="0"/>
              <a:t>DISEASE_NAME VARCHAR(30) NOT NULL)</a:t>
            </a:r>
          </a:p>
          <a:p>
            <a:endParaRPr lang="az-Latn-AZ" dirty="0"/>
          </a:p>
          <a:p>
            <a:r>
              <a:rPr lang="az-Latn-AZ" dirty="0"/>
              <a:t>ALTER TABLE DISEASE</a:t>
            </a:r>
          </a:p>
          <a:p>
            <a:r>
              <a:rPr lang="en-US" dirty="0"/>
              <a:t>ADD CONSTRAINT FK_DISEASE_ID</a:t>
            </a:r>
          </a:p>
          <a:p>
            <a:r>
              <a:rPr lang="az-Latn-AZ" dirty="0"/>
              <a:t>FOREIGN KEY(PATIENT_ID)</a:t>
            </a:r>
          </a:p>
          <a:p>
            <a:r>
              <a:rPr lang="az-Latn-AZ" dirty="0"/>
              <a:t>REFERENCES PATIENTS(PATIENT_ID)</a:t>
            </a:r>
          </a:p>
          <a:p>
            <a:endParaRPr lang="en-GB" dirty="0"/>
          </a:p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Here </a:t>
            </a:r>
            <a:r>
              <a:rPr lang="en-US" b="1" dirty="0" err="1">
                <a:solidFill>
                  <a:schemeClr val="bg1"/>
                </a:solidFill>
                <a:cs typeface="Arial" pitchFamily="34" charset="0"/>
              </a:rPr>
              <a:t>patient_id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 is foreign key references to PATIENTS TABLE.</a:t>
            </a:r>
          </a:p>
          <a:p>
            <a:endParaRPr lang="az-Latn-AZ" dirty="0"/>
          </a:p>
          <a:p>
            <a:endParaRPr lang="az-Latn-AZ" dirty="0"/>
          </a:p>
          <a:p>
            <a:endParaRPr lang="az-Latn-AZ" sz="1600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C22BF-42C8-48BA-8AA8-03B53EAA9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56413" r="56039" b="25527"/>
          <a:stretch/>
        </p:blipFill>
        <p:spPr>
          <a:xfrm>
            <a:off x="2110154" y="4445836"/>
            <a:ext cx="5922498" cy="20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68074"/>
            <a:ext cx="11043166" cy="5427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CREATING TABLES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BAB8F8-36E1-4A11-9EB4-1A6184DDEFDF}"/>
              </a:ext>
            </a:extLst>
          </p:cNvPr>
          <p:cNvSpPr txBox="1"/>
          <p:nvPr/>
        </p:nvSpPr>
        <p:spPr>
          <a:xfrm>
            <a:off x="323530" y="610813"/>
            <a:ext cx="7301159" cy="501675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Then we have ROOMS table:</a:t>
            </a:r>
          </a:p>
          <a:p>
            <a:r>
              <a:rPr lang="az-Latn-AZ" dirty="0"/>
              <a:t>CREATE TABLE ROOMS(</a:t>
            </a:r>
          </a:p>
          <a:p>
            <a:r>
              <a:rPr lang="az-Latn-AZ" dirty="0"/>
              <a:t>ROOMNUMBER INT PRIMARY KEY,</a:t>
            </a:r>
          </a:p>
          <a:p>
            <a:r>
              <a:rPr lang="az-Latn-AZ" dirty="0"/>
              <a:t>SIZE INT NOT NULL,</a:t>
            </a:r>
          </a:p>
          <a:p>
            <a:r>
              <a:rPr lang="az-Latn-AZ" dirty="0"/>
              <a:t>REMAININGTIME TIME NOT NULL)</a:t>
            </a:r>
          </a:p>
          <a:p>
            <a:endParaRPr lang="en-GB" dirty="0"/>
          </a:p>
          <a:p>
            <a:endParaRPr lang="en-GB" dirty="0"/>
          </a:p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There is a relationship between PATIENTS and </a:t>
            </a:r>
            <a:r>
              <a:rPr lang="en-US" b="1" dirty="0" err="1">
                <a:solidFill>
                  <a:schemeClr val="bg1"/>
                </a:solidFill>
                <a:cs typeface="Arial" pitchFamily="34" charset="0"/>
              </a:rPr>
              <a:t>ROOMS.The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 relationship is N:1.We add foreign key to the Patients.</a:t>
            </a:r>
            <a:endParaRPr lang="az-Latn-AZ" dirty="0"/>
          </a:p>
          <a:p>
            <a:r>
              <a:rPr lang="az-Latn-AZ" dirty="0"/>
              <a:t>ALTER TABLE PATIENTS</a:t>
            </a:r>
          </a:p>
          <a:p>
            <a:r>
              <a:rPr lang="en-US" dirty="0"/>
              <a:t>ADD CONSTRAINT FK_PATIENTROOM_ID</a:t>
            </a:r>
          </a:p>
          <a:p>
            <a:r>
              <a:rPr lang="az-Latn-AZ" dirty="0"/>
              <a:t>FOREIGN KEY(ROOMNUMBER)</a:t>
            </a:r>
          </a:p>
          <a:p>
            <a:r>
              <a:rPr lang="az-Latn-AZ" dirty="0"/>
              <a:t>REFERENCES ROOMS(ROOMNUMBER)</a:t>
            </a:r>
          </a:p>
          <a:p>
            <a:r>
              <a:rPr lang="az-Latn-AZ" sz="1600" dirty="0"/>
              <a:t>)</a:t>
            </a:r>
          </a:p>
          <a:p>
            <a:endParaRPr lang="az-Latn-AZ" sz="1600" dirty="0"/>
          </a:p>
          <a:p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az-Latn-AZ" sz="1600" dirty="0"/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79DC6-1BDD-4CB1-BD3E-E61AA117C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6" t="56824" r="54076" b="22858"/>
          <a:stretch/>
        </p:blipFill>
        <p:spPr>
          <a:xfrm>
            <a:off x="1828785" y="4565460"/>
            <a:ext cx="6006919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900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1913</Words>
  <Application>Microsoft Office PowerPoint</Application>
  <PresentationFormat>Widescreen</PresentationFormat>
  <Paragraphs>353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216</cp:revision>
  <dcterms:created xsi:type="dcterms:W3CDTF">2018-04-24T17:14:44Z</dcterms:created>
  <dcterms:modified xsi:type="dcterms:W3CDTF">2020-05-22T07:03:48Z</dcterms:modified>
</cp:coreProperties>
</file>