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5" r:id="rId4"/>
    <p:sldId id="258" r:id="rId5"/>
    <p:sldId id="259" r:id="rId6"/>
    <p:sldId id="260" r:id="rId7"/>
    <p:sldId id="266" r:id="rId8"/>
    <p:sldId id="267" r:id="rId9"/>
    <p:sldId id="261" r:id="rId10"/>
    <p:sldId id="269" r:id="rId11"/>
    <p:sldId id="270" r:id="rId12"/>
    <p:sldId id="263"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B078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70" autoAdjust="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E1F96-E4DD-4C86-83A4-A2A83C48A2B6}" type="datetimeFigureOut">
              <a:rPr lang="en-US" smtClean="0"/>
              <a:t>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BAC4B-779F-4761-85C1-84962FB43919}" type="slidenum">
              <a:rPr lang="en-US" smtClean="0"/>
              <a:t>‹#›</a:t>
            </a:fld>
            <a:endParaRPr lang="en-US"/>
          </a:p>
        </p:txBody>
      </p:sp>
    </p:spTree>
    <p:extLst>
      <p:ext uri="{BB962C8B-B14F-4D97-AF65-F5344CB8AC3E}">
        <p14:creationId xmlns:p14="http://schemas.microsoft.com/office/powerpoint/2010/main" val="99975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1</a:t>
            </a:fld>
            <a:endParaRPr lang="en-US"/>
          </a:p>
        </p:txBody>
      </p:sp>
    </p:spTree>
    <p:extLst>
      <p:ext uri="{BB962C8B-B14F-4D97-AF65-F5344CB8AC3E}">
        <p14:creationId xmlns:p14="http://schemas.microsoft.com/office/powerpoint/2010/main" val="2871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off – ask who is currently using MONSOON, who has used another cluster before? </a:t>
            </a:r>
          </a:p>
          <a:p>
            <a:endParaRPr lang="en-US" baseline="0" dirty="0"/>
          </a:p>
          <a:p>
            <a:r>
              <a:rPr lang="en-US" baseline="0" dirty="0"/>
              <a:t>Point out that everyone will need to sign up for an account, and have an NAU affiliation</a:t>
            </a:r>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2</a:t>
            </a:fld>
            <a:endParaRPr lang="en-US"/>
          </a:p>
        </p:txBody>
      </p:sp>
    </p:spTree>
    <p:extLst>
      <p:ext uri="{BB962C8B-B14F-4D97-AF65-F5344CB8AC3E}">
        <p14:creationId xmlns:p14="http://schemas.microsoft.com/office/powerpoint/2010/main" val="278339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a:t>
            </a:r>
            <a:r>
              <a:rPr lang="en-US" baseline="0" dirty="0"/>
              <a:t> worry about the LINUX – I knew NOTHING when I started this a few months ago, and I was able to run code on the cluster within a couple of days.</a:t>
            </a:r>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4</a:t>
            </a:fld>
            <a:endParaRPr lang="en-US"/>
          </a:p>
        </p:txBody>
      </p:sp>
    </p:spTree>
    <p:extLst>
      <p:ext uri="{BB962C8B-B14F-4D97-AF65-F5344CB8AC3E}">
        <p14:creationId xmlns:p14="http://schemas.microsoft.com/office/powerpoint/2010/main" val="279042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MONSOON runs through a scheduling system. Your</a:t>
            </a:r>
            <a:r>
              <a:rPr lang="en-US" baseline="0" dirty="0"/>
              <a:t> job will be slowed down or sped up by the use of the cluster by your account group, as well as by the overall demand on the cluster. However, you an control when your job runs by making it as flexible as possible, allowing the scheduler to say, “hey! I can find the resources for that!” faster rather than later, which is what happens if you are rigid about the requirements of your ‘job’ – and they are high in terms of memory, # of cores, etc.</a:t>
            </a:r>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5</a:t>
            </a:fld>
            <a:endParaRPr lang="en-US"/>
          </a:p>
        </p:txBody>
      </p:sp>
    </p:spTree>
    <p:extLst>
      <p:ext uri="{BB962C8B-B14F-4D97-AF65-F5344CB8AC3E}">
        <p14:creationId xmlns:p14="http://schemas.microsoft.com/office/powerpoint/2010/main" val="105063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12</a:t>
            </a:fld>
            <a:endParaRPr lang="en-US"/>
          </a:p>
        </p:txBody>
      </p:sp>
    </p:spTree>
    <p:extLst>
      <p:ext uri="{BB962C8B-B14F-4D97-AF65-F5344CB8AC3E}">
        <p14:creationId xmlns:p14="http://schemas.microsoft.com/office/powerpoint/2010/main" val="243886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can</a:t>
            </a:r>
            <a:r>
              <a:rPr lang="en-US" baseline="0" dirty="0"/>
              <a:t> show an example – run the code through the </a:t>
            </a:r>
            <a:r>
              <a:rPr lang="en-US" baseline="0"/>
              <a:t>various steps</a:t>
            </a:r>
            <a:endParaRPr lang="en-US"/>
          </a:p>
        </p:txBody>
      </p:sp>
      <p:sp>
        <p:nvSpPr>
          <p:cNvPr id="4" name="Slide Number Placeholder 3"/>
          <p:cNvSpPr>
            <a:spLocks noGrp="1"/>
          </p:cNvSpPr>
          <p:nvPr>
            <p:ph type="sldNum" sz="quarter" idx="10"/>
          </p:nvPr>
        </p:nvSpPr>
        <p:spPr/>
        <p:txBody>
          <a:bodyPr/>
          <a:lstStyle/>
          <a:p>
            <a:fld id="{02FBAC4B-779F-4761-85C1-84962FB43919}" type="slidenum">
              <a:rPr lang="en-US" smtClean="0"/>
              <a:t>13</a:t>
            </a:fld>
            <a:endParaRPr lang="en-US"/>
          </a:p>
        </p:txBody>
      </p:sp>
    </p:spTree>
    <p:extLst>
      <p:ext uri="{BB962C8B-B14F-4D97-AF65-F5344CB8AC3E}">
        <p14:creationId xmlns:p14="http://schemas.microsoft.com/office/powerpoint/2010/main" val="1853396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BAC4B-779F-4761-85C1-84962FB43919}" type="slidenum">
              <a:rPr lang="en-US" smtClean="0"/>
              <a:t>14</a:t>
            </a:fld>
            <a:endParaRPr lang="en-US"/>
          </a:p>
        </p:txBody>
      </p:sp>
    </p:spTree>
    <p:extLst>
      <p:ext uri="{BB962C8B-B14F-4D97-AF65-F5344CB8AC3E}">
        <p14:creationId xmlns:p14="http://schemas.microsoft.com/office/powerpoint/2010/main" val="6761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F85D38-7042-48BF-875D-A97FB8D82AA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272187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85D38-7042-48BF-875D-A97FB8D82AA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38097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85D38-7042-48BF-875D-A97FB8D82AA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378431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85D38-7042-48BF-875D-A97FB8D82AA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16257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85D38-7042-48BF-875D-A97FB8D82AAE}"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156373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F85D38-7042-48BF-875D-A97FB8D82AA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55944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85D38-7042-48BF-875D-A97FB8D82AAE}"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280713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F85D38-7042-48BF-875D-A97FB8D82AAE}"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190572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85D38-7042-48BF-875D-A97FB8D82AAE}"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343653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85D38-7042-48BF-875D-A97FB8D82AA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342326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F85D38-7042-48BF-875D-A97FB8D82AAE}"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86F99-D0B6-454F-9035-9A496334B379}" type="slidenum">
              <a:rPr lang="en-US" smtClean="0"/>
              <a:t>‹#›</a:t>
            </a:fld>
            <a:endParaRPr lang="en-US"/>
          </a:p>
        </p:txBody>
      </p:sp>
    </p:spTree>
    <p:extLst>
      <p:ext uri="{BB962C8B-B14F-4D97-AF65-F5344CB8AC3E}">
        <p14:creationId xmlns:p14="http://schemas.microsoft.com/office/powerpoint/2010/main" val="81086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85D38-7042-48BF-875D-A97FB8D82AAE}" type="datetimeFigureOut">
              <a:rPr lang="en-US" smtClean="0"/>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86F99-D0B6-454F-9035-9A496334B379}" type="slidenum">
              <a:rPr lang="en-US" smtClean="0"/>
              <a:t>‹#›</a:t>
            </a:fld>
            <a:endParaRPr lang="en-US"/>
          </a:p>
        </p:txBody>
      </p:sp>
    </p:spTree>
    <p:extLst>
      <p:ext uri="{BB962C8B-B14F-4D97-AF65-F5344CB8AC3E}">
        <p14:creationId xmlns:p14="http://schemas.microsoft.com/office/powerpoint/2010/main" val="1730200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au.edu/hp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au.edu/hpc/monsoon-account-request-for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inscp.net/eng/download.ph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6944"/>
            <a:ext cx="9144000" cy="1905045"/>
          </a:xfrm>
        </p:spPr>
        <p:txBody>
          <a:bodyPr>
            <a:normAutofit/>
          </a:bodyPr>
          <a:lstStyle/>
          <a:p>
            <a:r>
              <a:rPr lang="en-US" dirty="0">
                <a:solidFill>
                  <a:schemeClr val="accent2"/>
                </a:solidFill>
              </a:rPr>
              <a:t>NAU Computing Cluster (MONSOON) with R!</a:t>
            </a:r>
          </a:p>
        </p:txBody>
      </p:sp>
      <p:sp>
        <p:nvSpPr>
          <p:cNvPr id="3" name="Subtitle 2"/>
          <p:cNvSpPr>
            <a:spLocks noGrp="1"/>
          </p:cNvSpPr>
          <p:nvPr>
            <p:ph type="subTitle" idx="1"/>
          </p:nvPr>
        </p:nvSpPr>
        <p:spPr>
          <a:xfrm>
            <a:off x="1524000" y="3206619"/>
            <a:ext cx="9144000" cy="389194"/>
          </a:xfrm>
        </p:spPr>
        <p:txBody>
          <a:bodyPr>
            <a:noAutofit/>
          </a:bodyPr>
          <a:lstStyle/>
          <a:p>
            <a:r>
              <a:rPr lang="en-US" sz="4000" dirty="0">
                <a:solidFill>
                  <a:schemeClr val="accent1"/>
                </a:solidFill>
              </a:rPr>
              <a:t>Stella Copeland &amp; Charlie </a:t>
            </a:r>
            <a:r>
              <a:rPr lang="en-US" sz="4000" dirty="0" err="1">
                <a:solidFill>
                  <a:schemeClr val="accent1"/>
                </a:solidFill>
              </a:rPr>
              <a:t>Duso</a:t>
            </a:r>
            <a:endParaRPr lang="en-US" sz="4000" dirty="0">
              <a:solidFill>
                <a:schemeClr val="accent1"/>
              </a:solidFill>
            </a:endParaRPr>
          </a:p>
          <a:p>
            <a:r>
              <a:rPr lang="en-US" sz="4000" dirty="0">
                <a:solidFill>
                  <a:schemeClr val="accent1"/>
                </a:solidFill>
              </a:rPr>
              <a:t>NAZRUG, Dec. 2</a:t>
            </a:r>
            <a:r>
              <a:rPr lang="en-US" sz="4000" baseline="30000" dirty="0">
                <a:solidFill>
                  <a:schemeClr val="accent1"/>
                </a:solidFill>
              </a:rPr>
              <a:t>nd</a:t>
            </a:r>
            <a:r>
              <a:rPr lang="en-US" sz="4000" dirty="0">
                <a:solidFill>
                  <a:schemeClr val="accent1"/>
                </a:solidFill>
              </a:rPr>
              <a:t>, 2016</a:t>
            </a:r>
          </a:p>
        </p:txBody>
      </p:sp>
    </p:spTree>
    <p:extLst>
      <p:ext uri="{BB962C8B-B14F-4D97-AF65-F5344CB8AC3E}">
        <p14:creationId xmlns:p14="http://schemas.microsoft.com/office/powerpoint/2010/main" val="159988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62" y="0"/>
            <a:ext cx="10515600" cy="1325563"/>
          </a:xfrm>
        </p:spPr>
        <p:txBody>
          <a:bodyPr/>
          <a:lstStyle/>
          <a:p>
            <a:r>
              <a:rPr lang="en-US" dirty="0">
                <a:solidFill>
                  <a:srgbClr val="ED7D31"/>
                </a:solidFill>
              </a:rPr>
              <a:t>MPI Example - Setup</a:t>
            </a:r>
          </a:p>
        </p:txBody>
      </p:sp>
      <p:pic>
        <p:nvPicPr>
          <p:cNvPr id="6" name="Picture 5"/>
          <p:cNvPicPr>
            <a:picLocks noChangeAspect="1"/>
          </p:cNvPicPr>
          <p:nvPr/>
        </p:nvPicPr>
        <p:blipFill>
          <a:blip r:embed="rId2"/>
          <a:stretch>
            <a:fillRect/>
          </a:stretch>
        </p:blipFill>
        <p:spPr>
          <a:xfrm>
            <a:off x="309336" y="952500"/>
            <a:ext cx="5181600" cy="5905500"/>
          </a:xfrm>
          <a:prstGeom prst="rect">
            <a:avLst/>
          </a:prstGeom>
        </p:spPr>
      </p:pic>
      <p:pic>
        <p:nvPicPr>
          <p:cNvPr id="7" name="Picture 6"/>
          <p:cNvPicPr>
            <a:picLocks noChangeAspect="1"/>
          </p:cNvPicPr>
          <p:nvPr/>
        </p:nvPicPr>
        <p:blipFill>
          <a:blip r:embed="rId3"/>
          <a:stretch>
            <a:fillRect/>
          </a:stretch>
        </p:blipFill>
        <p:spPr>
          <a:xfrm>
            <a:off x="6814303" y="952500"/>
            <a:ext cx="3295650" cy="1905000"/>
          </a:xfrm>
          <a:prstGeom prst="rect">
            <a:avLst/>
          </a:prstGeom>
        </p:spPr>
      </p:pic>
    </p:spTree>
    <p:extLst>
      <p:ext uri="{BB962C8B-B14F-4D97-AF65-F5344CB8AC3E}">
        <p14:creationId xmlns:p14="http://schemas.microsoft.com/office/powerpoint/2010/main" val="121426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378"/>
            <a:ext cx="10515600" cy="1325563"/>
          </a:xfrm>
        </p:spPr>
        <p:txBody>
          <a:bodyPr/>
          <a:lstStyle/>
          <a:p>
            <a:r>
              <a:rPr lang="en-US" dirty="0">
                <a:solidFill>
                  <a:srgbClr val="ED7D31"/>
                </a:solidFill>
              </a:rPr>
              <a:t>MPI Example - Results</a:t>
            </a:r>
          </a:p>
        </p:txBody>
      </p:sp>
      <p:pic>
        <p:nvPicPr>
          <p:cNvPr id="5" name="Picture 4"/>
          <p:cNvPicPr>
            <a:picLocks noChangeAspect="1"/>
          </p:cNvPicPr>
          <p:nvPr/>
        </p:nvPicPr>
        <p:blipFill>
          <a:blip r:embed="rId2"/>
          <a:stretch>
            <a:fillRect/>
          </a:stretch>
        </p:blipFill>
        <p:spPr>
          <a:xfrm>
            <a:off x="987723" y="2250236"/>
            <a:ext cx="2931215" cy="1165824"/>
          </a:xfrm>
          <a:prstGeom prst="rect">
            <a:avLst/>
          </a:prstGeom>
        </p:spPr>
      </p:pic>
      <p:cxnSp>
        <p:nvCxnSpPr>
          <p:cNvPr id="10" name="Straight Arrow Connector 9"/>
          <p:cNvCxnSpPr/>
          <p:nvPr/>
        </p:nvCxnSpPr>
        <p:spPr>
          <a:xfrm flipH="1" flipV="1">
            <a:off x="3918939" y="2648312"/>
            <a:ext cx="1222404" cy="2587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flipV="1">
            <a:off x="3918938" y="3246047"/>
            <a:ext cx="1222404" cy="2587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5164347" y="2476584"/>
            <a:ext cx="1863305" cy="369332"/>
          </a:xfrm>
          <a:prstGeom prst="rect">
            <a:avLst/>
          </a:prstGeom>
          <a:noFill/>
        </p:spPr>
        <p:txBody>
          <a:bodyPr wrap="square" rtlCol="0">
            <a:spAutoFit/>
          </a:bodyPr>
          <a:lstStyle/>
          <a:p>
            <a:r>
              <a:rPr lang="en-US" dirty="0">
                <a:solidFill>
                  <a:srgbClr val="5B9BD5"/>
                </a:solidFill>
              </a:rPr>
              <a:t>MPI Example</a:t>
            </a:r>
          </a:p>
        </p:txBody>
      </p:sp>
      <p:sp>
        <p:nvSpPr>
          <p:cNvPr id="17" name="TextBox 16"/>
          <p:cNvSpPr txBox="1"/>
          <p:nvPr/>
        </p:nvSpPr>
        <p:spPr>
          <a:xfrm>
            <a:off x="5164347" y="3046728"/>
            <a:ext cx="2832340" cy="369332"/>
          </a:xfrm>
          <a:prstGeom prst="rect">
            <a:avLst/>
          </a:prstGeom>
          <a:noFill/>
        </p:spPr>
        <p:txBody>
          <a:bodyPr wrap="square" rtlCol="0">
            <a:spAutoFit/>
          </a:bodyPr>
          <a:lstStyle/>
          <a:p>
            <a:r>
              <a:rPr lang="en-US" dirty="0">
                <a:solidFill>
                  <a:srgbClr val="5B9BD5"/>
                </a:solidFill>
              </a:rPr>
              <a:t>Sequential Example</a:t>
            </a:r>
          </a:p>
        </p:txBody>
      </p:sp>
      <p:sp>
        <p:nvSpPr>
          <p:cNvPr id="18" name="TextBox 17"/>
          <p:cNvSpPr txBox="1"/>
          <p:nvPr/>
        </p:nvSpPr>
        <p:spPr>
          <a:xfrm>
            <a:off x="987723" y="4570181"/>
            <a:ext cx="9100868" cy="646331"/>
          </a:xfrm>
          <a:prstGeom prst="rect">
            <a:avLst/>
          </a:prstGeom>
          <a:noFill/>
        </p:spPr>
        <p:txBody>
          <a:bodyPr wrap="square" rtlCol="0">
            <a:spAutoFit/>
          </a:bodyPr>
          <a:lstStyle/>
          <a:p>
            <a:r>
              <a:rPr lang="en-US" sz="3600" dirty="0">
                <a:solidFill>
                  <a:srgbClr val="5B9BD5"/>
                </a:solidFill>
              </a:rPr>
              <a:t>MPI is not always faster!</a:t>
            </a:r>
          </a:p>
        </p:txBody>
      </p:sp>
    </p:spTree>
    <p:extLst>
      <p:ext uri="{BB962C8B-B14F-4D97-AF65-F5344CB8AC3E}">
        <p14:creationId xmlns:p14="http://schemas.microsoft.com/office/powerpoint/2010/main" val="31569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49427"/>
            <a:ext cx="10515600" cy="1013254"/>
          </a:xfrm>
        </p:spPr>
        <p:txBody>
          <a:bodyPr/>
          <a:lstStyle/>
          <a:p>
            <a:r>
              <a:rPr lang="en-US" dirty="0">
                <a:solidFill>
                  <a:schemeClr val="accent2"/>
                </a:solidFill>
              </a:rPr>
              <a:t>Some Monsoon with R tips and Ideas	</a:t>
            </a:r>
          </a:p>
        </p:txBody>
      </p:sp>
      <p:sp>
        <p:nvSpPr>
          <p:cNvPr id="3" name="Content Placeholder 2"/>
          <p:cNvSpPr>
            <a:spLocks noGrp="1"/>
          </p:cNvSpPr>
          <p:nvPr>
            <p:ph idx="1"/>
          </p:nvPr>
        </p:nvSpPr>
        <p:spPr>
          <a:xfrm>
            <a:off x="345989" y="1170717"/>
            <a:ext cx="11106665" cy="5242440"/>
          </a:xfrm>
        </p:spPr>
        <p:txBody>
          <a:bodyPr>
            <a:normAutofit fontScale="92500" lnSpcReduction="10000"/>
          </a:bodyPr>
          <a:lstStyle/>
          <a:p>
            <a:r>
              <a:rPr lang="en-US" dirty="0">
                <a:solidFill>
                  <a:schemeClr val="accent1"/>
                </a:solidFill>
              </a:rPr>
              <a:t>Sometimes the version of a package may not be installed on the cluster – you can install it in your own working directory and require it within the script</a:t>
            </a:r>
          </a:p>
          <a:p>
            <a:r>
              <a:rPr lang="en-US" dirty="0">
                <a:solidFill>
                  <a:schemeClr val="accent1"/>
                </a:solidFill>
              </a:rPr>
              <a:t>There are a lot of commands within the MONSOON Linux scheduler (SLURM) that can tell you more about your job’s requirements/usage</a:t>
            </a:r>
          </a:p>
          <a:p>
            <a:r>
              <a:rPr lang="en-US" dirty="0">
                <a:solidFill>
                  <a:schemeClr val="accent1"/>
                </a:solidFill>
              </a:rPr>
              <a:t>It’s helpful to have your SLURM batch script email or save error messages!</a:t>
            </a:r>
          </a:p>
          <a:p>
            <a:r>
              <a:rPr lang="en-US" dirty="0">
                <a:solidFill>
                  <a:schemeClr val="accent1"/>
                </a:solidFill>
              </a:rPr>
              <a:t>Can’t tell you how many times my code has failed because of an error in my R code, rather than cluster issues! </a:t>
            </a:r>
          </a:p>
          <a:p>
            <a:r>
              <a:rPr lang="en-US" dirty="0">
                <a:solidFill>
                  <a:schemeClr val="accent1"/>
                </a:solidFill>
              </a:rPr>
              <a:t>Use the ‘testing’ line in your script for debugging if possible! Will run sooner!</a:t>
            </a:r>
          </a:p>
          <a:p>
            <a:pPr marL="0" indent="0">
              <a:buNone/>
            </a:pPr>
            <a:r>
              <a:rPr lang="en-US" dirty="0">
                <a:solidFill>
                  <a:schemeClr val="accent1"/>
                </a:solidFill>
              </a:rPr>
              <a:t>    #SBATCH --</a:t>
            </a:r>
            <a:r>
              <a:rPr lang="en-US" dirty="0" err="1">
                <a:solidFill>
                  <a:schemeClr val="accent1"/>
                </a:solidFill>
              </a:rPr>
              <a:t>qos</a:t>
            </a:r>
            <a:r>
              <a:rPr lang="en-US" dirty="0">
                <a:solidFill>
                  <a:schemeClr val="accent1"/>
                </a:solidFill>
              </a:rPr>
              <a:t>=debug</a:t>
            </a:r>
          </a:p>
          <a:p>
            <a:r>
              <a:rPr lang="en-US" dirty="0">
                <a:solidFill>
                  <a:schemeClr val="accent1"/>
                </a:solidFill>
              </a:rPr>
              <a:t>MONSOON folks are helpful if you run into problems!</a:t>
            </a:r>
          </a:p>
          <a:p>
            <a:r>
              <a:rPr lang="en-US" dirty="0">
                <a:solidFill>
                  <a:schemeClr val="accent1"/>
                </a:solidFill>
              </a:rPr>
              <a:t>Some packages will write your SLURM script for you within </a:t>
            </a:r>
            <a:r>
              <a:rPr lang="en-US" dirty="0" smtClean="0">
                <a:solidFill>
                  <a:schemeClr val="accent1"/>
                </a:solidFill>
              </a:rPr>
              <a:t>R, e.g. </a:t>
            </a:r>
            <a:r>
              <a:rPr lang="en-US" dirty="0" err="1" smtClean="0">
                <a:solidFill>
                  <a:schemeClr val="accent1"/>
                </a:solidFill>
                <a:latin typeface="Courier New" panose="02070309020205020404" pitchFamily="49" charset="0"/>
                <a:cs typeface="Courier New" panose="02070309020205020404" pitchFamily="49" charset="0"/>
              </a:rPr>
              <a:t>rslurm</a:t>
            </a:r>
            <a:r>
              <a:rPr lang="en-US" dirty="0" smtClean="0">
                <a:solidFill>
                  <a:schemeClr val="accent1"/>
                </a:solidFill>
              </a:rPr>
              <a:t>, </a:t>
            </a:r>
            <a:r>
              <a:rPr lang="en-US" dirty="0">
                <a:solidFill>
                  <a:schemeClr val="accent1"/>
                </a:solidFill>
              </a:rPr>
              <a:t>but they don’t seem all that much easier than writing your own scripts…</a:t>
            </a:r>
          </a:p>
          <a:p>
            <a:pPr marL="0" indent="0">
              <a:buNone/>
            </a:pPr>
            <a:r>
              <a:rPr lang="en-US" dirty="0">
                <a:solidFill>
                  <a:schemeClr val="accent1"/>
                </a:solidFill>
              </a:rPr>
              <a:t>	</a:t>
            </a:r>
          </a:p>
          <a:p>
            <a:pPr marL="0" indent="0">
              <a:buNone/>
            </a:pPr>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88763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22" y="93277"/>
            <a:ext cx="10515600" cy="1325563"/>
          </a:xfrm>
        </p:spPr>
        <p:txBody>
          <a:bodyPr/>
          <a:lstStyle/>
          <a:p>
            <a:r>
              <a:rPr lang="en-US" dirty="0">
                <a:solidFill>
                  <a:schemeClr val="accent2"/>
                </a:solidFill>
              </a:rPr>
              <a:t>Last but not least…	</a:t>
            </a:r>
          </a:p>
        </p:txBody>
      </p:sp>
      <p:sp>
        <p:nvSpPr>
          <p:cNvPr id="3" name="Content Placeholder 2"/>
          <p:cNvSpPr>
            <a:spLocks noGrp="1"/>
          </p:cNvSpPr>
          <p:nvPr>
            <p:ph idx="1"/>
          </p:nvPr>
        </p:nvSpPr>
        <p:spPr>
          <a:xfrm>
            <a:off x="333631" y="1825625"/>
            <a:ext cx="11664779" cy="4351338"/>
          </a:xfrm>
        </p:spPr>
        <p:txBody>
          <a:bodyPr/>
          <a:lstStyle/>
          <a:p>
            <a:pPr marL="0" indent="0">
              <a:buNone/>
            </a:pPr>
            <a:r>
              <a:rPr lang="en-US" dirty="0">
                <a:solidFill>
                  <a:schemeClr val="accent1"/>
                </a:solidFill>
              </a:rPr>
              <a:t>Working within the cluster will probably help you gain an appreciation for: </a:t>
            </a:r>
          </a:p>
          <a:p>
            <a:r>
              <a:rPr lang="en-US" dirty="0">
                <a:solidFill>
                  <a:schemeClr val="accent1"/>
                </a:solidFill>
              </a:rPr>
              <a:t>Slow-down issues in your code</a:t>
            </a:r>
          </a:p>
          <a:p>
            <a:r>
              <a:rPr lang="en-US" dirty="0">
                <a:solidFill>
                  <a:schemeClr val="accent1"/>
                </a:solidFill>
              </a:rPr>
              <a:t>Parallelization you can do on your computer within R for various functions / packages</a:t>
            </a:r>
          </a:p>
          <a:p>
            <a:r>
              <a:rPr lang="en-US" dirty="0">
                <a:solidFill>
                  <a:schemeClr val="accent1"/>
                </a:solidFill>
              </a:rPr>
              <a:t>The limitations of the ‘one computer’ approach!</a:t>
            </a:r>
          </a:p>
          <a:p>
            <a:pPr marL="0" indent="0">
              <a:buNone/>
            </a:pPr>
            <a:r>
              <a:rPr lang="en-US" i="1" dirty="0">
                <a:solidFill>
                  <a:schemeClr val="accent1"/>
                </a:solidFill>
              </a:rPr>
              <a:t>And </a:t>
            </a:r>
            <a:r>
              <a:rPr lang="en-US" dirty="0">
                <a:solidFill>
                  <a:schemeClr val="accent1"/>
                </a:solidFill>
              </a:rPr>
              <a:t>it will </a:t>
            </a:r>
            <a:r>
              <a:rPr lang="en-US">
                <a:solidFill>
                  <a:schemeClr val="accent1"/>
                </a:solidFill>
              </a:rPr>
              <a:t>Change </a:t>
            </a:r>
            <a:r>
              <a:rPr lang="en-US" smtClean="0">
                <a:solidFill>
                  <a:schemeClr val="accent1"/>
                </a:solidFill>
              </a:rPr>
              <a:t>Your </a:t>
            </a:r>
            <a:r>
              <a:rPr lang="en-US">
                <a:solidFill>
                  <a:schemeClr val="accent1"/>
                </a:solidFill>
              </a:rPr>
              <a:t>Coding Paradigm!</a:t>
            </a:r>
            <a:endParaRPr lang="en-US" i="1" dirty="0">
              <a:solidFill>
                <a:schemeClr val="accent1"/>
              </a:solidFill>
            </a:endParaRPr>
          </a:p>
        </p:txBody>
      </p:sp>
    </p:spTree>
    <p:extLst>
      <p:ext uri="{BB962C8B-B14F-4D97-AF65-F5344CB8AC3E}">
        <p14:creationId xmlns:p14="http://schemas.microsoft.com/office/powerpoint/2010/main" val="236697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410"/>
          </a:xfrm>
        </p:spPr>
        <p:txBody>
          <a:bodyPr/>
          <a:lstStyle/>
          <a:p>
            <a:r>
              <a:rPr lang="en-US" dirty="0">
                <a:solidFill>
                  <a:schemeClr val="accent2"/>
                </a:solidFill>
              </a:rPr>
              <a:t>Time for discussion and questions!</a:t>
            </a:r>
          </a:p>
        </p:txBody>
      </p:sp>
      <p:sp>
        <p:nvSpPr>
          <p:cNvPr id="3" name="Content Placeholder 2"/>
          <p:cNvSpPr>
            <a:spLocks noGrp="1"/>
          </p:cNvSpPr>
          <p:nvPr>
            <p:ph idx="1"/>
          </p:nvPr>
        </p:nvSpPr>
        <p:spPr>
          <a:xfrm>
            <a:off x="838200" y="1482813"/>
            <a:ext cx="10515600" cy="4351338"/>
          </a:xfrm>
        </p:spPr>
        <p:txBody>
          <a:bodyPr/>
          <a:lstStyle/>
          <a:p>
            <a:pPr marL="0" indent="0">
              <a:buNone/>
            </a:pPr>
            <a:r>
              <a:rPr lang="en-US" dirty="0">
                <a:solidFill>
                  <a:schemeClr val="accent1"/>
                </a:solidFill>
              </a:rPr>
              <a:t>What cluster(s) are you working on?</a:t>
            </a:r>
          </a:p>
          <a:p>
            <a:pPr marL="0" indent="0">
              <a:buNone/>
            </a:pPr>
            <a:endParaRPr lang="en-US" dirty="0">
              <a:solidFill>
                <a:schemeClr val="accent1"/>
              </a:solidFill>
            </a:endParaRPr>
          </a:p>
          <a:p>
            <a:pPr marL="0" indent="0">
              <a:buNone/>
            </a:pPr>
            <a:r>
              <a:rPr lang="en-US" dirty="0">
                <a:solidFill>
                  <a:schemeClr val="accent1"/>
                </a:solidFill>
              </a:rPr>
              <a:t>What types of schedulers do they use? </a:t>
            </a:r>
          </a:p>
          <a:p>
            <a:pPr marL="0" indent="0">
              <a:buNone/>
            </a:pPr>
            <a:endParaRPr lang="en-US" dirty="0">
              <a:solidFill>
                <a:schemeClr val="accent1"/>
              </a:solidFill>
            </a:endParaRPr>
          </a:p>
          <a:p>
            <a:pPr marL="0" indent="0">
              <a:buNone/>
            </a:pPr>
            <a:r>
              <a:rPr lang="en-US" dirty="0">
                <a:solidFill>
                  <a:schemeClr val="accent1"/>
                </a:solidFill>
              </a:rPr>
              <a:t>Can you tell the group some tips and tricks that we can record here and now and send out?</a:t>
            </a:r>
          </a:p>
          <a:p>
            <a:pPr marL="0" indent="0">
              <a:buNone/>
            </a:pPr>
            <a:endParaRPr lang="en-US" dirty="0">
              <a:solidFill>
                <a:schemeClr val="accent1"/>
              </a:solidFill>
            </a:endParaRPr>
          </a:p>
          <a:p>
            <a:pPr marL="0" indent="0">
              <a:buNone/>
            </a:pPr>
            <a:r>
              <a:rPr lang="en-US" dirty="0">
                <a:solidFill>
                  <a:schemeClr val="accent1"/>
                </a:solidFill>
              </a:rPr>
              <a:t>Would you be interested in further meetings or e-mails on ‘clustering’ with R? </a:t>
            </a:r>
          </a:p>
          <a:p>
            <a:pPr marL="0" indent="0">
              <a:buNone/>
            </a:pP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312261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05" y="155060"/>
            <a:ext cx="10515600" cy="1325563"/>
          </a:xfrm>
        </p:spPr>
        <p:txBody>
          <a:bodyPr>
            <a:normAutofit fontScale="90000"/>
          </a:bodyPr>
          <a:lstStyle/>
          <a:p>
            <a:r>
              <a:rPr lang="en-US" dirty="0">
                <a:solidFill>
                  <a:schemeClr val="accent2"/>
                </a:solidFill>
              </a:rPr>
              <a:t>What is a “cluster”, what is MONSOON, and why should I spend time trying to figure it out?</a:t>
            </a:r>
          </a:p>
        </p:txBody>
      </p:sp>
      <p:sp>
        <p:nvSpPr>
          <p:cNvPr id="3" name="Content Placeholder 2"/>
          <p:cNvSpPr>
            <a:spLocks noGrp="1"/>
          </p:cNvSpPr>
          <p:nvPr>
            <p:ph idx="1"/>
          </p:nvPr>
        </p:nvSpPr>
        <p:spPr>
          <a:xfrm>
            <a:off x="284205" y="1480623"/>
            <a:ext cx="11677135" cy="4351338"/>
          </a:xfrm>
        </p:spPr>
        <p:txBody>
          <a:bodyPr>
            <a:noAutofit/>
          </a:bodyPr>
          <a:lstStyle/>
          <a:p>
            <a:r>
              <a:rPr lang="en-US" dirty="0">
                <a:solidFill>
                  <a:schemeClr val="accent1"/>
                </a:solidFill>
              </a:rPr>
              <a:t>A cluster is basically a web of interconnected computers</a:t>
            </a:r>
          </a:p>
          <a:p>
            <a:r>
              <a:rPr lang="en-US" dirty="0">
                <a:solidFill>
                  <a:schemeClr val="accent1"/>
                </a:solidFill>
              </a:rPr>
              <a:t>Similar to multiple cores on a personal computer</a:t>
            </a:r>
          </a:p>
          <a:p>
            <a:r>
              <a:rPr lang="en-US" dirty="0">
                <a:solidFill>
                  <a:schemeClr val="accent1"/>
                </a:solidFill>
              </a:rPr>
              <a:t>MONSOON is NAU’s high performance computing cluster </a:t>
            </a:r>
            <a:r>
              <a:rPr lang="en-US" dirty="0">
                <a:solidFill>
                  <a:schemeClr val="accent1"/>
                </a:solidFill>
                <a:hlinkClick r:id="rId3"/>
              </a:rPr>
              <a:t>http://www.nau.edu/hpc</a:t>
            </a:r>
            <a:r>
              <a:rPr lang="en-US" dirty="0">
                <a:solidFill>
                  <a:schemeClr val="accent1"/>
                </a:solidFill>
              </a:rPr>
              <a:t> - 884 Intel cores!  12 </a:t>
            </a:r>
            <a:r>
              <a:rPr lang="en-US" dirty="0" err="1">
                <a:solidFill>
                  <a:schemeClr val="accent1"/>
                </a:solidFill>
              </a:rPr>
              <a:t>Nvidia</a:t>
            </a:r>
            <a:r>
              <a:rPr lang="en-US" dirty="0">
                <a:solidFill>
                  <a:schemeClr val="accent1"/>
                </a:solidFill>
              </a:rPr>
              <a:t> Tesla K80 GPUs! 750 TB shared memory!</a:t>
            </a:r>
          </a:p>
          <a:p>
            <a:r>
              <a:rPr lang="en-US" dirty="0">
                <a:solidFill>
                  <a:schemeClr val="accent1"/>
                </a:solidFill>
              </a:rPr>
              <a:t>Access is available for NAU-based research use</a:t>
            </a:r>
          </a:p>
          <a:p>
            <a:pPr marL="0" indent="0">
              <a:buNone/>
            </a:pPr>
            <a:r>
              <a:rPr lang="en-US" u="sng" dirty="0">
                <a:solidFill>
                  <a:schemeClr val="accent1"/>
                </a:solidFill>
              </a:rPr>
              <a:t>Why use it with R (or other software)? </a:t>
            </a:r>
          </a:p>
          <a:p>
            <a:r>
              <a:rPr lang="en-US" dirty="0">
                <a:solidFill>
                  <a:schemeClr val="accent1"/>
                </a:solidFill>
              </a:rPr>
              <a:t>Do you run the same code on your computer over and over with slightly varying parameters? </a:t>
            </a:r>
          </a:p>
          <a:p>
            <a:r>
              <a:rPr lang="en-US" dirty="0">
                <a:solidFill>
                  <a:schemeClr val="accent1"/>
                </a:solidFill>
              </a:rPr>
              <a:t>Does it take a long time (hours)? </a:t>
            </a:r>
          </a:p>
          <a:p>
            <a:r>
              <a:rPr lang="en-US" dirty="0">
                <a:solidFill>
                  <a:schemeClr val="accent1"/>
                </a:solidFill>
              </a:rPr>
              <a:t>Does the computation demand more space than you have on your computer? </a:t>
            </a:r>
          </a:p>
        </p:txBody>
      </p:sp>
    </p:spTree>
    <p:extLst>
      <p:ext uri="{BB962C8B-B14F-4D97-AF65-F5344CB8AC3E}">
        <p14:creationId xmlns:p14="http://schemas.microsoft.com/office/powerpoint/2010/main" val="35103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How does MONSOON work?</a:t>
            </a:r>
          </a:p>
        </p:txBody>
      </p:sp>
      <p:sp>
        <p:nvSpPr>
          <p:cNvPr id="3" name="Content Placeholder 2"/>
          <p:cNvSpPr>
            <a:spLocks noGrp="1"/>
          </p:cNvSpPr>
          <p:nvPr>
            <p:ph idx="1"/>
          </p:nvPr>
        </p:nvSpPr>
        <p:spPr/>
        <p:txBody>
          <a:bodyPr/>
          <a:lstStyle/>
          <a:p>
            <a:r>
              <a:rPr lang="en-US" dirty="0">
                <a:solidFill>
                  <a:schemeClr val="accent1"/>
                </a:solidFill>
              </a:rPr>
              <a:t>Linux scheduling software (SLURM, Simple Linux Utility for Resource Management) links you to the network with your NAU credentials and manages all of the jobs submitted to the cluster</a:t>
            </a:r>
          </a:p>
          <a:p>
            <a:pPr marL="0" indent="0">
              <a:buNone/>
            </a:pPr>
            <a:endParaRPr lang="en-US" dirty="0">
              <a:solidFill>
                <a:schemeClr val="accent1"/>
              </a:solidFill>
            </a:endParaRPr>
          </a:p>
          <a:p>
            <a:r>
              <a:rPr lang="en-US" dirty="0">
                <a:solidFill>
                  <a:schemeClr val="accent1"/>
                </a:solidFill>
              </a:rPr>
              <a:t>You must submit your ‘job’ parameters in a batch (.</a:t>
            </a:r>
            <a:r>
              <a:rPr lang="en-US" dirty="0" err="1">
                <a:solidFill>
                  <a:schemeClr val="accent1"/>
                </a:solidFill>
              </a:rPr>
              <a:t>sh</a:t>
            </a:r>
            <a:r>
              <a:rPr lang="en-US" dirty="0">
                <a:solidFill>
                  <a:schemeClr val="accent1"/>
                </a:solidFill>
              </a:rPr>
              <a:t>) script</a:t>
            </a:r>
          </a:p>
          <a:p>
            <a:pPr marL="0" indent="0">
              <a:buNone/>
            </a:pPr>
            <a:endParaRPr lang="en-US" dirty="0">
              <a:solidFill>
                <a:schemeClr val="accent1"/>
              </a:solidFill>
            </a:endParaRPr>
          </a:p>
          <a:p>
            <a:r>
              <a:rPr lang="en-US" dirty="0">
                <a:solidFill>
                  <a:schemeClr val="accent1"/>
                </a:solidFill>
              </a:rPr>
              <a:t>Your results and code normally reside on your own private folder within the cluster’s storage</a:t>
            </a:r>
          </a:p>
        </p:txBody>
      </p:sp>
    </p:spTree>
    <p:extLst>
      <p:ext uri="{BB962C8B-B14F-4D97-AF65-F5344CB8AC3E}">
        <p14:creationId xmlns:p14="http://schemas.microsoft.com/office/powerpoint/2010/main" val="184891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Setting up your cluster account</a:t>
            </a:r>
          </a:p>
        </p:txBody>
      </p:sp>
      <p:sp>
        <p:nvSpPr>
          <p:cNvPr id="3" name="Content Placeholder 2"/>
          <p:cNvSpPr>
            <a:spLocks noGrp="1"/>
          </p:cNvSpPr>
          <p:nvPr>
            <p:ph idx="1"/>
          </p:nvPr>
        </p:nvSpPr>
        <p:spPr>
          <a:xfrm>
            <a:off x="838200" y="1519881"/>
            <a:ext cx="10515600" cy="4657082"/>
          </a:xfrm>
        </p:spPr>
        <p:txBody>
          <a:bodyPr>
            <a:normAutofit fontScale="92500" lnSpcReduction="20000"/>
          </a:bodyPr>
          <a:lstStyle/>
          <a:p>
            <a:pPr marL="0" indent="0">
              <a:buAutoNum type="arabicPeriod"/>
            </a:pPr>
            <a:r>
              <a:rPr lang="en-US" dirty="0">
                <a:solidFill>
                  <a:schemeClr val="accent1"/>
                </a:solidFill>
              </a:rPr>
              <a:t> Take a short training and request an account (see </a:t>
            </a:r>
            <a:r>
              <a:rPr lang="en-US" dirty="0">
                <a:solidFill>
                  <a:schemeClr val="accent1"/>
                </a:solidFill>
                <a:hlinkClick r:id="rId3"/>
              </a:rPr>
              <a:t>http://www.nau.edu/hpc/monsoon-account-request-form/</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2. You may need to download software for file transfer (code, datasets, output) between your computer &amp; MONSOON. Depends on operating system and maybe security settings. I ended up having to use </a:t>
            </a:r>
            <a:r>
              <a:rPr lang="en-US" dirty="0" err="1">
                <a:solidFill>
                  <a:schemeClr val="accent1"/>
                </a:solidFill>
              </a:rPr>
              <a:t>WinSCP</a:t>
            </a:r>
            <a:r>
              <a:rPr lang="en-US" dirty="0">
                <a:solidFill>
                  <a:schemeClr val="accent1"/>
                </a:solidFill>
              </a:rPr>
              <a:t> (</a:t>
            </a:r>
            <a:r>
              <a:rPr lang="en-US" dirty="0">
                <a:solidFill>
                  <a:schemeClr val="accent1"/>
                </a:solidFill>
                <a:hlinkClick r:id="rId4"/>
              </a:rPr>
              <a:t>https://winscp.net/eng/download.php</a:t>
            </a:r>
            <a:r>
              <a:rPr lang="en-US" dirty="0">
                <a:solidFill>
                  <a:schemeClr val="accent1"/>
                </a:solidFill>
              </a:rPr>
              <a:t>). </a:t>
            </a:r>
            <a:r>
              <a:rPr lang="en-US">
                <a:solidFill>
                  <a:schemeClr val="accent1"/>
                </a:solidFill>
              </a:rPr>
              <a:t>Linux has built-in utilities for this. </a:t>
            </a:r>
          </a:p>
          <a:p>
            <a:pPr marL="0" indent="0">
              <a:buNone/>
            </a:pPr>
            <a:endParaRPr lang="en-US" dirty="0">
              <a:solidFill>
                <a:schemeClr val="accent1"/>
              </a:solidFill>
            </a:endParaRPr>
          </a:p>
          <a:p>
            <a:pPr marL="0" indent="0">
              <a:buNone/>
            </a:pPr>
            <a:r>
              <a:rPr lang="en-US" dirty="0">
                <a:solidFill>
                  <a:schemeClr val="accent1"/>
                </a:solidFill>
              </a:rPr>
              <a:t>3. You can ‘push’ your output files directly to your Google Drive, or ‘pull’ them into MONSOON from there. This is useful if you are generating large files which might max out the temporary storage available per person on MONSOON, or take a long time to copy. Get an unlimited storage Google Drive account through NAU if you can! </a:t>
            </a:r>
          </a:p>
          <a:p>
            <a:pPr marL="0" indent="0">
              <a:buNone/>
            </a:pPr>
            <a:endParaRPr lang="en-US" dirty="0">
              <a:solidFill>
                <a:schemeClr val="accent1"/>
              </a:solidFill>
            </a:endParaRPr>
          </a:p>
          <a:p>
            <a:pPr marL="514350" indent="-514350">
              <a:buAutoNum type="arabicPeriod"/>
            </a:pPr>
            <a:endParaRPr lang="en-US" dirty="0">
              <a:solidFill>
                <a:schemeClr val="accent1"/>
              </a:solidFill>
            </a:endParaRPr>
          </a:p>
          <a:p>
            <a:pPr marL="514350" indent="-514350">
              <a:buAutoNum type="arabicPeriod"/>
            </a:pPr>
            <a:endParaRPr lang="en-US" dirty="0">
              <a:solidFill>
                <a:schemeClr val="accent1"/>
              </a:solidFill>
            </a:endParaRPr>
          </a:p>
        </p:txBody>
      </p:sp>
    </p:spTree>
    <p:extLst>
      <p:ext uri="{BB962C8B-B14F-4D97-AF65-F5344CB8AC3E}">
        <p14:creationId xmlns:p14="http://schemas.microsoft.com/office/powerpoint/2010/main" val="16813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6" y="8967"/>
            <a:ext cx="10515600" cy="1325563"/>
          </a:xfrm>
        </p:spPr>
        <p:txBody>
          <a:bodyPr/>
          <a:lstStyle/>
          <a:p>
            <a:r>
              <a:rPr lang="en-US" dirty="0">
                <a:solidFill>
                  <a:schemeClr val="accent2"/>
                </a:solidFill>
              </a:rPr>
              <a:t>Learning how to ‘think cluster’</a:t>
            </a:r>
          </a:p>
        </p:txBody>
      </p:sp>
      <p:sp>
        <p:nvSpPr>
          <p:cNvPr id="3" name="Content Placeholder 2"/>
          <p:cNvSpPr>
            <a:spLocks noGrp="1"/>
          </p:cNvSpPr>
          <p:nvPr>
            <p:ph idx="1"/>
          </p:nvPr>
        </p:nvSpPr>
        <p:spPr>
          <a:xfrm>
            <a:off x="838200" y="1334530"/>
            <a:ext cx="10515600" cy="4842433"/>
          </a:xfrm>
        </p:spPr>
        <p:txBody>
          <a:bodyPr>
            <a:normAutofit/>
          </a:bodyPr>
          <a:lstStyle/>
          <a:p>
            <a:r>
              <a:rPr lang="en-US" dirty="0">
                <a:solidFill>
                  <a:schemeClr val="accent1"/>
                </a:solidFill>
              </a:rPr>
              <a:t>Thinking through the items below will make your code run fast and start quickly on the cluster!</a:t>
            </a:r>
          </a:p>
          <a:p>
            <a:r>
              <a:rPr lang="en-US" dirty="0">
                <a:solidFill>
                  <a:schemeClr val="accent1"/>
                </a:solidFill>
              </a:rPr>
              <a:t>How can you parallelize the code / task? </a:t>
            </a:r>
          </a:p>
          <a:p>
            <a:r>
              <a:rPr lang="en-US" dirty="0">
                <a:solidFill>
                  <a:schemeClr val="accent1"/>
                </a:solidFill>
              </a:rPr>
              <a:t>Can it be split by some group (i.e. species, region)? </a:t>
            </a:r>
          </a:p>
          <a:p>
            <a:r>
              <a:rPr lang="en-US" dirty="0">
                <a:solidFill>
                  <a:schemeClr val="accent1"/>
                </a:solidFill>
              </a:rPr>
              <a:t>Can the internal code of the functions/packages take advantage of parallelization such as with ‘snow’?</a:t>
            </a:r>
          </a:p>
          <a:p>
            <a:r>
              <a:rPr lang="en-US" dirty="0">
                <a:solidFill>
                  <a:schemeClr val="accent1"/>
                </a:solidFill>
              </a:rPr>
              <a:t>How dependent are the steps of your analysis?</a:t>
            </a:r>
          </a:p>
          <a:p>
            <a:r>
              <a:rPr lang="en-US" dirty="0">
                <a:solidFill>
                  <a:schemeClr val="accent1"/>
                </a:solidFill>
              </a:rPr>
              <a:t>This is tricky, but how much time do you estimate the code will take? </a:t>
            </a:r>
          </a:p>
          <a:p>
            <a:r>
              <a:rPr lang="en-US" dirty="0">
                <a:solidFill>
                  <a:schemeClr val="accent1"/>
                </a:solidFill>
              </a:rPr>
              <a:t>What is the maximum amount of memory needed (also tricky)? </a:t>
            </a:r>
            <a:endParaRPr lang="en-US" dirty="0"/>
          </a:p>
          <a:p>
            <a:endParaRPr lang="en-US" dirty="0"/>
          </a:p>
        </p:txBody>
      </p:sp>
    </p:spTree>
    <p:extLst>
      <p:ext uri="{BB962C8B-B14F-4D97-AF65-F5344CB8AC3E}">
        <p14:creationId xmlns:p14="http://schemas.microsoft.com/office/powerpoint/2010/main" val="130397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Same functions over and over, but for different datasets, species, other categories? </a:t>
            </a:r>
          </a:p>
        </p:txBody>
      </p:sp>
      <p:sp>
        <p:nvSpPr>
          <p:cNvPr id="3" name="Content Placeholder 2"/>
          <p:cNvSpPr>
            <a:spLocks noGrp="1"/>
          </p:cNvSpPr>
          <p:nvPr>
            <p:ph idx="1"/>
          </p:nvPr>
        </p:nvSpPr>
        <p:spPr>
          <a:xfrm>
            <a:off x="838200" y="2060403"/>
            <a:ext cx="10515600" cy="2536310"/>
          </a:xfrm>
        </p:spPr>
        <p:txBody>
          <a:bodyPr>
            <a:normAutofit lnSpcReduction="10000"/>
          </a:bodyPr>
          <a:lstStyle/>
          <a:p>
            <a:r>
              <a:rPr lang="en-US" dirty="0">
                <a:solidFill>
                  <a:schemeClr val="accent1"/>
                </a:solidFill>
              </a:rPr>
              <a:t>This could be handled as a loop or a parallel process in R – on the cluster it could be an array!</a:t>
            </a:r>
          </a:p>
          <a:p>
            <a:pPr marL="0" indent="0">
              <a:buNone/>
            </a:pPr>
            <a:endParaRPr lang="en-US" dirty="0">
              <a:solidFill>
                <a:schemeClr val="accent1"/>
              </a:solidFill>
            </a:endParaRPr>
          </a:p>
          <a:p>
            <a:r>
              <a:rPr lang="en-US" dirty="0">
                <a:solidFill>
                  <a:schemeClr val="accent1"/>
                </a:solidFill>
              </a:rPr>
              <a:t>For an array, you need to be able to specify the individual groups/iterations within the SLURM code and within your R code</a:t>
            </a:r>
            <a:r>
              <a:rPr lang="en-US" dirty="0"/>
              <a:t/>
            </a:r>
            <a:br>
              <a:rPr lang="en-US" dirty="0"/>
            </a:br>
            <a:endParaRPr lang="en-US" dirty="0"/>
          </a:p>
        </p:txBody>
      </p:sp>
    </p:spTree>
    <p:extLst>
      <p:ext uri="{BB962C8B-B14F-4D97-AF65-F5344CB8AC3E}">
        <p14:creationId xmlns:p14="http://schemas.microsoft.com/office/powerpoint/2010/main" val="200635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8" y="105634"/>
            <a:ext cx="10515600" cy="536918"/>
          </a:xfrm>
        </p:spPr>
        <p:txBody>
          <a:bodyPr>
            <a:normAutofit fontScale="90000"/>
          </a:bodyPr>
          <a:lstStyle/>
          <a:p>
            <a:r>
              <a:rPr lang="en-US" dirty="0">
                <a:solidFill>
                  <a:schemeClr val="accent2"/>
                </a:solidFill>
              </a:rPr>
              <a:t>Example – array batch script</a:t>
            </a:r>
          </a:p>
        </p:txBody>
      </p:sp>
      <p:sp>
        <p:nvSpPr>
          <p:cNvPr id="3" name="Content Placeholder 2"/>
          <p:cNvSpPr>
            <a:spLocks noGrp="1"/>
          </p:cNvSpPr>
          <p:nvPr>
            <p:ph idx="1"/>
          </p:nvPr>
        </p:nvSpPr>
        <p:spPr>
          <a:xfrm>
            <a:off x="358347" y="1000897"/>
            <a:ext cx="11615350" cy="5708822"/>
          </a:xfrm>
        </p:spPr>
        <p:txBody>
          <a:bodyPr>
            <a:normAutofit fontScale="70000" lnSpcReduction="20000"/>
          </a:bodyPr>
          <a:lstStyle/>
          <a:p>
            <a:pPr marL="0" indent="0">
              <a:spcBef>
                <a:spcPts val="0"/>
              </a:spcBef>
              <a:buNone/>
            </a:pPr>
            <a:r>
              <a:rPr lang="en-US" sz="3400" dirty="0">
                <a:solidFill>
                  <a:schemeClr val="accent1"/>
                </a:solidFill>
              </a:rPr>
              <a:t>#!/bin/bash</a:t>
            </a:r>
          </a:p>
          <a:p>
            <a:pPr marL="0" indent="0">
              <a:spcBef>
                <a:spcPts val="0"/>
              </a:spcBef>
              <a:buNone/>
            </a:pPr>
            <a:r>
              <a:rPr lang="en-US" sz="3400" dirty="0">
                <a:solidFill>
                  <a:schemeClr val="accent1"/>
                </a:solidFill>
              </a:rPr>
              <a:t>#SBATCH --job-name="PRISM_LTDL"</a:t>
            </a:r>
          </a:p>
          <a:p>
            <a:pPr marL="0" indent="0">
              <a:spcBef>
                <a:spcPts val="0"/>
              </a:spcBef>
              <a:buNone/>
            </a:pPr>
            <a:r>
              <a:rPr lang="en-US" sz="3400" dirty="0">
                <a:solidFill>
                  <a:schemeClr val="accent1"/>
                </a:solidFill>
              </a:rPr>
              <a:t>#SBATCH --time=4:00:00</a:t>
            </a:r>
          </a:p>
          <a:p>
            <a:pPr marL="0" indent="0">
              <a:spcBef>
                <a:spcPts val="0"/>
              </a:spcBef>
              <a:buNone/>
            </a:pPr>
            <a:r>
              <a:rPr lang="en-US" sz="3400" dirty="0">
                <a:solidFill>
                  <a:schemeClr val="accent1"/>
                </a:solidFill>
              </a:rPr>
              <a:t>#SBATCH --</a:t>
            </a:r>
            <a:r>
              <a:rPr lang="en-US" sz="3400" dirty="0" err="1">
                <a:solidFill>
                  <a:schemeClr val="accent1"/>
                </a:solidFill>
              </a:rPr>
              <a:t>mem</a:t>
            </a:r>
            <a:r>
              <a:rPr lang="en-US" sz="3400" dirty="0">
                <a:solidFill>
                  <a:schemeClr val="accent1"/>
                </a:solidFill>
              </a:rPr>
              <a:t>=240000</a:t>
            </a:r>
          </a:p>
          <a:p>
            <a:pPr marL="0" indent="0">
              <a:spcBef>
                <a:spcPts val="0"/>
              </a:spcBef>
              <a:buNone/>
            </a:pPr>
            <a:r>
              <a:rPr lang="en-US" sz="3400" dirty="0">
                <a:solidFill>
                  <a:schemeClr val="accent1"/>
                </a:solidFill>
              </a:rPr>
              <a:t>#SBATCH --error=PRISM_LTDLL_%a.txt  #error output	</a:t>
            </a:r>
          </a:p>
          <a:p>
            <a:pPr marL="0" indent="0">
              <a:spcBef>
                <a:spcPts val="0"/>
              </a:spcBef>
              <a:buNone/>
            </a:pPr>
            <a:r>
              <a:rPr lang="en-US" sz="3400" dirty="0">
                <a:solidFill>
                  <a:schemeClr val="accent1"/>
                </a:solidFill>
              </a:rPr>
              <a:t>#SBATCH --output=PRISM_LTDL_%</a:t>
            </a:r>
            <a:r>
              <a:rPr lang="en-US" sz="3400" dirty="0" err="1">
                <a:solidFill>
                  <a:schemeClr val="accent1"/>
                </a:solidFill>
              </a:rPr>
              <a:t>a.out</a:t>
            </a:r>
            <a:r>
              <a:rPr lang="en-US" sz="3400" dirty="0">
                <a:solidFill>
                  <a:schemeClr val="accent1"/>
                </a:solidFill>
              </a:rPr>
              <a:t> #maybe not necessary</a:t>
            </a:r>
          </a:p>
          <a:p>
            <a:pPr marL="0" indent="0">
              <a:spcBef>
                <a:spcPts val="0"/>
              </a:spcBef>
              <a:buNone/>
            </a:pPr>
            <a:r>
              <a:rPr lang="en-US" sz="3400" dirty="0">
                <a:solidFill>
                  <a:schemeClr val="accent1"/>
                </a:solidFill>
              </a:rPr>
              <a:t>#SBATCH --mail-type=END					</a:t>
            </a:r>
          </a:p>
          <a:p>
            <a:pPr marL="0" indent="0">
              <a:spcBef>
                <a:spcPts val="0"/>
              </a:spcBef>
              <a:buNone/>
            </a:pPr>
            <a:r>
              <a:rPr lang="en-US" sz="3400" dirty="0">
                <a:solidFill>
                  <a:schemeClr val="accent1"/>
                </a:solidFill>
              </a:rPr>
              <a:t>#SBATCH --mail-user=scopeland@usgs.gov </a:t>
            </a:r>
          </a:p>
          <a:p>
            <a:pPr marL="0" indent="0">
              <a:spcBef>
                <a:spcPts val="0"/>
              </a:spcBef>
              <a:buNone/>
            </a:pPr>
            <a:r>
              <a:rPr lang="en-US" sz="3400" dirty="0">
                <a:solidFill>
                  <a:schemeClr val="accent1"/>
                </a:solidFill>
              </a:rPr>
              <a:t>#SBATCH --</a:t>
            </a:r>
            <a:r>
              <a:rPr lang="en-US" sz="3400" dirty="0" err="1">
                <a:solidFill>
                  <a:schemeClr val="accent1"/>
                </a:solidFill>
              </a:rPr>
              <a:t>workdir</a:t>
            </a:r>
            <a:r>
              <a:rPr lang="en-US" sz="3400" dirty="0">
                <a:solidFill>
                  <a:schemeClr val="accent1"/>
                </a:solidFill>
              </a:rPr>
              <a:t>=/scratch/smc679</a:t>
            </a:r>
          </a:p>
          <a:p>
            <a:pPr marL="0" indent="0">
              <a:spcBef>
                <a:spcPts val="0"/>
              </a:spcBef>
              <a:buNone/>
            </a:pPr>
            <a:r>
              <a:rPr lang="en-US" sz="4500" dirty="0">
                <a:solidFill>
                  <a:schemeClr val="accent2"/>
                </a:solidFill>
              </a:rPr>
              <a:t>#SBATCH --array=1-3 #this tells SLURM I have an array of 3 tasks</a:t>
            </a:r>
          </a:p>
          <a:p>
            <a:pPr marL="0" indent="0">
              <a:spcBef>
                <a:spcPts val="0"/>
              </a:spcBef>
              <a:buNone/>
            </a:pPr>
            <a:endParaRPr lang="en-US" sz="3400" dirty="0">
              <a:solidFill>
                <a:schemeClr val="accent1"/>
              </a:solidFill>
            </a:endParaRPr>
          </a:p>
          <a:p>
            <a:pPr marL="0" indent="0">
              <a:spcBef>
                <a:spcPts val="0"/>
              </a:spcBef>
              <a:buNone/>
            </a:pPr>
            <a:r>
              <a:rPr lang="en-US" sz="3400" dirty="0">
                <a:solidFill>
                  <a:schemeClr val="accent1"/>
                </a:solidFill>
              </a:rPr>
              <a:t>#module</a:t>
            </a:r>
          </a:p>
          <a:p>
            <a:pPr marL="0" indent="0">
              <a:spcBef>
                <a:spcPts val="0"/>
              </a:spcBef>
              <a:buNone/>
            </a:pPr>
            <a:r>
              <a:rPr lang="en-US" sz="3400" dirty="0">
                <a:solidFill>
                  <a:schemeClr val="accent1"/>
                </a:solidFill>
              </a:rPr>
              <a:t>module load R</a:t>
            </a:r>
          </a:p>
          <a:p>
            <a:pPr marL="0" indent="0">
              <a:spcBef>
                <a:spcPts val="0"/>
              </a:spcBef>
              <a:buNone/>
            </a:pPr>
            <a:endParaRPr lang="en-US" sz="3400" dirty="0">
              <a:solidFill>
                <a:schemeClr val="accent1"/>
              </a:solidFill>
            </a:endParaRPr>
          </a:p>
          <a:p>
            <a:pPr marL="0" indent="0">
              <a:spcBef>
                <a:spcPts val="0"/>
              </a:spcBef>
              <a:buNone/>
            </a:pPr>
            <a:r>
              <a:rPr lang="en-US" sz="3400" dirty="0">
                <a:solidFill>
                  <a:schemeClr val="accent1"/>
                </a:solidFill>
              </a:rPr>
              <a:t>#script</a:t>
            </a:r>
          </a:p>
          <a:p>
            <a:pPr marL="0" indent="0">
              <a:spcBef>
                <a:spcPts val="0"/>
              </a:spcBef>
              <a:buNone/>
            </a:pPr>
            <a:r>
              <a:rPr lang="en-US" sz="3400" dirty="0" err="1">
                <a:solidFill>
                  <a:schemeClr val="accent1"/>
                </a:solidFill>
              </a:rPr>
              <a:t>srun</a:t>
            </a:r>
            <a:r>
              <a:rPr lang="en-US" sz="3400" dirty="0">
                <a:solidFill>
                  <a:schemeClr val="accent1"/>
                </a:solidFill>
              </a:rPr>
              <a:t> </a:t>
            </a:r>
            <a:r>
              <a:rPr lang="en-US" sz="3400" dirty="0" err="1">
                <a:solidFill>
                  <a:schemeClr val="accent1"/>
                </a:solidFill>
              </a:rPr>
              <a:t>Rscript</a:t>
            </a:r>
            <a:r>
              <a:rPr lang="en-US" sz="3400" dirty="0">
                <a:solidFill>
                  <a:schemeClr val="accent1"/>
                </a:solidFill>
              </a:rPr>
              <a:t> PRISMPolygonCluster_110116Array.R </a:t>
            </a:r>
            <a:r>
              <a:rPr lang="en-US" sz="4500" dirty="0">
                <a:solidFill>
                  <a:schemeClr val="accent2"/>
                </a:solidFill>
              </a:rPr>
              <a:t>${SLURM_ARRAY_TASK_ID} </a:t>
            </a:r>
          </a:p>
          <a:p>
            <a:pPr marL="0" indent="0">
              <a:spcBef>
                <a:spcPts val="0"/>
              </a:spcBef>
              <a:buNone/>
            </a:pPr>
            <a:r>
              <a:rPr lang="en-US" sz="4500" dirty="0">
                <a:solidFill>
                  <a:schemeClr val="accent2"/>
                </a:solidFill>
              </a:rPr>
              <a:t>#the above runs the script for each number, 1-3 </a:t>
            </a:r>
            <a:endParaRPr lang="en-US" sz="3400" dirty="0">
              <a:solidFill>
                <a:schemeClr val="accent1"/>
              </a:solidFill>
            </a:endParaRPr>
          </a:p>
          <a:p>
            <a:pPr marL="0" indent="0">
              <a:spcBef>
                <a:spcPts val="0"/>
              </a:spcBef>
              <a:buNone/>
            </a:pPr>
            <a:r>
              <a:rPr lang="en-US" sz="3400" dirty="0">
                <a:solidFill>
                  <a:schemeClr val="accent1"/>
                </a:solidFill>
              </a:rPr>
              <a:t>cat PRISM_LTDL_%a.txt | mail -s "$SLURM_JOBID log" scopeland@usgs.gov #sends e-mail with job ID #sends me a message with the status</a:t>
            </a:r>
          </a:p>
        </p:txBody>
      </p:sp>
    </p:spTree>
    <p:extLst>
      <p:ext uri="{BB962C8B-B14F-4D97-AF65-F5344CB8AC3E}">
        <p14:creationId xmlns:p14="http://schemas.microsoft.com/office/powerpoint/2010/main" val="5649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05" y="204489"/>
            <a:ext cx="10515600" cy="697556"/>
          </a:xfrm>
        </p:spPr>
        <p:txBody>
          <a:bodyPr/>
          <a:lstStyle/>
          <a:p>
            <a:r>
              <a:rPr lang="en-US" dirty="0">
                <a:solidFill>
                  <a:schemeClr val="accent2"/>
                </a:solidFill>
              </a:rPr>
              <a:t>Example – array R script</a:t>
            </a:r>
          </a:p>
        </p:txBody>
      </p:sp>
      <p:sp>
        <p:nvSpPr>
          <p:cNvPr id="3" name="Content Placeholder 2"/>
          <p:cNvSpPr>
            <a:spLocks noGrp="1"/>
          </p:cNvSpPr>
          <p:nvPr>
            <p:ph idx="1"/>
          </p:nvPr>
        </p:nvSpPr>
        <p:spPr>
          <a:xfrm>
            <a:off x="343929" y="902045"/>
            <a:ext cx="11654481" cy="4953644"/>
          </a:xfrm>
        </p:spPr>
        <p:txBody>
          <a:bodyPr>
            <a:noAutofit/>
          </a:bodyPr>
          <a:lstStyle/>
          <a:p>
            <a:pPr marL="0" indent="0">
              <a:lnSpc>
                <a:spcPct val="100000"/>
              </a:lnSpc>
              <a:spcBef>
                <a:spcPts val="0"/>
              </a:spcBef>
              <a:buNone/>
            </a:pPr>
            <a:r>
              <a:rPr lang="en-US" sz="2400" dirty="0">
                <a:solidFill>
                  <a:schemeClr val="accent1"/>
                </a:solidFill>
              </a:rPr>
              <a:t>library(raster); library(</a:t>
            </a:r>
            <a:r>
              <a:rPr lang="en-US" sz="2400" dirty="0" err="1">
                <a:solidFill>
                  <a:schemeClr val="accent1"/>
                </a:solidFill>
              </a:rPr>
              <a:t>dismo</a:t>
            </a:r>
            <a:r>
              <a:rPr lang="en-US" sz="2400" dirty="0">
                <a:solidFill>
                  <a:schemeClr val="accent1"/>
                </a:solidFill>
              </a:rPr>
              <a:t>);library(reshape2)</a:t>
            </a:r>
            <a:endParaRPr lang="en-US" sz="2400" dirty="0">
              <a:solidFill>
                <a:schemeClr val="accent2"/>
              </a:solidFill>
            </a:endParaRPr>
          </a:p>
          <a:p>
            <a:pPr marL="0" indent="0">
              <a:lnSpc>
                <a:spcPct val="100000"/>
              </a:lnSpc>
              <a:spcBef>
                <a:spcPts val="0"/>
              </a:spcBef>
              <a:buNone/>
            </a:pPr>
            <a:r>
              <a:rPr lang="en-US" sz="3200" dirty="0" err="1">
                <a:solidFill>
                  <a:schemeClr val="accent2"/>
                </a:solidFill>
              </a:rPr>
              <a:t>args</a:t>
            </a:r>
            <a:r>
              <a:rPr lang="en-US" sz="3200" dirty="0">
                <a:solidFill>
                  <a:schemeClr val="accent2"/>
                </a:solidFill>
              </a:rPr>
              <a:t> &lt;- </a:t>
            </a:r>
            <a:r>
              <a:rPr lang="en-US" sz="3200" dirty="0" err="1">
                <a:solidFill>
                  <a:schemeClr val="accent2"/>
                </a:solidFill>
              </a:rPr>
              <a:t>commandArgs</a:t>
            </a:r>
            <a:r>
              <a:rPr lang="en-US" sz="3200" dirty="0">
                <a:solidFill>
                  <a:schemeClr val="accent2"/>
                </a:solidFill>
              </a:rPr>
              <a:t>(TRUE) #R script tied to .</a:t>
            </a:r>
            <a:r>
              <a:rPr lang="en-US" sz="3200" dirty="0" err="1">
                <a:solidFill>
                  <a:schemeClr val="accent2"/>
                </a:solidFill>
              </a:rPr>
              <a:t>sh</a:t>
            </a:r>
            <a:r>
              <a:rPr lang="en-US" sz="3200" dirty="0">
                <a:solidFill>
                  <a:schemeClr val="accent2"/>
                </a:solidFill>
              </a:rPr>
              <a:t> array task number</a:t>
            </a:r>
            <a:endParaRPr lang="en-US" sz="2400" dirty="0">
              <a:solidFill>
                <a:schemeClr val="accent1"/>
              </a:solidFill>
            </a:endParaRPr>
          </a:p>
          <a:p>
            <a:pPr marL="0" indent="0">
              <a:lnSpc>
                <a:spcPct val="100000"/>
              </a:lnSpc>
              <a:spcBef>
                <a:spcPts val="0"/>
              </a:spcBef>
              <a:buNone/>
            </a:pPr>
            <a:r>
              <a:rPr lang="en-US" sz="2400" dirty="0" err="1">
                <a:solidFill>
                  <a:schemeClr val="accent1"/>
                </a:solidFill>
              </a:rPr>
              <a:t>poly.sp</a:t>
            </a:r>
            <a:r>
              <a:rPr lang="en-US" sz="2400" dirty="0">
                <a:solidFill>
                  <a:schemeClr val="accent1"/>
                </a:solidFill>
              </a:rPr>
              <a:t> &lt;- </a:t>
            </a:r>
            <a:r>
              <a:rPr lang="en-US" sz="2400" dirty="0" err="1">
                <a:solidFill>
                  <a:schemeClr val="accent1"/>
                </a:solidFill>
              </a:rPr>
              <a:t>shapefile</a:t>
            </a:r>
            <a:r>
              <a:rPr lang="en-US" sz="2400" dirty="0">
                <a:solidFill>
                  <a:schemeClr val="accent1"/>
                </a:solidFill>
              </a:rPr>
              <a:t>("</a:t>
            </a:r>
            <a:r>
              <a:rPr lang="en-US" sz="2400" dirty="0" err="1">
                <a:solidFill>
                  <a:schemeClr val="accent1"/>
                </a:solidFill>
              </a:rPr>
              <a:t>Treatment_Polygons_Subset.shp</a:t>
            </a:r>
            <a:r>
              <a:rPr lang="en-US" sz="2400" dirty="0">
                <a:solidFill>
                  <a:schemeClr val="accent1"/>
                </a:solidFill>
              </a:rPr>
              <a:t>")  #a </a:t>
            </a:r>
            <a:r>
              <a:rPr lang="en-US" sz="2400" dirty="0" err="1">
                <a:solidFill>
                  <a:schemeClr val="accent1"/>
                </a:solidFill>
              </a:rPr>
              <a:t>shapefile</a:t>
            </a:r>
            <a:endParaRPr lang="en-US" sz="2400" dirty="0">
              <a:solidFill>
                <a:schemeClr val="accent1"/>
              </a:solidFill>
            </a:endParaRPr>
          </a:p>
          <a:p>
            <a:pPr marL="0" indent="0">
              <a:lnSpc>
                <a:spcPct val="100000"/>
              </a:lnSpc>
              <a:spcBef>
                <a:spcPts val="0"/>
              </a:spcBef>
              <a:buNone/>
            </a:pPr>
            <a:r>
              <a:rPr lang="en-US" sz="2400" dirty="0">
                <a:solidFill>
                  <a:schemeClr val="accent1"/>
                </a:solidFill>
              </a:rPr>
              <a:t>Bio1 &lt;- stack("Bio1_MnAnnualTemp");Bio2 &lt;- stack("Bio2_MnDiurnalRange");</a:t>
            </a:r>
          </a:p>
          <a:p>
            <a:pPr marL="0" indent="0">
              <a:lnSpc>
                <a:spcPct val="100000"/>
              </a:lnSpc>
              <a:spcBef>
                <a:spcPts val="0"/>
              </a:spcBef>
              <a:buNone/>
            </a:pPr>
            <a:r>
              <a:rPr lang="en-US" sz="2400" dirty="0">
                <a:solidFill>
                  <a:schemeClr val="accent1"/>
                </a:solidFill>
              </a:rPr>
              <a:t>Bio3 &lt;- stack("Bio3_Isothermality") #some </a:t>
            </a:r>
            <a:r>
              <a:rPr lang="en-US" sz="2400" dirty="0" err="1">
                <a:solidFill>
                  <a:schemeClr val="accent1"/>
                </a:solidFill>
              </a:rPr>
              <a:t>rasters</a:t>
            </a:r>
            <a:endParaRPr lang="en-US" sz="2400" dirty="0">
              <a:solidFill>
                <a:schemeClr val="accent1"/>
              </a:solidFill>
            </a:endParaRPr>
          </a:p>
          <a:p>
            <a:pPr marL="0" indent="0">
              <a:lnSpc>
                <a:spcPct val="100000"/>
              </a:lnSpc>
              <a:spcBef>
                <a:spcPts val="0"/>
              </a:spcBef>
              <a:buNone/>
            </a:pPr>
            <a:r>
              <a:rPr lang="en-US" sz="3200" dirty="0" err="1">
                <a:solidFill>
                  <a:schemeClr val="accent2"/>
                </a:solidFill>
              </a:rPr>
              <a:t>Bio.list</a:t>
            </a:r>
            <a:r>
              <a:rPr lang="en-US" sz="3200" dirty="0">
                <a:solidFill>
                  <a:schemeClr val="accent2"/>
                </a:solidFill>
              </a:rPr>
              <a:t> &lt;- list(Bio1, Bio2, Bio3) #make a list of </a:t>
            </a:r>
            <a:r>
              <a:rPr lang="en-US" sz="3200" dirty="0" err="1">
                <a:solidFill>
                  <a:schemeClr val="accent2"/>
                </a:solidFill>
              </a:rPr>
              <a:t>rasters</a:t>
            </a:r>
            <a:r>
              <a:rPr lang="en-US" sz="3200" dirty="0">
                <a:solidFill>
                  <a:schemeClr val="accent2"/>
                </a:solidFill>
              </a:rPr>
              <a:t> for the array</a:t>
            </a:r>
            <a:endParaRPr lang="en-US" sz="2400" dirty="0">
              <a:solidFill>
                <a:schemeClr val="accent1"/>
              </a:solidFill>
            </a:endParaRPr>
          </a:p>
          <a:p>
            <a:pPr marL="0" indent="0">
              <a:lnSpc>
                <a:spcPct val="100000"/>
              </a:lnSpc>
              <a:spcBef>
                <a:spcPts val="0"/>
              </a:spcBef>
              <a:buNone/>
            </a:pPr>
            <a:r>
              <a:rPr lang="en-US" sz="2400" dirty="0">
                <a:solidFill>
                  <a:schemeClr val="accent1"/>
                </a:solidFill>
              </a:rPr>
              <a:t>#extracts the data for each polygon from the list of raster files</a:t>
            </a:r>
          </a:p>
          <a:p>
            <a:pPr marL="0" indent="0">
              <a:lnSpc>
                <a:spcPct val="100000"/>
              </a:lnSpc>
              <a:spcBef>
                <a:spcPts val="0"/>
              </a:spcBef>
              <a:buNone/>
            </a:pPr>
            <a:r>
              <a:rPr lang="en-US" sz="2400" dirty="0" err="1">
                <a:solidFill>
                  <a:schemeClr val="accent1"/>
                </a:solidFill>
              </a:rPr>
              <a:t>Bio.plys</a:t>
            </a:r>
            <a:r>
              <a:rPr lang="en-US" sz="2400" dirty="0">
                <a:solidFill>
                  <a:schemeClr val="accent1"/>
                </a:solidFill>
              </a:rPr>
              <a:t> &lt;- extract(</a:t>
            </a:r>
            <a:r>
              <a:rPr lang="en-US" sz="2400" dirty="0" err="1">
                <a:solidFill>
                  <a:schemeClr val="accent1"/>
                </a:solidFill>
              </a:rPr>
              <a:t>Bio.list</a:t>
            </a:r>
            <a:r>
              <a:rPr lang="en-US" sz="2400" dirty="0">
                <a:solidFill>
                  <a:schemeClr val="accent1"/>
                </a:solidFill>
              </a:rPr>
              <a:t>[[</a:t>
            </a:r>
            <a:r>
              <a:rPr lang="en-US" sz="3200" dirty="0" err="1">
                <a:solidFill>
                  <a:schemeClr val="accent2"/>
                </a:solidFill>
              </a:rPr>
              <a:t>as.integer</a:t>
            </a:r>
            <a:r>
              <a:rPr lang="en-US" sz="3200" dirty="0">
                <a:solidFill>
                  <a:schemeClr val="accent2"/>
                </a:solidFill>
              </a:rPr>
              <a:t>(</a:t>
            </a:r>
            <a:r>
              <a:rPr lang="en-US" sz="3200" dirty="0" err="1">
                <a:solidFill>
                  <a:schemeClr val="accent2"/>
                </a:solidFill>
              </a:rPr>
              <a:t>args</a:t>
            </a:r>
            <a:r>
              <a:rPr lang="en-US" sz="3200" dirty="0">
                <a:solidFill>
                  <a:schemeClr val="accent2"/>
                </a:solidFill>
              </a:rPr>
              <a:t>[1])]]</a:t>
            </a:r>
            <a:r>
              <a:rPr lang="en-US" sz="2400" dirty="0">
                <a:solidFill>
                  <a:schemeClr val="accent1"/>
                </a:solidFill>
              </a:rPr>
              <a:t>, </a:t>
            </a:r>
            <a:r>
              <a:rPr lang="en-US" sz="2400" dirty="0" err="1">
                <a:solidFill>
                  <a:schemeClr val="accent1"/>
                </a:solidFill>
              </a:rPr>
              <a:t>poly.sp</a:t>
            </a:r>
            <a:r>
              <a:rPr lang="en-US" sz="2400" dirty="0">
                <a:solidFill>
                  <a:schemeClr val="accent1"/>
                </a:solidFill>
              </a:rPr>
              <a:t>, </a:t>
            </a:r>
            <a:r>
              <a:rPr lang="en-US" sz="2400" dirty="0" err="1">
                <a:solidFill>
                  <a:schemeClr val="accent1"/>
                </a:solidFill>
              </a:rPr>
              <a:t>df</a:t>
            </a:r>
            <a:r>
              <a:rPr lang="en-US" sz="2400" dirty="0">
                <a:solidFill>
                  <a:schemeClr val="accent1"/>
                </a:solidFill>
              </a:rPr>
              <a:t>=T) </a:t>
            </a:r>
            <a:r>
              <a:rPr lang="en-US" sz="3200" dirty="0">
                <a:solidFill>
                  <a:schemeClr val="accent2"/>
                </a:solidFill>
              </a:rPr>
              <a:t>#extracts 1-3 from list</a:t>
            </a:r>
            <a:endParaRPr lang="en-US" sz="2400" dirty="0">
              <a:solidFill>
                <a:schemeClr val="accent1"/>
              </a:solidFill>
            </a:endParaRPr>
          </a:p>
          <a:p>
            <a:pPr marL="0" indent="0">
              <a:lnSpc>
                <a:spcPct val="100000"/>
              </a:lnSpc>
              <a:spcBef>
                <a:spcPts val="0"/>
              </a:spcBef>
              <a:buNone/>
            </a:pPr>
            <a:r>
              <a:rPr lang="en-US" sz="2400" dirty="0">
                <a:solidFill>
                  <a:schemeClr val="accent1"/>
                </a:solidFill>
              </a:rPr>
              <a:t>Bio.plys.2 &lt;- melt(</a:t>
            </a:r>
            <a:r>
              <a:rPr lang="en-US" sz="2400" dirty="0" err="1">
                <a:solidFill>
                  <a:schemeClr val="accent1"/>
                </a:solidFill>
              </a:rPr>
              <a:t>Bio.plys</a:t>
            </a:r>
            <a:r>
              <a:rPr lang="en-US" sz="2400" dirty="0">
                <a:solidFill>
                  <a:schemeClr val="accent1"/>
                </a:solidFill>
              </a:rPr>
              <a:t>, </a:t>
            </a:r>
            <a:r>
              <a:rPr lang="en-US" sz="2400" dirty="0" err="1">
                <a:solidFill>
                  <a:schemeClr val="accent1"/>
                </a:solidFill>
              </a:rPr>
              <a:t>id.vars</a:t>
            </a:r>
            <a:r>
              <a:rPr lang="en-US" sz="2400" dirty="0">
                <a:solidFill>
                  <a:schemeClr val="accent1"/>
                </a:solidFill>
              </a:rPr>
              <a:t>="ID"); Bio.plys.3 &lt;- </a:t>
            </a:r>
            <a:r>
              <a:rPr lang="en-US" sz="2400" dirty="0" err="1">
                <a:solidFill>
                  <a:schemeClr val="accent1"/>
                </a:solidFill>
              </a:rPr>
              <a:t>dcast</a:t>
            </a:r>
            <a:r>
              <a:rPr lang="en-US" sz="2400" dirty="0">
                <a:solidFill>
                  <a:schemeClr val="accent1"/>
                </a:solidFill>
              </a:rPr>
              <a:t>(Bio.plys.2, </a:t>
            </a:r>
            <a:r>
              <a:rPr lang="en-US" sz="2400" dirty="0" err="1">
                <a:solidFill>
                  <a:schemeClr val="accent1"/>
                </a:solidFill>
              </a:rPr>
              <a:t>ID~variable</a:t>
            </a:r>
            <a:r>
              <a:rPr lang="en-US" sz="2400" dirty="0">
                <a:solidFill>
                  <a:schemeClr val="accent1"/>
                </a:solidFill>
              </a:rPr>
              <a:t>, mean)</a:t>
            </a:r>
          </a:p>
          <a:p>
            <a:pPr marL="0" indent="0">
              <a:lnSpc>
                <a:spcPct val="100000"/>
              </a:lnSpc>
              <a:spcBef>
                <a:spcPts val="0"/>
              </a:spcBef>
              <a:buNone/>
            </a:pPr>
            <a:r>
              <a:rPr lang="en-US" sz="2400" dirty="0">
                <a:solidFill>
                  <a:schemeClr val="accent1"/>
                </a:solidFill>
              </a:rPr>
              <a:t>Bio.plys.4 &lt;- merge(</a:t>
            </a:r>
            <a:r>
              <a:rPr lang="en-US" sz="2400" dirty="0" err="1">
                <a:solidFill>
                  <a:schemeClr val="accent1"/>
                </a:solidFill>
              </a:rPr>
              <a:t>poly.sp@data</a:t>
            </a:r>
            <a:r>
              <a:rPr lang="en-US" sz="2400" dirty="0">
                <a:solidFill>
                  <a:schemeClr val="accent1"/>
                </a:solidFill>
              </a:rPr>
              <a:t>[, c("ID", "</a:t>
            </a:r>
            <a:r>
              <a:rPr lang="en-US" sz="2400" dirty="0" err="1">
                <a:solidFill>
                  <a:schemeClr val="accent1"/>
                </a:solidFill>
              </a:rPr>
              <a:t>Prj_Name</a:t>
            </a:r>
            <a:r>
              <a:rPr lang="en-US" sz="2400" dirty="0">
                <a:solidFill>
                  <a:schemeClr val="accent1"/>
                </a:solidFill>
              </a:rPr>
              <a:t>", "</a:t>
            </a:r>
            <a:r>
              <a:rPr lang="en-US" sz="2400" dirty="0" err="1">
                <a:solidFill>
                  <a:schemeClr val="accent1"/>
                </a:solidFill>
              </a:rPr>
              <a:t>Trt_ID</a:t>
            </a:r>
            <a:r>
              <a:rPr lang="en-US" sz="2400" dirty="0">
                <a:solidFill>
                  <a:schemeClr val="accent1"/>
                </a:solidFill>
              </a:rPr>
              <a:t>")], Bio.plys.3, by="ID", </a:t>
            </a:r>
            <a:r>
              <a:rPr lang="en-US" sz="2400" dirty="0" err="1">
                <a:solidFill>
                  <a:schemeClr val="accent1"/>
                </a:solidFill>
              </a:rPr>
              <a:t>all.x</a:t>
            </a:r>
            <a:r>
              <a:rPr lang="en-US" sz="2400" dirty="0">
                <a:solidFill>
                  <a:schemeClr val="accent1"/>
                </a:solidFill>
              </a:rPr>
              <a:t> = T)[,-1]</a:t>
            </a:r>
          </a:p>
          <a:p>
            <a:pPr marL="0" indent="0">
              <a:lnSpc>
                <a:spcPct val="100000"/>
              </a:lnSpc>
              <a:spcBef>
                <a:spcPts val="0"/>
              </a:spcBef>
              <a:buNone/>
            </a:pPr>
            <a:r>
              <a:rPr lang="en-US" sz="2400" dirty="0" err="1">
                <a:solidFill>
                  <a:schemeClr val="accent1"/>
                </a:solidFill>
              </a:rPr>
              <a:t>write.table</a:t>
            </a:r>
            <a:r>
              <a:rPr lang="en-US" sz="2400" dirty="0">
                <a:solidFill>
                  <a:schemeClr val="accent1"/>
                </a:solidFill>
              </a:rPr>
              <a:t>(Bio.plys.4 , file = paste0("Bio", </a:t>
            </a:r>
            <a:r>
              <a:rPr lang="en-US" sz="3200" dirty="0" err="1">
                <a:solidFill>
                  <a:schemeClr val="accent2"/>
                </a:solidFill>
              </a:rPr>
              <a:t>args</a:t>
            </a:r>
            <a:r>
              <a:rPr lang="en-US" sz="3200" dirty="0">
                <a:solidFill>
                  <a:schemeClr val="accent2"/>
                </a:solidFill>
              </a:rPr>
              <a:t>[1]</a:t>
            </a:r>
            <a:r>
              <a:rPr lang="en-US" sz="2400" dirty="0">
                <a:solidFill>
                  <a:schemeClr val="accent1"/>
                </a:solidFill>
              </a:rPr>
              <a:t>, "_</a:t>
            </a:r>
            <a:r>
              <a:rPr lang="en-US" sz="2400" dirty="0" err="1">
                <a:solidFill>
                  <a:schemeClr val="accent1"/>
                </a:solidFill>
              </a:rPr>
              <a:t>Plys</a:t>
            </a:r>
            <a:r>
              <a:rPr lang="en-US" sz="2400" dirty="0">
                <a:solidFill>
                  <a:schemeClr val="accent1"/>
                </a:solidFill>
              </a:rPr>
              <a:t>", ".csv"), </a:t>
            </a:r>
            <a:r>
              <a:rPr lang="en-US" sz="2400" dirty="0" err="1">
                <a:solidFill>
                  <a:schemeClr val="accent1"/>
                </a:solidFill>
              </a:rPr>
              <a:t>sep</a:t>
            </a:r>
            <a:r>
              <a:rPr lang="en-US" sz="2400" dirty="0">
                <a:solidFill>
                  <a:schemeClr val="accent1"/>
                </a:solidFill>
              </a:rPr>
              <a:t>=",", </a:t>
            </a:r>
            <a:r>
              <a:rPr lang="en-US" sz="2400" dirty="0" err="1">
                <a:solidFill>
                  <a:schemeClr val="accent1"/>
                </a:solidFill>
              </a:rPr>
              <a:t>col.names</a:t>
            </a:r>
            <a:r>
              <a:rPr lang="en-US" sz="2400" dirty="0">
                <a:solidFill>
                  <a:schemeClr val="accent1"/>
                </a:solidFill>
              </a:rPr>
              <a:t>=T, </a:t>
            </a:r>
            <a:r>
              <a:rPr lang="en-US" sz="2400" dirty="0" err="1">
                <a:solidFill>
                  <a:schemeClr val="accent1"/>
                </a:solidFill>
              </a:rPr>
              <a:t>row.names</a:t>
            </a:r>
            <a:r>
              <a:rPr lang="en-US" sz="2400" dirty="0">
                <a:solidFill>
                  <a:schemeClr val="accent1"/>
                </a:solidFill>
              </a:rPr>
              <a:t>=F) </a:t>
            </a:r>
            <a:r>
              <a:rPr lang="en-US" sz="3200" dirty="0">
                <a:solidFill>
                  <a:schemeClr val="accent2"/>
                </a:solidFill>
              </a:rPr>
              <a:t>#results in separate table for each raster in the list</a:t>
            </a:r>
            <a:endParaRPr lang="en-US" sz="3200" dirty="0">
              <a:solidFill>
                <a:schemeClr val="accent1"/>
              </a:solidFill>
            </a:endParaRPr>
          </a:p>
          <a:p>
            <a:pPr marL="0" indent="0">
              <a:lnSpc>
                <a:spcPct val="100000"/>
              </a:lnSpc>
              <a:spcBef>
                <a:spcPts val="0"/>
              </a:spcBef>
              <a:buNone/>
            </a:pPr>
            <a:endParaRPr lang="en-US" sz="2400" dirty="0">
              <a:solidFill>
                <a:schemeClr val="accent1"/>
              </a:solidFill>
            </a:endParaRPr>
          </a:p>
        </p:txBody>
      </p:sp>
    </p:spTree>
    <p:extLst>
      <p:ext uri="{BB962C8B-B14F-4D97-AF65-F5344CB8AC3E}">
        <p14:creationId xmlns:p14="http://schemas.microsoft.com/office/powerpoint/2010/main" val="133547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D7D31"/>
                </a:solidFill>
              </a:rPr>
              <a:t>Message</a:t>
            </a:r>
            <a:r>
              <a:rPr lang="en-US" dirty="0">
                <a:solidFill>
                  <a:schemeClr val="accent2"/>
                </a:solidFill>
              </a:rPr>
              <a:t> Passing Interface (MPI) </a:t>
            </a:r>
          </a:p>
        </p:txBody>
      </p:sp>
      <p:sp>
        <p:nvSpPr>
          <p:cNvPr id="3" name="Content Placeholder 2"/>
          <p:cNvSpPr>
            <a:spLocks noGrp="1"/>
          </p:cNvSpPr>
          <p:nvPr>
            <p:ph idx="1"/>
          </p:nvPr>
        </p:nvSpPr>
        <p:spPr>
          <a:xfrm>
            <a:off x="838200" y="1825624"/>
            <a:ext cx="10515600" cy="4778375"/>
          </a:xfrm>
        </p:spPr>
        <p:txBody>
          <a:bodyPr>
            <a:normAutofit fontScale="92500"/>
          </a:bodyPr>
          <a:lstStyle/>
          <a:p>
            <a:r>
              <a:rPr lang="en-US" dirty="0">
                <a:solidFill>
                  <a:srgbClr val="5B9BD5"/>
                </a:solidFill>
              </a:rPr>
              <a:t>An application achieves parallelism by running multiple copies of itself across different nodes </a:t>
            </a:r>
          </a:p>
          <a:p>
            <a:pPr lvl="1"/>
            <a:r>
              <a:rPr lang="en-US" dirty="0">
                <a:solidFill>
                  <a:srgbClr val="5B9BD5"/>
                </a:solidFill>
              </a:rPr>
              <a:t>Each copy has a specific task that it processes and communicates with other copies</a:t>
            </a:r>
          </a:p>
          <a:p>
            <a:pPr lvl="1"/>
            <a:r>
              <a:rPr lang="en-US" dirty="0">
                <a:solidFill>
                  <a:srgbClr val="5B9BD5"/>
                </a:solidFill>
              </a:rPr>
              <a:t>One master CPU, many slave CPUs</a:t>
            </a:r>
          </a:p>
          <a:p>
            <a:r>
              <a:rPr lang="en-US" dirty="0">
                <a:solidFill>
                  <a:srgbClr val="5B9BD5"/>
                </a:solidFill>
              </a:rPr>
              <a:t> MPI allows for more flexibility and control over tasks </a:t>
            </a:r>
          </a:p>
          <a:p>
            <a:r>
              <a:rPr lang="en-US" dirty="0">
                <a:solidFill>
                  <a:srgbClr val="5B9BD5"/>
                </a:solidFill>
              </a:rPr>
              <a:t>More complex than other parallel implementations, but potentially more powerful in terms of speed and control</a:t>
            </a:r>
          </a:p>
          <a:p>
            <a:pPr lvl="1"/>
            <a:r>
              <a:rPr lang="en-US" dirty="0">
                <a:solidFill>
                  <a:srgbClr val="5B9BD5"/>
                </a:solidFill>
              </a:rPr>
              <a:t>Under optimal conditions, doubling CPUs should reduce time by half</a:t>
            </a:r>
          </a:p>
          <a:p>
            <a:pPr lvl="1"/>
            <a:r>
              <a:rPr lang="en-US" dirty="0">
                <a:solidFill>
                  <a:srgbClr val="5B9BD5"/>
                </a:solidFill>
              </a:rPr>
              <a:t>More CPUs is not necessarily more speed, however, due to communication overhead</a:t>
            </a:r>
          </a:p>
          <a:p>
            <a:r>
              <a:rPr lang="en-US" dirty="0">
                <a:solidFill>
                  <a:srgbClr val="5B9BD5"/>
                </a:solidFill>
              </a:rPr>
              <a:t>Improper setup can be detrimental</a:t>
            </a:r>
          </a:p>
          <a:p>
            <a:r>
              <a:rPr lang="en-US" dirty="0">
                <a:solidFill>
                  <a:srgbClr val="5B9BD5"/>
                </a:solidFill>
              </a:rPr>
              <a:t>R has many MPI-based packages, </a:t>
            </a:r>
            <a:r>
              <a:rPr lang="en-US" dirty="0" err="1">
                <a:solidFill>
                  <a:srgbClr val="5B9BD5"/>
                </a:solidFill>
              </a:rPr>
              <a:t>Rmpi</a:t>
            </a:r>
            <a:r>
              <a:rPr lang="en-US" dirty="0">
                <a:solidFill>
                  <a:srgbClr val="5B9BD5"/>
                </a:solidFill>
              </a:rPr>
              <a:t> and Snow being the most popular.</a:t>
            </a:r>
          </a:p>
          <a:p>
            <a:endParaRPr lang="en-US" dirty="0">
              <a:solidFill>
                <a:srgbClr val="5B9BD5"/>
              </a:solidFill>
            </a:endParaRPr>
          </a:p>
        </p:txBody>
      </p:sp>
    </p:spTree>
    <p:extLst>
      <p:ext uri="{BB962C8B-B14F-4D97-AF65-F5344CB8AC3E}">
        <p14:creationId xmlns:p14="http://schemas.microsoft.com/office/powerpoint/2010/main" val="954454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1323</Words>
  <Application>Microsoft Office PowerPoint</Application>
  <PresentationFormat>Widescreen</PresentationFormat>
  <Paragraphs>120</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NAU Computing Cluster (MONSOON) with R!</vt:lpstr>
      <vt:lpstr>What is a “cluster”, what is MONSOON, and why should I spend time trying to figure it out?</vt:lpstr>
      <vt:lpstr>How does MONSOON work?</vt:lpstr>
      <vt:lpstr>Setting up your cluster account</vt:lpstr>
      <vt:lpstr>Learning how to ‘think cluster’</vt:lpstr>
      <vt:lpstr>Same functions over and over, but for different datasets, species, other categories? </vt:lpstr>
      <vt:lpstr>Example – array batch script</vt:lpstr>
      <vt:lpstr>Example – array R script</vt:lpstr>
      <vt:lpstr>Message Passing Interface (MPI) </vt:lpstr>
      <vt:lpstr>MPI Example - Setup</vt:lpstr>
      <vt:lpstr>MPI Example - Results</vt:lpstr>
      <vt:lpstr>Some Monsoon with R tips and Ideas </vt:lpstr>
      <vt:lpstr>Last but not least… </vt:lpstr>
      <vt:lpstr>Time for discussion and questions!</vt:lpstr>
    </vt:vector>
  </TitlesOfParts>
  <Company>Department of Interior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NAU Computing Cluster (MONSOON) with R!</dc:title>
  <dc:creator>Copeland, Stella Marie</dc:creator>
  <cp:lastModifiedBy>Copeland, Stella Marie</cp:lastModifiedBy>
  <cp:revision>118</cp:revision>
  <dcterms:created xsi:type="dcterms:W3CDTF">2016-11-28T17:17:18Z</dcterms:created>
  <dcterms:modified xsi:type="dcterms:W3CDTF">2016-12-02T18:50:10Z</dcterms:modified>
</cp:coreProperties>
</file>