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463" r:id="rId4"/>
  </p:sldMasterIdLst>
  <p:notesMasterIdLst>
    <p:notesMasterId r:id="rId34"/>
  </p:notesMasterIdLst>
  <p:sldIdLst>
    <p:sldId id="272" r:id="rId5"/>
    <p:sldId id="277" r:id="rId6"/>
    <p:sldId id="292" r:id="rId7"/>
    <p:sldId id="307" r:id="rId8"/>
    <p:sldId id="308" r:id="rId9"/>
    <p:sldId id="309" r:id="rId10"/>
    <p:sldId id="313" r:id="rId11"/>
    <p:sldId id="312" r:id="rId12"/>
    <p:sldId id="311" r:id="rId13"/>
    <p:sldId id="317" r:id="rId14"/>
    <p:sldId id="310" r:id="rId15"/>
    <p:sldId id="314" r:id="rId16"/>
    <p:sldId id="315" r:id="rId17"/>
    <p:sldId id="316" r:id="rId18"/>
    <p:sldId id="318" r:id="rId19"/>
    <p:sldId id="319" r:id="rId20"/>
    <p:sldId id="320" r:id="rId21"/>
    <p:sldId id="321" r:id="rId22"/>
    <p:sldId id="322" r:id="rId23"/>
    <p:sldId id="323" r:id="rId24"/>
    <p:sldId id="325" r:id="rId25"/>
    <p:sldId id="324" r:id="rId26"/>
    <p:sldId id="326" r:id="rId27"/>
    <p:sldId id="327" r:id="rId28"/>
    <p:sldId id="328" r:id="rId29"/>
    <p:sldId id="329" r:id="rId30"/>
    <p:sldId id="331" r:id="rId31"/>
    <p:sldId id="330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CE4C65"/>
    <a:srgbClr val="A50307"/>
    <a:srgbClr val="133A61"/>
    <a:srgbClr val="8F0305"/>
    <a:srgbClr val="D36573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96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D7AC3CCA-C797-4891-BE02-D94E43425B7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4559" autoAdjust="0"/>
    <p:restoredTop sz="94291" autoAdjust="0"/>
  </p:normalViewPr>
  <p:slideViewPr>
    <p:cSldViewPr snapToGrid="0">
      <p:cViewPr varScale="1">
        <p:scale>
          <a:sx n="62" d="100"/>
          <a:sy n="62" d="100"/>
        </p:scale>
        <p:origin x="-464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43E1C-BE52-45D3-B3DA-AB00685B4BD3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3E6AC-EE2A-4D92-BFD4-7D35F37B4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6790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456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1990-AB65-4FBE-A312-E5143B2D7FB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1733270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1990-AB65-4FBE-A312-E5143B2D7FB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261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1990-AB65-4FBE-A312-E5143B2D7FB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0067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1990-AB65-4FBE-A312-E5143B2D7FB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301625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1990-AB65-4FBE-A312-E5143B2D7FB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893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1990-AB65-4FBE-A312-E5143B2D7FB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71526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1990-AB65-4FBE-A312-E5143B2D7FB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674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1990-AB65-4FBE-A312-E5143B2D7FB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2428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1990-AB65-4FBE-A312-E5143B2D7FB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9807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Top and Sub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CB6272-9C66-4BAF-ADB2-BB960F570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27" y="285749"/>
            <a:ext cx="10588873" cy="301136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C1F3AE6-2CF4-4F8E-9A91-243A5799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1990-AB65-4FBE-A312-E5143B2D7FB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D0BEF955-A913-4A15-AB41-00128DC34D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38375" y="6169024"/>
            <a:ext cx="9505950" cy="365125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r">
              <a:buNone/>
              <a:defRPr sz="2000"/>
            </a:lvl2pPr>
            <a:lvl3pPr marL="914400" indent="0" algn="r">
              <a:buNone/>
              <a:defRPr sz="2000"/>
            </a:lvl3pPr>
            <a:lvl4pPr marL="1371600" indent="0" algn="r">
              <a:buNone/>
              <a:defRPr sz="2000"/>
            </a:lvl4pPr>
            <a:lvl5pPr marL="1828800" indent="0" algn="r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21920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8">
            <a:extLst>
              <a:ext uri="{FF2B5EF4-FFF2-40B4-BE49-F238E27FC236}">
                <a16:creationId xmlns:a16="http://schemas.microsoft.com/office/drawing/2014/main" xmlns="" id="{9BBF8640-DE64-4B60-867F-0CBE26BD00A0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2365864" y="6114929"/>
            <a:ext cx="9486900" cy="435466"/>
          </a:xfrm>
        </p:spPr>
        <p:txBody>
          <a:bodyPr>
            <a:normAutofit/>
          </a:bodyPr>
          <a:lstStyle>
            <a:lvl1pPr algn="r">
              <a:defRPr i="0"/>
            </a:lvl1pPr>
          </a:lstStyle>
          <a:p>
            <a:pPr marL="0" lvl="0" indent="0" algn="r">
              <a:buNone/>
            </a:pPr>
            <a:r>
              <a:rPr lang="en-US" sz="2000" i="1">
                <a:solidFill>
                  <a:schemeClr val="bg1"/>
                </a:solidFill>
                <a:cs typeface="Segoe UI" panose="020B0502040204020203" pitchFamily="34" charset="0"/>
              </a:rPr>
              <a:t>Click to edit Master text styles</a:t>
            </a:r>
          </a:p>
          <a:p>
            <a:pPr marL="0" lvl="1" indent="0" algn="r">
              <a:buNone/>
            </a:pPr>
            <a:r>
              <a:rPr lang="en-US" sz="2000" i="1">
                <a:solidFill>
                  <a:schemeClr val="bg1"/>
                </a:solidFill>
                <a:cs typeface="Segoe UI" panose="020B0502040204020203" pitchFamily="34" charset="0"/>
              </a:rPr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D0D19A04-6F0F-4BFC-8AD6-19F13EE1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11" y="149470"/>
            <a:ext cx="5838825" cy="6456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61258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1990-AB65-4FBE-A312-E5143B2D7FB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2520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R CUSTOM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B1329DF-B16C-4958-8120-1F3D8DD9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1990-AB65-4FBE-A312-E5143B2D7FB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DA38D7F-2A7C-4C62-B3BC-1DB1A460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8DAFEE-0ED4-43C2-8025-5961460D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EAE23B48-0D16-412C-BC69-B41C4F2AC70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5784726"/>
            <a:ext cx="10515600" cy="365125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Author/Writer Here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06D0385B-605F-4AEB-B2CD-DA707D35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587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225157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607C96-5153-4190-BA97-E8AF588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1990-AB65-4FBE-A312-E5143B2D7FB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822120-61A5-4970-B9BF-8B608253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A66616-AA6A-422C-9360-1D12495E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7588C331-B180-41FC-8DD2-82D2B161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475955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Top and Sub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CB6272-9C66-4BAF-ADB2-BB960F570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27" y="285749"/>
            <a:ext cx="10588873" cy="301136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C1F3AE6-2CF4-4F8E-9A91-243A5799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1990-AB65-4FBE-A312-E5143B2D7FB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D0BEF955-A913-4A15-AB41-00128DC34D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38375" y="6169024"/>
            <a:ext cx="9505950" cy="365125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r">
              <a:buNone/>
              <a:defRPr sz="2000"/>
            </a:lvl2pPr>
            <a:lvl3pPr marL="914400" indent="0" algn="r">
              <a:buNone/>
              <a:defRPr sz="2000"/>
            </a:lvl3pPr>
            <a:lvl4pPr marL="1371600" indent="0" algn="r">
              <a:buNone/>
              <a:defRPr sz="2000"/>
            </a:lvl4pPr>
            <a:lvl5pPr marL="1828800" indent="0" algn="r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152190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E686EE8-85A3-3F48-B120-FD0FE2E4B2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-3163229"/>
            <a:ext cx="12192000" cy="10021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2DC06EF-D6FD-244E-BFB3-F8910FFEFB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-7707085"/>
            <a:ext cx="12192000" cy="1456508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71A3D3C7-60CE-3B45-9F8D-2568A4EDEEB7}"/>
              </a:ext>
            </a:extLst>
          </p:cNvPr>
          <p:cNvSpPr/>
          <p:nvPr userDrawn="1"/>
        </p:nvSpPr>
        <p:spPr>
          <a:xfrm>
            <a:off x="3515868" y="621792"/>
            <a:ext cx="5614416" cy="561441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EB4F1BFF-7E9D-A745-AE06-5C69C2FE5C8D}"/>
              </a:ext>
            </a:extLst>
          </p:cNvPr>
          <p:cNvSpPr/>
          <p:nvPr userDrawn="1"/>
        </p:nvSpPr>
        <p:spPr>
          <a:xfrm>
            <a:off x="3305556" y="621792"/>
            <a:ext cx="5614416" cy="5614416"/>
          </a:xfrm>
          <a:prstGeom prst="ellipse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E09E91F-C890-5543-9527-A10051918F0E}"/>
              </a:ext>
            </a:extLst>
          </p:cNvPr>
          <p:cNvSpPr/>
          <p:nvPr userDrawn="1"/>
        </p:nvSpPr>
        <p:spPr>
          <a:xfrm>
            <a:off x="3061716" y="621792"/>
            <a:ext cx="5614416" cy="5614416"/>
          </a:xfrm>
          <a:prstGeom prst="ellipse">
            <a:avLst/>
          </a:prstGeom>
          <a:solidFill>
            <a:srgbClr val="BF004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33DB14D9-6409-354B-95FF-27B1AE2E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26" y="1990217"/>
            <a:ext cx="3796862" cy="2819509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367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00065 0.66366 " pathEditMode="relative" rAng="0" ptsTypes="AA">
                                      <p:cBhvr>
                                        <p:cTn id="6" dur="4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31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69 1.00116 L -2.08333E-7 0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500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213 -0.77662 L -0.0013 0.003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42" y="3900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339 -0.57315 L 0.00052 0.0071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43" y="2900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7 0 L -0.02253 -0.02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3" y="-148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0 L 0.03698 -0.0240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-120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7 0 L -0.02591 0.0699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349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2591 0.0699 L -0.40625 1.1307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23" y="5303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3698 -0.02407 L 0.42032 -1.0414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-5085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2253 -0.0294 L -0.41888 -1.0428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18" y="-5067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66 1.00255 L -0.00586 0.01204 " pathEditMode="relative" ptsTypes="AA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664 0.00417 L -0.02916 -0.0252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5" y="-131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2916 -0.02523 L -0.42383 -1.0321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2" y="-5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2" grpId="0" animBg="1"/>
      <p:bldP spid="12" grpId="1" animBg="1"/>
      <p:bldP spid="12" grpId="2" animBg="1"/>
      <p:bldP spid="11" grpId="0" animBg="1"/>
      <p:bldP spid="11" grpId="1" animBg="1"/>
      <p:bldP spid="11" grpId="2" animBg="1"/>
      <p:bldP spid="15" grpId="0"/>
      <p:bldP spid="15" grpId="1"/>
      <p:bldP spid="15" grpId="2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1990-AB65-4FBE-A312-E5143B2D7FB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991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1990-AB65-4FBE-A312-E5143B2D7FB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150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1990-AB65-4FBE-A312-E5143B2D7FB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297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1990-AB65-4FBE-A312-E5143B2D7FB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120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1990-AB65-4FBE-A312-E5143B2D7FB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939181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1990-AB65-4FBE-A312-E5143B2D7FB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840667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1990-AB65-4FBE-A312-E5143B2D7FB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863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DFC1990-AB65-4FBE-A312-E5143B2D7FB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D164B4E-BB64-4235-AA14-F42088F189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4108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64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  <p:sldLayoutId id="2147484475" r:id="rId12"/>
    <p:sldLayoutId id="2147484476" r:id="rId13"/>
    <p:sldLayoutId id="2147484477" r:id="rId14"/>
    <p:sldLayoutId id="2147484478" r:id="rId15"/>
    <p:sldLayoutId id="2147484479" r:id="rId16"/>
    <p:sldLayoutId id="2147484480" r:id="rId17"/>
    <p:sldLayoutId id="2147484481" r:id="rId18"/>
    <p:sldLayoutId id="2147483655" r:id="rId19"/>
    <p:sldLayoutId id="2147483664" r:id="rId20"/>
    <p:sldLayoutId id="2147483665" r:id="rId21"/>
    <p:sldLayoutId id="2147483943" r:id="rId22"/>
    <p:sldLayoutId id="2147484488" r:id="rId2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pixabay.com/en/butterfly-blue-insect-summer-wings-2028591/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www.maxpixel.net/Watercolor-Embellishment-Scrapbooking-Tag-Butterfly-257309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5EEAE0B-FCD7-4580-8DCD-DE01D698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293599" cy="6858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CA05845A-19A5-4F65-820D-0A750F270198}"/>
              </a:ext>
            </a:extLst>
          </p:cNvPr>
          <p:cNvSpPr/>
          <p:nvPr/>
        </p:nvSpPr>
        <p:spPr>
          <a:xfrm>
            <a:off x="2788544" y="414093"/>
            <a:ext cx="6163858" cy="57706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17DA3-FFE1-46D9-B7C8-009877ACD7EB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45877" y="95249"/>
            <a:ext cx="10588873" cy="30113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/>
            </a:r>
            <a:b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</a:br>
            <a:r>
              <a:rPr lang="en-US" sz="4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AC3DE-209D-4963-8757-B53F9DC22DB3}"/>
              </a:ext>
            </a:extLst>
          </p:cNvPr>
          <p:cNvSpPr>
            <a:spLocks noGrp="1"/>
          </p:cNvSpPr>
          <p:nvPr>
            <p:ph sz="quarter" idx="13"/>
          </p:nvPr>
        </p:nvSpPr>
        <p:spPr bwMode="white">
          <a:xfrm>
            <a:off x="1343025" y="6107259"/>
            <a:ext cx="9505950" cy="365125"/>
          </a:xfrm>
        </p:spPr>
        <p:txBody>
          <a:bodyPr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D7EC4A0-7CEB-FF45-B9FA-1E685F660C7E}"/>
              </a:ext>
            </a:extLst>
          </p:cNvPr>
          <p:cNvSpPr txBox="1">
            <a:spLocks/>
          </p:cNvSpPr>
          <p:nvPr/>
        </p:nvSpPr>
        <p:spPr bwMode="white">
          <a:xfrm>
            <a:off x="4079222" y="1068882"/>
            <a:ext cx="10588873" cy="1486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325DA5E2-B342-457E-A7EE-EAC1C0A611F2}"/>
              </a:ext>
            </a:extLst>
          </p:cNvPr>
          <p:cNvSpPr/>
          <p:nvPr/>
        </p:nvSpPr>
        <p:spPr>
          <a:xfrm>
            <a:off x="4998594" y="984147"/>
            <a:ext cx="4699685" cy="443542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12DE1B0-56F1-498D-80CA-E36CC4B70FF4}"/>
              </a:ext>
            </a:extLst>
          </p:cNvPr>
          <p:cNvSpPr/>
          <p:nvPr/>
        </p:nvSpPr>
        <p:spPr>
          <a:xfrm>
            <a:off x="1689902" y="984146"/>
            <a:ext cx="4699685" cy="443542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928BE10-592C-4E8A-8A45-E7ADFD4A24EF}"/>
              </a:ext>
            </a:extLst>
          </p:cNvPr>
          <p:cNvSpPr txBox="1"/>
          <p:nvPr/>
        </p:nvSpPr>
        <p:spPr>
          <a:xfrm>
            <a:off x="3421613" y="1632199"/>
            <a:ext cx="115130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Welcome </a:t>
            </a:r>
            <a:r>
              <a:rPr 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To                              </a:t>
            </a:r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	 Our</a:t>
            </a:r>
          </a:p>
          <a:p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1978691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52B0E4D-7423-4E87-B029-BEF32871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540"/>
            <a:ext cx="12308114" cy="6914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17DA3-FFE1-46D9-B7C8-009877ACD7EB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45877" y="95249"/>
            <a:ext cx="10588873" cy="30113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/>
            </a:r>
            <a:b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</a:br>
            <a:r>
              <a:rPr lang="en-US" sz="4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AC3DE-209D-4963-8757-B53F9DC22DB3}"/>
              </a:ext>
            </a:extLst>
          </p:cNvPr>
          <p:cNvSpPr>
            <a:spLocks noGrp="1"/>
          </p:cNvSpPr>
          <p:nvPr>
            <p:ph sz="quarter" idx="13"/>
          </p:nvPr>
        </p:nvSpPr>
        <p:spPr bwMode="white">
          <a:xfrm>
            <a:off x="1343025" y="6107259"/>
            <a:ext cx="9505950" cy="365125"/>
          </a:xfrm>
        </p:spPr>
        <p:txBody>
          <a:bodyPr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D7EC4A0-7CEB-FF45-B9FA-1E685F660C7E}"/>
              </a:ext>
            </a:extLst>
          </p:cNvPr>
          <p:cNvSpPr txBox="1">
            <a:spLocks/>
          </p:cNvSpPr>
          <p:nvPr/>
        </p:nvSpPr>
        <p:spPr bwMode="white">
          <a:xfrm>
            <a:off x="4079222" y="1068882"/>
            <a:ext cx="10588873" cy="1486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9541EA60-D885-4D8F-BED2-FB91993D1327}"/>
              </a:ext>
            </a:extLst>
          </p:cNvPr>
          <p:cNvSpPr/>
          <p:nvPr/>
        </p:nvSpPr>
        <p:spPr>
          <a:xfrm flipH="1">
            <a:off x="6096000" y="362602"/>
            <a:ext cx="45719" cy="1801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A7E96E-7EE1-4DBD-93D7-4097BF2EBB20}"/>
              </a:ext>
            </a:extLst>
          </p:cNvPr>
          <p:cNvSpPr/>
          <p:nvPr/>
        </p:nvSpPr>
        <p:spPr>
          <a:xfrm>
            <a:off x="0" y="285910"/>
            <a:ext cx="12308114" cy="89577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36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                       Web Testing Dimension</a:t>
            </a:r>
            <a:endParaRPr lang="en-US" sz="3600" b="1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10" name="Google Shape;291;p15" descr="website testing">
            <a:extLst>
              <a:ext uri="{FF2B5EF4-FFF2-40B4-BE49-F238E27FC236}">
                <a16:creationId xmlns:a16="http://schemas.microsoft.com/office/drawing/2014/main" xmlns="" id="{49FF53A2-3BDF-4141-9F84-94A38589F41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990" y="1181686"/>
            <a:ext cx="10666760" cy="5179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5092666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52B0E4D-7423-4E87-B029-BEF32871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540"/>
            <a:ext cx="12308114" cy="6914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17DA3-FFE1-46D9-B7C8-009877ACD7EB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45877" y="95249"/>
            <a:ext cx="10588873" cy="30113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/>
            </a:r>
            <a:b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</a:br>
            <a:r>
              <a:rPr lang="en-US" sz="4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AC3DE-209D-4963-8757-B53F9DC22DB3}"/>
              </a:ext>
            </a:extLst>
          </p:cNvPr>
          <p:cNvSpPr>
            <a:spLocks noGrp="1"/>
          </p:cNvSpPr>
          <p:nvPr>
            <p:ph sz="quarter" idx="13"/>
          </p:nvPr>
        </p:nvSpPr>
        <p:spPr bwMode="white">
          <a:xfrm>
            <a:off x="1343025" y="6107259"/>
            <a:ext cx="9505950" cy="365125"/>
          </a:xfrm>
        </p:spPr>
        <p:txBody>
          <a:bodyPr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D7EC4A0-7CEB-FF45-B9FA-1E685F660C7E}"/>
              </a:ext>
            </a:extLst>
          </p:cNvPr>
          <p:cNvSpPr txBox="1">
            <a:spLocks/>
          </p:cNvSpPr>
          <p:nvPr/>
        </p:nvSpPr>
        <p:spPr bwMode="white">
          <a:xfrm>
            <a:off x="4079222" y="1068882"/>
            <a:ext cx="10588873" cy="1486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xmlns="" id="{B290BA29-672B-4EA4-B6AE-771530C36DC4}"/>
              </a:ext>
            </a:extLst>
          </p:cNvPr>
          <p:cNvSpPr/>
          <p:nvPr/>
        </p:nvSpPr>
        <p:spPr>
          <a:xfrm>
            <a:off x="795568" y="827593"/>
            <a:ext cx="10866042" cy="5146273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9541EA60-D885-4D8F-BED2-FB91993D1327}"/>
              </a:ext>
            </a:extLst>
          </p:cNvPr>
          <p:cNvSpPr/>
          <p:nvPr/>
        </p:nvSpPr>
        <p:spPr>
          <a:xfrm flipH="1">
            <a:off x="6096000" y="362602"/>
            <a:ext cx="45719" cy="1801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A7E96E-7EE1-4DBD-93D7-4097BF2EBB20}"/>
              </a:ext>
            </a:extLst>
          </p:cNvPr>
          <p:cNvSpPr/>
          <p:nvPr/>
        </p:nvSpPr>
        <p:spPr>
          <a:xfrm>
            <a:off x="795568" y="1458777"/>
            <a:ext cx="10866042" cy="7070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36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Functionality Testing</a:t>
            </a:r>
            <a:endParaRPr lang="en-US" sz="3600" b="1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550BCB-0331-4481-8DE8-F0BC93CFAF99}"/>
              </a:ext>
            </a:extLst>
          </p:cNvPr>
          <p:cNvSpPr txBox="1"/>
          <p:nvPr/>
        </p:nvSpPr>
        <p:spPr>
          <a:xfrm>
            <a:off x="1232726" y="2441825"/>
            <a:ext cx="9991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Software Quality Dimension listed here are some of the major ones out of hundreds.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1675509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52B0E4D-7423-4E87-B029-BEF328716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6540"/>
            <a:ext cx="12308114" cy="6914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17DA3-FFE1-46D9-B7C8-009877ACD7EB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45877" y="95249"/>
            <a:ext cx="10588873" cy="30113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/>
            </a:r>
            <a:b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</a:br>
            <a:r>
              <a:rPr lang="en-US" sz="4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AC3DE-209D-4963-8757-B53F9DC22DB3}"/>
              </a:ext>
            </a:extLst>
          </p:cNvPr>
          <p:cNvSpPr>
            <a:spLocks noGrp="1"/>
          </p:cNvSpPr>
          <p:nvPr>
            <p:ph sz="quarter" idx="13"/>
          </p:nvPr>
        </p:nvSpPr>
        <p:spPr bwMode="white">
          <a:xfrm>
            <a:off x="1343025" y="6107259"/>
            <a:ext cx="9505950" cy="365125"/>
          </a:xfrm>
        </p:spPr>
        <p:txBody>
          <a:bodyPr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D7EC4A0-7CEB-FF45-B9FA-1E685F660C7E}"/>
              </a:ext>
            </a:extLst>
          </p:cNvPr>
          <p:cNvSpPr txBox="1">
            <a:spLocks/>
          </p:cNvSpPr>
          <p:nvPr/>
        </p:nvSpPr>
        <p:spPr bwMode="white">
          <a:xfrm>
            <a:off x="4079222" y="1068882"/>
            <a:ext cx="10588873" cy="1486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9541EA60-D885-4D8F-BED2-FB91993D1327}"/>
              </a:ext>
            </a:extLst>
          </p:cNvPr>
          <p:cNvSpPr/>
          <p:nvPr/>
        </p:nvSpPr>
        <p:spPr>
          <a:xfrm flipH="1">
            <a:off x="6096000" y="362602"/>
            <a:ext cx="45719" cy="1801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A7E96E-7EE1-4DBD-93D7-4097BF2EBB20}"/>
              </a:ext>
            </a:extLst>
          </p:cNvPr>
          <p:cNvSpPr/>
          <p:nvPr/>
        </p:nvSpPr>
        <p:spPr>
          <a:xfrm>
            <a:off x="0" y="227739"/>
            <a:ext cx="12308114" cy="7070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36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         Functionality With HTML/CSS Testing</a:t>
            </a:r>
            <a:endParaRPr lang="en-US" sz="3600" b="1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10" name="Google Shape;304;p17">
            <a:extLst>
              <a:ext uri="{FF2B5EF4-FFF2-40B4-BE49-F238E27FC236}">
                <a16:creationId xmlns:a16="http://schemas.microsoft.com/office/drawing/2014/main" xmlns="" id="{87DEC3EF-6977-4C83-901F-AE95AF13E6C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-93648"/>
          <a:stretch/>
        </p:blipFill>
        <p:spPr>
          <a:xfrm>
            <a:off x="182881" y="914268"/>
            <a:ext cx="9889587" cy="5325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05;p17">
            <a:extLst>
              <a:ext uri="{FF2B5EF4-FFF2-40B4-BE49-F238E27FC236}">
                <a16:creationId xmlns:a16="http://schemas.microsoft.com/office/drawing/2014/main" xmlns="" id="{B8E59655-F4A9-4C07-B60D-3829271A4DB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9358" y="915858"/>
            <a:ext cx="9069029" cy="53545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8184534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52B0E4D-7423-4E87-B029-BEF32871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540"/>
            <a:ext cx="12308114" cy="6914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17DA3-FFE1-46D9-B7C8-009877ACD7EB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45877" y="95249"/>
            <a:ext cx="10588873" cy="30113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/>
            </a:r>
            <a:b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</a:br>
            <a:r>
              <a:rPr lang="en-US" sz="4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AC3DE-209D-4963-8757-B53F9DC22DB3}"/>
              </a:ext>
            </a:extLst>
          </p:cNvPr>
          <p:cNvSpPr>
            <a:spLocks noGrp="1"/>
          </p:cNvSpPr>
          <p:nvPr>
            <p:ph sz="quarter" idx="13"/>
          </p:nvPr>
        </p:nvSpPr>
        <p:spPr bwMode="white">
          <a:xfrm>
            <a:off x="1343025" y="6107259"/>
            <a:ext cx="9505950" cy="365125"/>
          </a:xfrm>
        </p:spPr>
        <p:txBody>
          <a:bodyPr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D7EC4A0-7CEB-FF45-B9FA-1E685F660C7E}"/>
              </a:ext>
            </a:extLst>
          </p:cNvPr>
          <p:cNvSpPr txBox="1">
            <a:spLocks/>
          </p:cNvSpPr>
          <p:nvPr/>
        </p:nvSpPr>
        <p:spPr bwMode="white">
          <a:xfrm>
            <a:off x="4079222" y="1068882"/>
            <a:ext cx="10588873" cy="1486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xmlns="" id="{B290BA29-672B-4EA4-B6AE-771530C36DC4}"/>
              </a:ext>
            </a:extLst>
          </p:cNvPr>
          <p:cNvSpPr/>
          <p:nvPr/>
        </p:nvSpPr>
        <p:spPr>
          <a:xfrm>
            <a:off x="857250" y="960986"/>
            <a:ext cx="10866042" cy="5146273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9541EA60-D885-4D8F-BED2-FB91993D1327}"/>
              </a:ext>
            </a:extLst>
          </p:cNvPr>
          <p:cNvSpPr/>
          <p:nvPr/>
        </p:nvSpPr>
        <p:spPr>
          <a:xfrm flipH="1">
            <a:off x="6096000" y="362602"/>
            <a:ext cx="45719" cy="1801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A7E96E-7EE1-4DBD-93D7-4097BF2EBB20}"/>
              </a:ext>
            </a:extLst>
          </p:cNvPr>
          <p:cNvSpPr/>
          <p:nvPr/>
        </p:nvSpPr>
        <p:spPr>
          <a:xfrm>
            <a:off x="857250" y="1718825"/>
            <a:ext cx="10866042" cy="7070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36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Usability Testing</a:t>
            </a:r>
            <a:endParaRPr lang="en-US" sz="3600" b="1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550BCB-0331-4481-8DE8-F0BC93CFAF99}"/>
              </a:ext>
            </a:extLst>
          </p:cNvPr>
          <p:cNvSpPr txBox="1"/>
          <p:nvPr/>
        </p:nvSpPr>
        <p:spPr>
          <a:xfrm>
            <a:off x="1658263" y="3011718"/>
            <a:ext cx="9264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Usability testing is the process by which the human-computer interaction characteristics of a system are measured, and weaknesses are identified for correction.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7195713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52B0E4D-7423-4E87-B029-BEF32871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540"/>
            <a:ext cx="12308114" cy="6914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17DA3-FFE1-46D9-B7C8-009877ACD7EB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45877" y="95249"/>
            <a:ext cx="10588873" cy="30113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/>
            </a:r>
            <a:b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</a:br>
            <a:r>
              <a:rPr lang="en-US" sz="4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AC3DE-209D-4963-8757-B53F9DC22DB3}"/>
              </a:ext>
            </a:extLst>
          </p:cNvPr>
          <p:cNvSpPr>
            <a:spLocks noGrp="1"/>
          </p:cNvSpPr>
          <p:nvPr>
            <p:ph sz="quarter" idx="13"/>
          </p:nvPr>
        </p:nvSpPr>
        <p:spPr bwMode="white">
          <a:xfrm>
            <a:off x="1343025" y="6107259"/>
            <a:ext cx="9505950" cy="365125"/>
          </a:xfrm>
        </p:spPr>
        <p:txBody>
          <a:bodyPr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D7EC4A0-7CEB-FF45-B9FA-1E685F660C7E}"/>
              </a:ext>
            </a:extLst>
          </p:cNvPr>
          <p:cNvSpPr txBox="1">
            <a:spLocks/>
          </p:cNvSpPr>
          <p:nvPr/>
        </p:nvSpPr>
        <p:spPr bwMode="white">
          <a:xfrm>
            <a:off x="4079222" y="1068882"/>
            <a:ext cx="10588873" cy="1486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9541EA60-D885-4D8F-BED2-FB91993D1327}"/>
              </a:ext>
            </a:extLst>
          </p:cNvPr>
          <p:cNvSpPr/>
          <p:nvPr/>
        </p:nvSpPr>
        <p:spPr>
          <a:xfrm flipH="1">
            <a:off x="6096000" y="362602"/>
            <a:ext cx="45719" cy="1801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A7E96E-7EE1-4DBD-93D7-4097BF2EBB20}"/>
              </a:ext>
            </a:extLst>
          </p:cNvPr>
          <p:cNvSpPr/>
          <p:nvPr/>
        </p:nvSpPr>
        <p:spPr>
          <a:xfrm>
            <a:off x="-1" y="195259"/>
            <a:ext cx="12308113" cy="7070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36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                              Usability Testing</a:t>
            </a:r>
            <a:endParaRPr lang="en-US" sz="3600" b="1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10" name="Google Shape;318;p19" descr="Usability testing">
            <a:extLst>
              <a:ext uri="{FF2B5EF4-FFF2-40B4-BE49-F238E27FC236}">
                <a16:creationId xmlns:a16="http://schemas.microsoft.com/office/drawing/2014/main" xmlns="" id="{F8417A44-8200-4F3E-A0B3-DDFA3C86B9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972" y="902336"/>
            <a:ext cx="9017391" cy="55700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2012671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52B0E4D-7423-4E87-B029-BEF32871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540"/>
            <a:ext cx="12308114" cy="6914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17DA3-FFE1-46D9-B7C8-009877ACD7EB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45877" y="95249"/>
            <a:ext cx="10588873" cy="30113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/>
            </a:r>
            <a:b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</a:br>
            <a:r>
              <a:rPr lang="en-US" sz="4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AC3DE-209D-4963-8757-B53F9DC22DB3}"/>
              </a:ext>
            </a:extLst>
          </p:cNvPr>
          <p:cNvSpPr>
            <a:spLocks noGrp="1"/>
          </p:cNvSpPr>
          <p:nvPr>
            <p:ph sz="quarter" idx="13"/>
          </p:nvPr>
        </p:nvSpPr>
        <p:spPr bwMode="white">
          <a:xfrm>
            <a:off x="1343025" y="6107259"/>
            <a:ext cx="9505950" cy="365125"/>
          </a:xfrm>
        </p:spPr>
        <p:txBody>
          <a:bodyPr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D7EC4A0-7CEB-FF45-B9FA-1E685F660C7E}"/>
              </a:ext>
            </a:extLst>
          </p:cNvPr>
          <p:cNvSpPr txBox="1">
            <a:spLocks/>
          </p:cNvSpPr>
          <p:nvPr/>
        </p:nvSpPr>
        <p:spPr bwMode="white">
          <a:xfrm>
            <a:off x="4079222" y="1068882"/>
            <a:ext cx="10588873" cy="1486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xmlns="" id="{B290BA29-672B-4EA4-B6AE-771530C36DC4}"/>
              </a:ext>
            </a:extLst>
          </p:cNvPr>
          <p:cNvSpPr/>
          <p:nvPr/>
        </p:nvSpPr>
        <p:spPr>
          <a:xfrm>
            <a:off x="308885" y="726286"/>
            <a:ext cx="10866042" cy="5146273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9541EA60-D885-4D8F-BED2-FB91993D1327}"/>
              </a:ext>
            </a:extLst>
          </p:cNvPr>
          <p:cNvSpPr/>
          <p:nvPr/>
        </p:nvSpPr>
        <p:spPr>
          <a:xfrm flipH="1">
            <a:off x="6096000" y="362602"/>
            <a:ext cx="45719" cy="1801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A7E96E-7EE1-4DBD-93D7-4097BF2EBB20}"/>
              </a:ext>
            </a:extLst>
          </p:cNvPr>
          <p:cNvSpPr/>
          <p:nvPr/>
        </p:nvSpPr>
        <p:spPr>
          <a:xfrm>
            <a:off x="308886" y="1430987"/>
            <a:ext cx="10866042" cy="7070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36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Compatibility Testing</a:t>
            </a:r>
            <a:endParaRPr lang="en-US" sz="3600" b="1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550BCB-0331-4481-8DE8-F0BC93CFAF99}"/>
              </a:ext>
            </a:extLst>
          </p:cNvPr>
          <p:cNvSpPr txBox="1"/>
          <p:nvPr/>
        </p:nvSpPr>
        <p:spPr>
          <a:xfrm>
            <a:off x="1109899" y="2214209"/>
            <a:ext cx="926401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The compatibility of your website is a very important testing aspect. See which compatibility test to be executed:</a:t>
            </a:r>
          </a:p>
          <a:p>
            <a:pPr marL="876300" lvl="0" indent="-355600">
              <a:lnSpc>
                <a:spcPct val="150000"/>
              </a:lnSpc>
              <a:buClr>
                <a:srgbClr val="3A3A3A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Browser compatibility</a:t>
            </a:r>
          </a:p>
          <a:p>
            <a:pPr marL="876300" lvl="0" indent="-355600">
              <a:lnSpc>
                <a:spcPct val="150000"/>
              </a:lnSpc>
              <a:buClr>
                <a:srgbClr val="3A3A3A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Operating system compatibility</a:t>
            </a:r>
          </a:p>
          <a:p>
            <a:pPr marL="876300" lvl="0" indent="-355600">
              <a:lnSpc>
                <a:spcPct val="150000"/>
              </a:lnSpc>
              <a:buClr>
                <a:srgbClr val="3A3A3A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Mobile browsing</a:t>
            </a:r>
          </a:p>
          <a:p>
            <a:pPr marL="876300" lvl="0" indent="-355600">
              <a:lnSpc>
                <a:spcPct val="150000"/>
              </a:lnSpc>
              <a:buClr>
                <a:srgbClr val="3A3A3A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Printing options</a:t>
            </a:r>
          </a:p>
          <a:p>
            <a:pPr lvl="0">
              <a:lnSpc>
                <a:spcPct val="150000"/>
              </a:lnSpc>
            </a:pP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2763927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52B0E4D-7423-4E87-B029-BEF32871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540"/>
            <a:ext cx="12308114" cy="6914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17DA3-FFE1-46D9-B7C8-009877ACD7EB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45877" y="95249"/>
            <a:ext cx="10588873" cy="30113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/>
            </a:r>
            <a:b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</a:br>
            <a:r>
              <a:rPr lang="en-US" sz="4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AC3DE-209D-4963-8757-B53F9DC22DB3}"/>
              </a:ext>
            </a:extLst>
          </p:cNvPr>
          <p:cNvSpPr>
            <a:spLocks noGrp="1"/>
          </p:cNvSpPr>
          <p:nvPr>
            <p:ph sz="quarter" idx="13"/>
          </p:nvPr>
        </p:nvSpPr>
        <p:spPr bwMode="white">
          <a:xfrm>
            <a:off x="1343025" y="6107259"/>
            <a:ext cx="9505950" cy="365125"/>
          </a:xfrm>
        </p:spPr>
        <p:txBody>
          <a:bodyPr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D7EC4A0-7CEB-FF45-B9FA-1E685F660C7E}"/>
              </a:ext>
            </a:extLst>
          </p:cNvPr>
          <p:cNvSpPr txBox="1">
            <a:spLocks/>
          </p:cNvSpPr>
          <p:nvPr/>
        </p:nvSpPr>
        <p:spPr bwMode="white">
          <a:xfrm>
            <a:off x="4079222" y="1068882"/>
            <a:ext cx="10588873" cy="1486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xmlns="" id="{B290BA29-672B-4EA4-B6AE-771530C36DC4}"/>
              </a:ext>
            </a:extLst>
          </p:cNvPr>
          <p:cNvSpPr/>
          <p:nvPr/>
        </p:nvSpPr>
        <p:spPr>
          <a:xfrm>
            <a:off x="308886" y="575370"/>
            <a:ext cx="10866042" cy="5146273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9541EA60-D885-4D8F-BED2-FB91993D1327}"/>
              </a:ext>
            </a:extLst>
          </p:cNvPr>
          <p:cNvSpPr/>
          <p:nvPr/>
        </p:nvSpPr>
        <p:spPr>
          <a:xfrm flipH="1">
            <a:off x="6096000" y="362602"/>
            <a:ext cx="45719" cy="1801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A7E96E-7EE1-4DBD-93D7-4097BF2EBB20}"/>
              </a:ext>
            </a:extLst>
          </p:cNvPr>
          <p:cNvSpPr/>
          <p:nvPr/>
        </p:nvSpPr>
        <p:spPr>
          <a:xfrm>
            <a:off x="308886" y="1247392"/>
            <a:ext cx="10866042" cy="7070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36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Performance Testing</a:t>
            </a:r>
            <a:endParaRPr lang="en-US" sz="3600" b="1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550BCB-0331-4481-8DE8-F0BC93CFAF99}"/>
              </a:ext>
            </a:extLst>
          </p:cNvPr>
          <p:cNvSpPr txBox="1"/>
          <p:nvPr/>
        </p:nvSpPr>
        <p:spPr>
          <a:xfrm>
            <a:off x="857250" y="2153402"/>
            <a:ext cx="92640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The web application should sustain to heavy load. Web performance testing should include:</a:t>
            </a:r>
          </a:p>
          <a:p>
            <a:pPr marL="876300" lvl="0" indent="-381000" algn="just">
              <a:lnSpc>
                <a:spcPct val="150000"/>
              </a:lnSpc>
              <a:buClr>
                <a:srgbClr val="3A3A3A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Web Load Testing</a:t>
            </a:r>
          </a:p>
          <a:p>
            <a:pPr marL="876300" lvl="0" indent="-381000" algn="just">
              <a:lnSpc>
                <a:spcPct val="150000"/>
              </a:lnSpc>
              <a:buClr>
                <a:srgbClr val="3A3A3A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Web Stress Testing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Test application performance on different internet connection speeds.</a:t>
            </a:r>
            <a:endParaRPr lang="en-US" sz="20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8389610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52B0E4D-7423-4E87-B029-BEF32871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540"/>
            <a:ext cx="12308114" cy="69145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AC3DE-209D-4963-8757-B53F9DC22DB3}"/>
              </a:ext>
            </a:extLst>
          </p:cNvPr>
          <p:cNvSpPr>
            <a:spLocks noGrp="1"/>
          </p:cNvSpPr>
          <p:nvPr>
            <p:ph sz="quarter" idx="13"/>
          </p:nvPr>
        </p:nvSpPr>
        <p:spPr bwMode="white">
          <a:xfrm>
            <a:off x="1343025" y="6107259"/>
            <a:ext cx="9505950" cy="365125"/>
          </a:xfrm>
        </p:spPr>
        <p:txBody>
          <a:bodyPr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D7EC4A0-7CEB-FF45-B9FA-1E685F660C7E}"/>
              </a:ext>
            </a:extLst>
          </p:cNvPr>
          <p:cNvSpPr txBox="1">
            <a:spLocks/>
          </p:cNvSpPr>
          <p:nvPr/>
        </p:nvSpPr>
        <p:spPr bwMode="white">
          <a:xfrm>
            <a:off x="4079222" y="1068882"/>
            <a:ext cx="10588873" cy="1486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9541EA60-D885-4D8F-BED2-FB91993D1327}"/>
              </a:ext>
            </a:extLst>
          </p:cNvPr>
          <p:cNvSpPr/>
          <p:nvPr/>
        </p:nvSpPr>
        <p:spPr>
          <a:xfrm flipH="1">
            <a:off x="6096000" y="362602"/>
            <a:ext cx="45719" cy="1801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A7E96E-7EE1-4DBD-93D7-4097BF2EBB20}"/>
              </a:ext>
            </a:extLst>
          </p:cNvPr>
          <p:cNvSpPr/>
          <p:nvPr/>
        </p:nvSpPr>
        <p:spPr>
          <a:xfrm>
            <a:off x="-1" y="189167"/>
            <a:ext cx="12309231" cy="7070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36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                       Performance Testing</a:t>
            </a:r>
            <a:endParaRPr lang="en-US" sz="3600" b="1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11" name="Google Shape;337;p22">
            <a:extLst>
              <a:ext uri="{FF2B5EF4-FFF2-40B4-BE49-F238E27FC236}">
                <a16:creationId xmlns:a16="http://schemas.microsoft.com/office/drawing/2014/main" xmlns="" id="{9B84ECFE-7D2B-4323-AF19-9D4ADCC2DF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919" t="2190" r="55505"/>
          <a:stretch/>
        </p:blipFill>
        <p:spPr>
          <a:xfrm>
            <a:off x="633633" y="912780"/>
            <a:ext cx="10747130" cy="5756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6230699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52B0E4D-7423-4E87-B029-BEF32871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540"/>
            <a:ext cx="12308114" cy="6914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17DA3-FFE1-46D9-B7C8-009877ACD7EB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45877" y="95249"/>
            <a:ext cx="10588873" cy="30113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/>
            </a:r>
            <a:b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</a:br>
            <a:r>
              <a:rPr lang="en-US" sz="4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AC3DE-209D-4963-8757-B53F9DC22DB3}"/>
              </a:ext>
            </a:extLst>
          </p:cNvPr>
          <p:cNvSpPr>
            <a:spLocks noGrp="1"/>
          </p:cNvSpPr>
          <p:nvPr>
            <p:ph sz="quarter" idx="13"/>
          </p:nvPr>
        </p:nvSpPr>
        <p:spPr bwMode="white">
          <a:xfrm>
            <a:off x="1343025" y="6107259"/>
            <a:ext cx="9505950" cy="365125"/>
          </a:xfrm>
        </p:spPr>
        <p:txBody>
          <a:bodyPr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D7EC4A0-7CEB-FF45-B9FA-1E685F660C7E}"/>
              </a:ext>
            </a:extLst>
          </p:cNvPr>
          <p:cNvSpPr txBox="1">
            <a:spLocks/>
          </p:cNvSpPr>
          <p:nvPr/>
        </p:nvSpPr>
        <p:spPr bwMode="white">
          <a:xfrm>
            <a:off x="4079222" y="1068882"/>
            <a:ext cx="10588873" cy="1486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xmlns="" id="{B290BA29-672B-4EA4-B6AE-771530C36DC4}"/>
              </a:ext>
            </a:extLst>
          </p:cNvPr>
          <p:cNvSpPr/>
          <p:nvPr/>
        </p:nvSpPr>
        <p:spPr>
          <a:xfrm>
            <a:off x="308885" y="295276"/>
            <a:ext cx="11349715" cy="6077389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9541EA60-D885-4D8F-BED2-FB91993D1327}"/>
              </a:ext>
            </a:extLst>
          </p:cNvPr>
          <p:cNvSpPr/>
          <p:nvPr/>
        </p:nvSpPr>
        <p:spPr>
          <a:xfrm flipH="1">
            <a:off x="6096000" y="362602"/>
            <a:ext cx="45719" cy="1801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A7E96E-7EE1-4DBD-93D7-4097BF2EBB20}"/>
              </a:ext>
            </a:extLst>
          </p:cNvPr>
          <p:cNvSpPr/>
          <p:nvPr/>
        </p:nvSpPr>
        <p:spPr>
          <a:xfrm>
            <a:off x="308885" y="962773"/>
            <a:ext cx="10866042" cy="7070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36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Security Testing</a:t>
            </a:r>
            <a:endParaRPr lang="en-US" sz="3600" b="1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550BCB-0331-4481-8DE8-F0BC93CFAF99}"/>
              </a:ext>
            </a:extLst>
          </p:cNvPr>
          <p:cNvSpPr txBox="1"/>
          <p:nvPr/>
        </p:nvSpPr>
        <p:spPr>
          <a:xfrm>
            <a:off x="708188" y="1710957"/>
            <a:ext cx="107379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Test if SSL is used for security measures. If it is used, the proper message should get displayed when users switch from non-secure HTTP:// pages to secure HTTPS:// pages and vice versa</a:t>
            </a:r>
          </a:p>
          <a:p>
            <a:pPr marL="444500" lvl="0" indent="-342900">
              <a:lnSpc>
                <a:spcPct val="150000"/>
              </a:lnSpc>
              <a:buClr>
                <a:srgbClr val="3A3A3A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Network Scanning</a:t>
            </a:r>
          </a:p>
          <a:p>
            <a:pPr marL="444500" lvl="0" indent="-342900">
              <a:lnSpc>
                <a:spcPct val="150000"/>
              </a:lnSpc>
              <a:buClr>
                <a:srgbClr val="3A3A3A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Vulnerability Scanning</a:t>
            </a:r>
          </a:p>
          <a:p>
            <a:pPr marL="444500" lvl="0" indent="-342900">
              <a:lnSpc>
                <a:spcPct val="150000"/>
              </a:lnSpc>
              <a:buClr>
                <a:srgbClr val="3A3A3A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Password Cracking</a:t>
            </a:r>
          </a:p>
          <a:p>
            <a:pPr marL="444500" lvl="0" indent="-342900">
              <a:lnSpc>
                <a:spcPct val="150000"/>
              </a:lnSpc>
              <a:buClr>
                <a:srgbClr val="3A3A3A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Log Review</a:t>
            </a:r>
          </a:p>
          <a:p>
            <a:pPr marL="444500" lvl="0" indent="-342900">
              <a:lnSpc>
                <a:spcPct val="150000"/>
              </a:lnSpc>
              <a:buClr>
                <a:srgbClr val="3A3A3A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Integrity Checkers</a:t>
            </a:r>
          </a:p>
          <a:p>
            <a:pPr marL="444500" lvl="0" indent="-342900">
              <a:lnSpc>
                <a:spcPct val="150000"/>
              </a:lnSpc>
              <a:buClr>
                <a:srgbClr val="3A3A3A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Virus Detection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8249771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52B0E4D-7423-4E87-B029-BEF32871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540"/>
            <a:ext cx="12308114" cy="6914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17DA3-FFE1-46D9-B7C8-009877ACD7EB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45877" y="95249"/>
            <a:ext cx="10588873" cy="30113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/>
            </a:r>
            <a:b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</a:br>
            <a:r>
              <a:rPr lang="en-US" sz="4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AC3DE-209D-4963-8757-B53F9DC22DB3}"/>
              </a:ext>
            </a:extLst>
          </p:cNvPr>
          <p:cNvSpPr>
            <a:spLocks noGrp="1"/>
          </p:cNvSpPr>
          <p:nvPr>
            <p:ph sz="quarter" idx="13"/>
          </p:nvPr>
        </p:nvSpPr>
        <p:spPr bwMode="white">
          <a:xfrm>
            <a:off x="1343025" y="6107259"/>
            <a:ext cx="9505950" cy="365125"/>
          </a:xfrm>
        </p:spPr>
        <p:txBody>
          <a:bodyPr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D7EC4A0-7CEB-FF45-B9FA-1E685F660C7E}"/>
              </a:ext>
            </a:extLst>
          </p:cNvPr>
          <p:cNvSpPr txBox="1">
            <a:spLocks/>
          </p:cNvSpPr>
          <p:nvPr/>
        </p:nvSpPr>
        <p:spPr bwMode="white">
          <a:xfrm>
            <a:off x="4079222" y="1068882"/>
            <a:ext cx="10588873" cy="1486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9541EA60-D885-4D8F-BED2-FB91993D1327}"/>
              </a:ext>
            </a:extLst>
          </p:cNvPr>
          <p:cNvSpPr/>
          <p:nvPr/>
        </p:nvSpPr>
        <p:spPr>
          <a:xfrm flipH="1">
            <a:off x="6096000" y="362602"/>
            <a:ext cx="45719" cy="1801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A7E96E-7EE1-4DBD-93D7-4097BF2EBB20}"/>
              </a:ext>
            </a:extLst>
          </p:cNvPr>
          <p:cNvSpPr/>
          <p:nvPr/>
        </p:nvSpPr>
        <p:spPr>
          <a:xfrm>
            <a:off x="0" y="228527"/>
            <a:ext cx="12308114" cy="7070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36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Security Testing</a:t>
            </a:r>
            <a:endParaRPr lang="en-US" sz="3600" b="1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10" name="Google Shape;350;p24">
            <a:extLst>
              <a:ext uri="{FF2B5EF4-FFF2-40B4-BE49-F238E27FC236}">
                <a16:creationId xmlns:a16="http://schemas.microsoft.com/office/drawing/2014/main" xmlns="" id="{D30169BD-B806-4CCE-80DC-C8BD6A413C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80" t="2123" r="31869"/>
          <a:stretch/>
        </p:blipFill>
        <p:spPr>
          <a:xfrm>
            <a:off x="745877" y="935603"/>
            <a:ext cx="10654527" cy="54370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8443574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1D26F68-F370-4F7A-BF0C-3F211E972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93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17DA3-FFE1-46D9-B7C8-009877ACD7EB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45877" y="95249"/>
            <a:ext cx="10588873" cy="30113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/>
            </a:r>
            <a:b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</a:br>
            <a:r>
              <a:rPr lang="en-US" sz="4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AC3DE-209D-4963-8757-B53F9DC22DB3}"/>
              </a:ext>
            </a:extLst>
          </p:cNvPr>
          <p:cNvSpPr>
            <a:spLocks noGrp="1"/>
          </p:cNvSpPr>
          <p:nvPr>
            <p:ph sz="quarter" idx="13"/>
          </p:nvPr>
        </p:nvSpPr>
        <p:spPr bwMode="white">
          <a:xfrm>
            <a:off x="1343025" y="6107259"/>
            <a:ext cx="9505950" cy="365125"/>
          </a:xfrm>
        </p:spPr>
        <p:txBody>
          <a:bodyPr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D7EC4A0-7CEB-FF45-B9FA-1E685F660C7E}"/>
              </a:ext>
            </a:extLst>
          </p:cNvPr>
          <p:cNvSpPr txBox="1">
            <a:spLocks/>
          </p:cNvSpPr>
          <p:nvPr/>
        </p:nvSpPr>
        <p:spPr bwMode="white">
          <a:xfrm>
            <a:off x="4079222" y="1068882"/>
            <a:ext cx="10588873" cy="1486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xmlns="" id="{240A4A9C-7BC2-4A8C-84F2-406C4BDE6CE5}"/>
              </a:ext>
            </a:extLst>
          </p:cNvPr>
          <p:cNvSpPr/>
          <p:nvPr/>
        </p:nvSpPr>
        <p:spPr>
          <a:xfrm>
            <a:off x="8552512" y="1776389"/>
            <a:ext cx="686674" cy="921940"/>
          </a:xfrm>
          <a:prstGeom prst="downArrow">
            <a:avLst/>
          </a:prstGeom>
          <a:solidFill>
            <a:srgbClr val="C0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5817CF3-DCD6-48B0-B767-F024B8D98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849" y="2936126"/>
            <a:ext cx="5075095" cy="35166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xmlns="" id="{4B55F21D-ACB2-45A7-AE38-ADDE658F6BA1}"/>
              </a:ext>
            </a:extLst>
          </p:cNvPr>
          <p:cNvSpPr/>
          <p:nvPr/>
        </p:nvSpPr>
        <p:spPr>
          <a:xfrm>
            <a:off x="277402" y="1082040"/>
            <a:ext cx="6208331" cy="5103004"/>
          </a:xfrm>
          <a:prstGeom prst="round2Diag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928BE10-592C-4E8A-8A45-E7ADFD4A24EF}"/>
              </a:ext>
            </a:extLst>
          </p:cNvPr>
          <p:cNvSpPr txBox="1"/>
          <p:nvPr/>
        </p:nvSpPr>
        <p:spPr>
          <a:xfrm>
            <a:off x="410967" y="594017"/>
            <a:ext cx="115480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</a:p>
          <a:p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Presentation      </a:t>
            </a:r>
            <a:endParaRPr 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 On</a:t>
            </a:r>
          </a:p>
          <a:p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Software Quality </a:t>
            </a:r>
          </a:p>
          <a:p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Dimension</a:t>
            </a:r>
          </a:p>
          <a:p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&amp; Testing</a:t>
            </a:r>
          </a:p>
          <a:p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(Quotes.tolscrape.com)</a:t>
            </a:r>
            <a:endParaRPr 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39394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52B0E4D-7423-4E87-B029-BEF32871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540"/>
            <a:ext cx="12308114" cy="6914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17DA3-FFE1-46D9-B7C8-009877ACD7EB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45877" y="95249"/>
            <a:ext cx="10588873" cy="30113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/>
            </a:r>
            <a:b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</a:br>
            <a:r>
              <a:rPr lang="en-US" sz="4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AC3DE-209D-4963-8757-B53F9DC22DB3}"/>
              </a:ext>
            </a:extLst>
          </p:cNvPr>
          <p:cNvSpPr>
            <a:spLocks noGrp="1"/>
          </p:cNvSpPr>
          <p:nvPr>
            <p:ph sz="quarter" idx="13"/>
          </p:nvPr>
        </p:nvSpPr>
        <p:spPr bwMode="white">
          <a:xfrm>
            <a:off x="1343025" y="6107259"/>
            <a:ext cx="9505950" cy="365125"/>
          </a:xfrm>
        </p:spPr>
        <p:txBody>
          <a:bodyPr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D7EC4A0-7CEB-FF45-B9FA-1E685F660C7E}"/>
              </a:ext>
            </a:extLst>
          </p:cNvPr>
          <p:cNvSpPr txBox="1">
            <a:spLocks/>
          </p:cNvSpPr>
          <p:nvPr/>
        </p:nvSpPr>
        <p:spPr bwMode="white">
          <a:xfrm>
            <a:off x="4079222" y="1068882"/>
            <a:ext cx="10588873" cy="1486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xmlns="" id="{B290BA29-672B-4EA4-B6AE-771530C36DC4}"/>
              </a:ext>
            </a:extLst>
          </p:cNvPr>
          <p:cNvSpPr/>
          <p:nvPr/>
        </p:nvSpPr>
        <p:spPr>
          <a:xfrm>
            <a:off x="308886" y="225084"/>
            <a:ext cx="10866042" cy="5848902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9541EA60-D885-4D8F-BED2-FB91993D1327}"/>
              </a:ext>
            </a:extLst>
          </p:cNvPr>
          <p:cNvSpPr/>
          <p:nvPr/>
        </p:nvSpPr>
        <p:spPr>
          <a:xfrm flipH="1">
            <a:off x="6096000" y="362602"/>
            <a:ext cx="45719" cy="1801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A7E96E-7EE1-4DBD-93D7-4097BF2EBB20}"/>
              </a:ext>
            </a:extLst>
          </p:cNvPr>
          <p:cNvSpPr/>
          <p:nvPr/>
        </p:nvSpPr>
        <p:spPr>
          <a:xfrm>
            <a:off x="308886" y="929566"/>
            <a:ext cx="10866042" cy="7070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36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Types Of Web Testing</a:t>
            </a:r>
            <a:endParaRPr lang="en-US" sz="3600" b="1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550BCB-0331-4481-8DE8-F0BC93CFAF99}"/>
              </a:ext>
            </a:extLst>
          </p:cNvPr>
          <p:cNvSpPr txBox="1"/>
          <p:nvPr/>
        </p:nvSpPr>
        <p:spPr>
          <a:xfrm>
            <a:off x="1017072" y="1720061"/>
            <a:ext cx="983190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A website is classified into many types, it is about 20 types. All these are shrinking under static and dynamic type. Among them let’s discuss 4 types and its testing methods in a detailed manner. Before that, I just want to bullet those types.</a:t>
            </a:r>
          </a:p>
          <a:p>
            <a:pPr marL="876300" lvl="0" indent="-342900">
              <a:lnSpc>
                <a:spcPct val="150000"/>
              </a:lnSpc>
              <a:buClr>
                <a:srgbClr val="3A3A3A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Simple static website testing</a:t>
            </a:r>
          </a:p>
          <a:p>
            <a:pPr marL="876300" lvl="0" indent="-342900">
              <a:lnSpc>
                <a:spcPct val="150000"/>
              </a:lnSpc>
              <a:buClr>
                <a:srgbClr val="3A3A3A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Dynamic web application testing</a:t>
            </a:r>
          </a:p>
          <a:p>
            <a:pPr marL="876300" lvl="0" indent="-342900">
              <a:lnSpc>
                <a:spcPct val="150000"/>
              </a:lnSpc>
              <a:buClr>
                <a:srgbClr val="3A3A3A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E-commerce website testing</a:t>
            </a:r>
          </a:p>
          <a:p>
            <a:pPr marL="876300" lvl="0" indent="-342900">
              <a:lnSpc>
                <a:spcPct val="150000"/>
              </a:lnSpc>
              <a:buClr>
                <a:srgbClr val="3A3A3A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Mobile website testing</a:t>
            </a:r>
            <a:endParaRPr lang="en-US" sz="20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414248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52B0E4D-7423-4E87-B029-BEF32871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540"/>
            <a:ext cx="12308114" cy="69145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AC3DE-209D-4963-8757-B53F9DC22DB3}"/>
              </a:ext>
            </a:extLst>
          </p:cNvPr>
          <p:cNvSpPr>
            <a:spLocks noGrp="1"/>
          </p:cNvSpPr>
          <p:nvPr>
            <p:ph sz="quarter" idx="13"/>
          </p:nvPr>
        </p:nvSpPr>
        <p:spPr bwMode="white">
          <a:xfrm>
            <a:off x="1343025" y="6107259"/>
            <a:ext cx="9505950" cy="365125"/>
          </a:xfrm>
        </p:spPr>
        <p:txBody>
          <a:bodyPr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D7EC4A0-7CEB-FF45-B9FA-1E685F660C7E}"/>
              </a:ext>
            </a:extLst>
          </p:cNvPr>
          <p:cNvSpPr txBox="1">
            <a:spLocks/>
          </p:cNvSpPr>
          <p:nvPr/>
        </p:nvSpPr>
        <p:spPr bwMode="white">
          <a:xfrm>
            <a:off x="4079222" y="1068882"/>
            <a:ext cx="10588873" cy="1486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9541EA60-D885-4D8F-BED2-FB91993D1327}"/>
              </a:ext>
            </a:extLst>
          </p:cNvPr>
          <p:cNvSpPr/>
          <p:nvPr/>
        </p:nvSpPr>
        <p:spPr>
          <a:xfrm flipH="1">
            <a:off x="6096000" y="362602"/>
            <a:ext cx="45719" cy="1801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A7E96E-7EE1-4DBD-93D7-4097BF2EBB20}"/>
              </a:ext>
            </a:extLst>
          </p:cNvPr>
          <p:cNvSpPr/>
          <p:nvPr/>
        </p:nvSpPr>
        <p:spPr>
          <a:xfrm>
            <a:off x="0" y="189167"/>
            <a:ext cx="12308114" cy="7070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36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                      Types Of Web Testing</a:t>
            </a:r>
            <a:endParaRPr lang="en-US" sz="3600" b="1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14" name="Google Shape;369;p27">
            <a:extLst>
              <a:ext uri="{FF2B5EF4-FFF2-40B4-BE49-F238E27FC236}">
                <a16:creationId xmlns:a16="http://schemas.microsoft.com/office/drawing/2014/main" xmlns="" id="{58A57DD4-63C5-4479-8EEB-8D180EB7CF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67" y="896244"/>
            <a:ext cx="10842675" cy="5599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2763507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52B0E4D-7423-4E87-B029-BEF32871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540"/>
            <a:ext cx="12308114" cy="6914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17DA3-FFE1-46D9-B7C8-009877ACD7EB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45877" y="95249"/>
            <a:ext cx="10588873" cy="30113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/>
            </a:r>
            <a:b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</a:br>
            <a:r>
              <a:rPr lang="en-US" sz="4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AC3DE-209D-4963-8757-B53F9DC22DB3}"/>
              </a:ext>
            </a:extLst>
          </p:cNvPr>
          <p:cNvSpPr>
            <a:spLocks noGrp="1"/>
          </p:cNvSpPr>
          <p:nvPr>
            <p:ph sz="quarter" idx="13"/>
          </p:nvPr>
        </p:nvSpPr>
        <p:spPr bwMode="white">
          <a:xfrm>
            <a:off x="1343025" y="6107259"/>
            <a:ext cx="9505950" cy="365125"/>
          </a:xfrm>
        </p:spPr>
        <p:txBody>
          <a:bodyPr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D7EC4A0-7CEB-FF45-B9FA-1E685F660C7E}"/>
              </a:ext>
            </a:extLst>
          </p:cNvPr>
          <p:cNvSpPr txBox="1">
            <a:spLocks/>
          </p:cNvSpPr>
          <p:nvPr/>
        </p:nvSpPr>
        <p:spPr bwMode="white">
          <a:xfrm>
            <a:off x="4079222" y="1068882"/>
            <a:ext cx="10588873" cy="1486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xmlns="" id="{B290BA29-672B-4EA4-B6AE-771530C36DC4}"/>
              </a:ext>
            </a:extLst>
          </p:cNvPr>
          <p:cNvSpPr/>
          <p:nvPr/>
        </p:nvSpPr>
        <p:spPr>
          <a:xfrm>
            <a:off x="308886" y="575370"/>
            <a:ext cx="10866042" cy="5146273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9541EA60-D885-4D8F-BED2-FB91993D1327}"/>
              </a:ext>
            </a:extLst>
          </p:cNvPr>
          <p:cNvSpPr/>
          <p:nvPr/>
        </p:nvSpPr>
        <p:spPr>
          <a:xfrm flipH="1">
            <a:off x="6096000" y="362602"/>
            <a:ext cx="45719" cy="1801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A7E96E-7EE1-4DBD-93D7-4097BF2EBB20}"/>
              </a:ext>
            </a:extLst>
          </p:cNvPr>
          <p:cNvSpPr/>
          <p:nvPr/>
        </p:nvSpPr>
        <p:spPr>
          <a:xfrm>
            <a:off x="308886" y="1247392"/>
            <a:ext cx="10866042" cy="7070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36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Simple Static Website</a:t>
            </a:r>
            <a:endParaRPr lang="en-US" sz="3600" b="1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550BCB-0331-4481-8DE8-F0BC93CFAF99}"/>
              </a:ext>
            </a:extLst>
          </p:cNvPr>
          <p:cNvSpPr txBox="1"/>
          <p:nvPr/>
        </p:nvSpPr>
        <p:spPr>
          <a:xfrm>
            <a:off x="857250" y="2153402"/>
            <a:ext cx="92640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A simple static website will display the same content for all visitors who are visiting the website at different times. It is also known as an informational website. In a static website, the only developer can do changes that too in code only. This type of website will not have any major functionalities and it purely depends on UI design</a:t>
            </a:r>
            <a:endParaRPr lang="en-US" sz="20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6600054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52B0E4D-7423-4E87-B029-BEF32871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540"/>
            <a:ext cx="12308114" cy="6914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17DA3-FFE1-46D9-B7C8-009877ACD7EB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45877" y="95249"/>
            <a:ext cx="10588873" cy="30113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/>
            </a:r>
            <a:b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</a:br>
            <a:r>
              <a:rPr lang="en-US" sz="4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AC3DE-209D-4963-8757-B53F9DC22DB3}"/>
              </a:ext>
            </a:extLst>
          </p:cNvPr>
          <p:cNvSpPr>
            <a:spLocks noGrp="1"/>
          </p:cNvSpPr>
          <p:nvPr>
            <p:ph sz="quarter" idx="13"/>
          </p:nvPr>
        </p:nvSpPr>
        <p:spPr bwMode="white">
          <a:xfrm>
            <a:off x="1343025" y="6107259"/>
            <a:ext cx="9505950" cy="365125"/>
          </a:xfrm>
        </p:spPr>
        <p:txBody>
          <a:bodyPr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D7EC4A0-7CEB-FF45-B9FA-1E685F660C7E}"/>
              </a:ext>
            </a:extLst>
          </p:cNvPr>
          <p:cNvSpPr txBox="1">
            <a:spLocks/>
          </p:cNvSpPr>
          <p:nvPr/>
        </p:nvSpPr>
        <p:spPr bwMode="white">
          <a:xfrm>
            <a:off x="4079222" y="1068882"/>
            <a:ext cx="10588873" cy="1486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xmlns="" id="{B290BA29-672B-4EA4-B6AE-771530C36DC4}"/>
              </a:ext>
            </a:extLst>
          </p:cNvPr>
          <p:cNvSpPr/>
          <p:nvPr/>
        </p:nvSpPr>
        <p:spPr>
          <a:xfrm>
            <a:off x="308886" y="575370"/>
            <a:ext cx="10866042" cy="5146273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9541EA60-D885-4D8F-BED2-FB91993D1327}"/>
              </a:ext>
            </a:extLst>
          </p:cNvPr>
          <p:cNvSpPr/>
          <p:nvPr/>
        </p:nvSpPr>
        <p:spPr>
          <a:xfrm flipH="1">
            <a:off x="6096000" y="362602"/>
            <a:ext cx="45719" cy="1801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A7E96E-7EE1-4DBD-93D7-4097BF2EBB20}"/>
              </a:ext>
            </a:extLst>
          </p:cNvPr>
          <p:cNvSpPr/>
          <p:nvPr/>
        </p:nvSpPr>
        <p:spPr>
          <a:xfrm>
            <a:off x="308886" y="1247392"/>
            <a:ext cx="10866042" cy="7070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36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Dynamic Web Application (CMS Website)</a:t>
            </a:r>
            <a:endParaRPr lang="en-US" sz="3600" b="1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550BCB-0331-4481-8DE8-F0BC93CFAF99}"/>
              </a:ext>
            </a:extLst>
          </p:cNvPr>
          <p:cNvSpPr txBox="1"/>
          <p:nvPr/>
        </p:nvSpPr>
        <p:spPr>
          <a:xfrm>
            <a:off x="857250" y="2434590"/>
            <a:ext cx="92640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It is the type where the user can update and change their website content regularly. From here I am going to use the word “web application testing” instead of dynamic website testing. The web application is a combination of front-end and back-end programming</a:t>
            </a:r>
            <a:endParaRPr lang="en-US" sz="20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1256464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52B0E4D-7423-4E87-B029-BEF32871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540"/>
            <a:ext cx="12308114" cy="6914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17DA3-FFE1-46D9-B7C8-009877ACD7EB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45877" y="95249"/>
            <a:ext cx="10588873" cy="30113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/>
            </a:r>
            <a:b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</a:br>
            <a:r>
              <a:rPr lang="en-US" sz="4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AC3DE-209D-4963-8757-B53F9DC22DB3}"/>
              </a:ext>
            </a:extLst>
          </p:cNvPr>
          <p:cNvSpPr>
            <a:spLocks noGrp="1"/>
          </p:cNvSpPr>
          <p:nvPr>
            <p:ph sz="quarter" idx="13"/>
          </p:nvPr>
        </p:nvSpPr>
        <p:spPr bwMode="white">
          <a:xfrm>
            <a:off x="1343025" y="6107259"/>
            <a:ext cx="9505950" cy="365125"/>
          </a:xfrm>
        </p:spPr>
        <p:txBody>
          <a:bodyPr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D7EC4A0-7CEB-FF45-B9FA-1E685F660C7E}"/>
              </a:ext>
            </a:extLst>
          </p:cNvPr>
          <p:cNvSpPr txBox="1">
            <a:spLocks/>
          </p:cNvSpPr>
          <p:nvPr/>
        </p:nvSpPr>
        <p:spPr bwMode="white">
          <a:xfrm>
            <a:off x="4079222" y="1068882"/>
            <a:ext cx="10588873" cy="1486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xmlns="" id="{B290BA29-672B-4EA4-B6AE-771530C36DC4}"/>
              </a:ext>
            </a:extLst>
          </p:cNvPr>
          <p:cNvSpPr/>
          <p:nvPr/>
        </p:nvSpPr>
        <p:spPr>
          <a:xfrm>
            <a:off x="308886" y="575370"/>
            <a:ext cx="10866042" cy="5146273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9541EA60-D885-4D8F-BED2-FB91993D1327}"/>
              </a:ext>
            </a:extLst>
          </p:cNvPr>
          <p:cNvSpPr/>
          <p:nvPr/>
        </p:nvSpPr>
        <p:spPr>
          <a:xfrm flipH="1">
            <a:off x="6096000" y="362602"/>
            <a:ext cx="45719" cy="1801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A7E96E-7EE1-4DBD-93D7-4097BF2EBB20}"/>
              </a:ext>
            </a:extLst>
          </p:cNvPr>
          <p:cNvSpPr/>
          <p:nvPr/>
        </p:nvSpPr>
        <p:spPr>
          <a:xfrm>
            <a:off x="308886" y="1247392"/>
            <a:ext cx="10866042" cy="7070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36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E-commerce Website</a:t>
            </a:r>
            <a:endParaRPr lang="en-US" sz="3600" b="1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550BCB-0331-4481-8DE8-F0BC93CFAF99}"/>
              </a:ext>
            </a:extLst>
          </p:cNvPr>
          <p:cNvSpPr txBox="1"/>
          <p:nvPr/>
        </p:nvSpPr>
        <p:spPr>
          <a:xfrm>
            <a:off x="909215" y="2421388"/>
            <a:ext cx="966538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An e-commerce website is somewhat complicated when compared to the above two. The tester needs to be very cautious while testing an e-commerce site. There are huge things to be checked in e-commerce sites out of them I just cover some of my experienced issues on e-commerce website testing.</a:t>
            </a:r>
            <a:endParaRPr lang="en-US" sz="20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9271335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52B0E4D-7423-4E87-B029-BEF32871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540"/>
            <a:ext cx="12308114" cy="6914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17DA3-FFE1-46D9-B7C8-009877ACD7EB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45877" y="95249"/>
            <a:ext cx="10588873" cy="30113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/>
            </a:r>
            <a:b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</a:br>
            <a:r>
              <a:rPr lang="en-US" sz="4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AC3DE-209D-4963-8757-B53F9DC22DB3}"/>
              </a:ext>
            </a:extLst>
          </p:cNvPr>
          <p:cNvSpPr>
            <a:spLocks noGrp="1"/>
          </p:cNvSpPr>
          <p:nvPr>
            <p:ph sz="quarter" idx="13"/>
          </p:nvPr>
        </p:nvSpPr>
        <p:spPr bwMode="white">
          <a:xfrm>
            <a:off x="1343025" y="6107259"/>
            <a:ext cx="9505950" cy="365125"/>
          </a:xfrm>
        </p:spPr>
        <p:txBody>
          <a:bodyPr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D7EC4A0-7CEB-FF45-B9FA-1E685F660C7E}"/>
              </a:ext>
            </a:extLst>
          </p:cNvPr>
          <p:cNvSpPr txBox="1">
            <a:spLocks/>
          </p:cNvSpPr>
          <p:nvPr/>
        </p:nvSpPr>
        <p:spPr bwMode="white">
          <a:xfrm>
            <a:off x="4079222" y="1068882"/>
            <a:ext cx="10588873" cy="1486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xmlns="" id="{B290BA29-672B-4EA4-B6AE-771530C36DC4}"/>
              </a:ext>
            </a:extLst>
          </p:cNvPr>
          <p:cNvSpPr/>
          <p:nvPr/>
        </p:nvSpPr>
        <p:spPr>
          <a:xfrm>
            <a:off x="329434" y="575370"/>
            <a:ext cx="10866042" cy="5146273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9541EA60-D885-4D8F-BED2-FB91993D1327}"/>
              </a:ext>
            </a:extLst>
          </p:cNvPr>
          <p:cNvSpPr/>
          <p:nvPr/>
        </p:nvSpPr>
        <p:spPr>
          <a:xfrm flipH="1">
            <a:off x="6096000" y="362602"/>
            <a:ext cx="45719" cy="1801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A7E96E-7EE1-4DBD-93D7-4097BF2EBB20}"/>
              </a:ext>
            </a:extLst>
          </p:cNvPr>
          <p:cNvSpPr/>
          <p:nvPr/>
        </p:nvSpPr>
        <p:spPr>
          <a:xfrm>
            <a:off x="308886" y="1247392"/>
            <a:ext cx="10866042" cy="7070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36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Mobile Website</a:t>
            </a:r>
            <a:endParaRPr lang="en-US" sz="3600" b="1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550BCB-0331-4481-8DE8-F0BC93CFAF99}"/>
              </a:ext>
            </a:extLst>
          </p:cNvPr>
          <p:cNvSpPr txBox="1"/>
          <p:nvPr/>
        </p:nvSpPr>
        <p:spPr>
          <a:xfrm>
            <a:off x="909215" y="2421388"/>
            <a:ext cx="966538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Testing any mobile apps, decide what testing is required to test the specific mobile app: functional, usability, compatibility, performance, security, etc. Decide on which target devices to use and what functional requirements should be tested. You must also determine what target devices to include.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599576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52B0E4D-7423-4E87-B029-BEF32871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" y="-56540"/>
            <a:ext cx="12308114" cy="6914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17DA3-FFE1-46D9-B7C8-009877ACD7EB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45877" y="95249"/>
            <a:ext cx="10588873" cy="30113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/>
            </a:r>
            <a:b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</a:br>
            <a:r>
              <a:rPr lang="en-US" sz="4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AC3DE-209D-4963-8757-B53F9DC22DB3}"/>
              </a:ext>
            </a:extLst>
          </p:cNvPr>
          <p:cNvSpPr>
            <a:spLocks noGrp="1"/>
          </p:cNvSpPr>
          <p:nvPr>
            <p:ph sz="quarter" idx="13"/>
          </p:nvPr>
        </p:nvSpPr>
        <p:spPr bwMode="white">
          <a:xfrm>
            <a:off x="1343025" y="6107259"/>
            <a:ext cx="9505950" cy="365125"/>
          </a:xfrm>
        </p:spPr>
        <p:txBody>
          <a:bodyPr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D7EC4A0-7CEB-FF45-B9FA-1E685F660C7E}"/>
              </a:ext>
            </a:extLst>
          </p:cNvPr>
          <p:cNvSpPr txBox="1">
            <a:spLocks/>
          </p:cNvSpPr>
          <p:nvPr/>
        </p:nvSpPr>
        <p:spPr bwMode="white">
          <a:xfrm>
            <a:off x="4079222" y="1068882"/>
            <a:ext cx="10588873" cy="1486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xmlns="" id="{B290BA29-672B-4EA4-B6AE-771530C36DC4}"/>
              </a:ext>
            </a:extLst>
          </p:cNvPr>
          <p:cNvSpPr/>
          <p:nvPr/>
        </p:nvSpPr>
        <p:spPr>
          <a:xfrm>
            <a:off x="391078" y="565096"/>
            <a:ext cx="10866042" cy="5146273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9541EA60-D885-4D8F-BED2-FB91993D1327}"/>
              </a:ext>
            </a:extLst>
          </p:cNvPr>
          <p:cNvSpPr/>
          <p:nvPr/>
        </p:nvSpPr>
        <p:spPr>
          <a:xfrm flipH="1">
            <a:off x="6096000" y="362602"/>
            <a:ext cx="45719" cy="1801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A7E96E-7EE1-4DBD-93D7-4097BF2EBB20}"/>
              </a:ext>
            </a:extLst>
          </p:cNvPr>
          <p:cNvSpPr/>
          <p:nvPr/>
        </p:nvSpPr>
        <p:spPr>
          <a:xfrm>
            <a:off x="308886" y="1247392"/>
            <a:ext cx="10866042" cy="7070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36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Web Test Language</a:t>
            </a:r>
            <a:endParaRPr lang="en-US" sz="3600" b="1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550BCB-0331-4481-8DE8-F0BC93CFAF99}"/>
              </a:ext>
            </a:extLst>
          </p:cNvPr>
          <p:cNvSpPr txBox="1"/>
          <p:nvPr/>
        </p:nvSpPr>
        <p:spPr>
          <a:xfrm>
            <a:off x="2951616" y="2384234"/>
            <a:ext cx="966538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 algn="just">
              <a:lnSpc>
                <a:spcPct val="150000"/>
              </a:lnSpc>
              <a:spcBef>
                <a:spcPts val="1000"/>
              </a:spcBef>
              <a:buClr>
                <a:srgbClr val="3A3A3A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.NET</a:t>
            </a:r>
          </a:p>
          <a:p>
            <a:pPr marL="457200" lvl="0" indent="-342900" algn="just">
              <a:lnSpc>
                <a:spcPct val="150000"/>
              </a:lnSpc>
              <a:buClr>
                <a:srgbClr val="3A3A3A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Javascript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>
              <a:lnSpc>
                <a:spcPct val="150000"/>
              </a:lnSpc>
              <a:buClr>
                <a:srgbClr val="3A3A3A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C++</a:t>
            </a:r>
          </a:p>
          <a:p>
            <a:pPr marL="457200" lvl="0" indent="-342900" algn="just">
              <a:lnSpc>
                <a:spcPct val="150000"/>
              </a:lnSpc>
              <a:buClr>
                <a:srgbClr val="3A3A3A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Python</a:t>
            </a:r>
            <a:endParaRPr lang="en-US" sz="20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886618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52B0E4D-7423-4E87-B029-BEF32871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540"/>
            <a:ext cx="12308114" cy="6914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17DA3-FFE1-46D9-B7C8-009877ACD7EB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45877" y="95249"/>
            <a:ext cx="10588873" cy="30113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/>
            </a:r>
            <a:b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</a:br>
            <a:r>
              <a:rPr lang="en-US" sz="4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AC3DE-209D-4963-8757-B53F9DC22DB3}"/>
              </a:ext>
            </a:extLst>
          </p:cNvPr>
          <p:cNvSpPr>
            <a:spLocks noGrp="1"/>
          </p:cNvSpPr>
          <p:nvPr>
            <p:ph sz="quarter" idx="13"/>
          </p:nvPr>
        </p:nvSpPr>
        <p:spPr bwMode="white">
          <a:xfrm>
            <a:off x="1343025" y="6107259"/>
            <a:ext cx="9505950" cy="365125"/>
          </a:xfrm>
        </p:spPr>
        <p:txBody>
          <a:bodyPr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D7EC4A0-7CEB-FF45-B9FA-1E685F660C7E}"/>
              </a:ext>
            </a:extLst>
          </p:cNvPr>
          <p:cNvSpPr txBox="1">
            <a:spLocks/>
          </p:cNvSpPr>
          <p:nvPr/>
        </p:nvSpPr>
        <p:spPr bwMode="white">
          <a:xfrm>
            <a:off x="4079222" y="1068882"/>
            <a:ext cx="10588873" cy="1486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xmlns="" id="{B290BA29-672B-4EA4-B6AE-771530C36DC4}"/>
              </a:ext>
            </a:extLst>
          </p:cNvPr>
          <p:cNvSpPr/>
          <p:nvPr/>
        </p:nvSpPr>
        <p:spPr>
          <a:xfrm>
            <a:off x="308886" y="575370"/>
            <a:ext cx="10866042" cy="5146273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9541EA60-D885-4D8F-BED2-FB91993D1327}"/>
              </a:ext>
            </a:extLst>
          </p:cNvPr>
          <p:cNvSpPr/>
          <p:nvPr/>
        </p:nvSpPr>
        <p:spPr>
          <a:xfrm flipH="1">
            <a:off x="6096000" y="362602"/>
            <a:ext cx="45719" cy="1801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A7E96E-7EE1-4DBD-93D7-4097BF2EBB20}"/>
              </a:ext>
            </a:extLst>
          </p:cNvPr>
          <p:cNvSpPr/>
          <p:nvPr/>
        </p:nvSpPr>
        <p:spPr>
          <a:xfrm>
            <a:off x="308886" y="1247877"/>
            <a:ext cx="10866042" cy="7070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36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Web Test Tools</a:t>
            </a:r>
            <a:endParaRPr lang="en-US" sz="3600" b="1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550BCB-0331-4481-8DE8-F0BC93CFAF99}"/>
              </a:ext>
            </a:extLst>
          </p:cNvPr>
          <p:cNvSpPr txBox="1"/>
          <p:nvPr/>
        </p:nvSpPr>
        <p:spPr>
          <a:xfrm>
            <a:off x="2951616" y="2384234"/>
            <a:ext cx="9665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81000" algn="just">
              <a:lnSpc>
                <a:spcPct val="150000"/>
              </a:lnSpc>
              <a:spcBef>
                <a:spcPts val="1000"/>
              </a:spcBef>
              <a:buClr>
                <a:srgbClr val="3A3A3A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Selenium</a:t>
            </a:r>
          </a:p>
          <a:p>
            <a:pPr marL="457200" lvl="0" indent="-381000" algn="just">
              <a:lnSpc>
                <a:spcPct val="150000"/>
              </a:lnSpc>
              <a:buClr>
                <a:srgbClr val="3A3A3A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Scrapy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just">
              <a:lnSpc>
                <a:spcPct val="150000"/>
              </a:lnSpc>
              <a:buClr>
                <a:srgbClr val="3A3A3A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Beautiful Soup</a:t>
            </a:r>
            <a:endParaRPr lang="en-US" sz="20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8962187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52B0E4D-7423-4E87-B029-BEF32871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540"/>
            <a:ext cx="12308114" cy="6914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17DA3-FFE1-46D9-B7C8-009877ACD7EB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45877" y="95249"/>
            <a:ext cx="10588873" cy="30113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/>
            </a:r>
            <a:b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</a:br>
            <a:r>
              <a:rPr lang="en-US" sz="4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AC3DE-209D-4963-8757-B53F9DC22DB3}"/>
              </a:ext>
            </a:extLst>
          </p:cNvPr>
          <p:cNvSpPr>
            <a:spLocks noGrp="1"/>
          </p:cNvSpPr>
          <p:nvPr>
            <p:ph sz="quarter" idx="13"/>
          </p:nvPr>
        </p:nvSpPr>
        <p:spPr bwMode="white">
          <a:xfrm>
            <a:off x="1343025" y="6107259"/>
            <a:ext cx="9505950" cy="365125"/>
          </a:xfrm>
        </p:spPr>
        <p:txBody>
          <a:bodyPr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D7EC4A0-7CEB-FF45-B9FA-1E685F660C7E}"/>
              </a:ext>
            </a:extLst>
          </p:cNvPr>
          <p:cNvSpPr txBox="1">
            <a:spLocks/>
          </p:cNvSpPr>
          <p:nvPr/>
        </p:nvSpPr>
        <p:spPr bwMode="white">
          <a:xfrm>
            <a:off x="4079222" y="1068882"/>
            <a:ext cx="10588873" cy="1486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xmlns="" id="{B290BA29-672B-4EA4-B6AE-771530C36DC4}"/>
              </a:ext>
            </a:extLst>
          </p:cNvPr>
          <p:cNvSpPr/>
          <p:nvPr/>
        </p:nvSpPr>
        <p:spPr>
          <a:xfrm>
            <a:off x="510804" y="633203"/>
            <a:ext cx="10866042" cy="5656618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9541EA60-D885-4D8F-BED2-FB91993D1327}"/>
              </a:ext>
            </a:extLst>
          </p:cNvPr>
          <p:cNvSpPr/>
          <p:nvPr/>
        </p:nvSpPr>
        <p:spPr>
          <a:xfrm flipH="1">
            <a:off x="6096000" y="362602"/>
            <a:ext cx="45719" cy="1801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A7E96E-7EE1-4DBD-93D7-4097BF2EBB20}"/>
              </a:ext>
            </a:extLst>
          </p:cNvPr>
          <p:cNvSpPr/>
          <p:nvPr/>
        </p:nvSpPr>
        <p:spPr>
          <a:xfrm>
            <a:off x="510804" y="1330719"/>
            <a:ext cx="10866042" cy="7070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3600" b="1" dirty="0"/>
              <a:t>Web Site Goal </a:t>
            </a:r>
            <a:endParaRPr lang="en-US" sz="3600" b="1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550BCB-0331-4481-8DE8-F0BC93CFAF99}"/>
              </a:ext>
            </a:extLst>
          </p:cNvPr>
          <p:cNvSpPr txBox="1"/>
          <p:nvPr/>
        </p:nvSpPr>
        <p:spPr>
          <a:xfrm>
            <a:off x="909215" y="2421388"/>
            <a:ext cx="96653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Search engine optimization, well-organized content, user-friendly site, effective calls to action, increase conversion rate.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Providing quality content on your website, regularly adding new information, establishing trust, marketing your site on other websites and social media.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E-mail marketing lists, online support (live chat), webinars, and content designed to give your visitor a reason to come back.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Active social media program, promotions, reputation management.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1699845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E875C45-EABF-4117-9797-D91CEB478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83" y="-434706"/>
            <a:ext cx="12325466" cy="729270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xmlns="" id="{FCDD41BB-0BA5-4BCF-8090-595209B4753D}"/>
              </a:ext>
            </a:extLst>
          </p:cNvPr>
          <p:cNvSpPr/>
          <p:nvPr/>
        </p:nvSpPr>
        <p:spPr>
          <a:xfrm>
            <a:off x="3246779" y="691588"/>
            <a:ext cx="5445511" cy="54748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F53947A4-F20A-4294-9F19-02B7DB1C227B}"/>
              </a:ext>
            </a:extLst>
          </p:cNvPr>
          <p:cNvSpPr/>
          <p:nvPr/>
        </p:nvSpPr>
        <p:spPr>
          <a:xfrm>
            <a:off x="3373244" y="752622"/>
            <a:ext cx="5445511" cy="547482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09499DBE-2B53-4728-B41F-5E2F4926E8D7}"/>
              </a:ext>
            </a:extLst>
          </p:cNvPr>
          <p:cNvSpPr/>
          <p:nvPr/>
        </p:nvSpPr>
        <p:spPr>
          <a:xfrm>
            <a:off x="3058345" y="630555"/>
            <a:ext cx="5445511" cy="54748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0D9B656B-FF66-8141-BAE1-668F1423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678" y="1409646"/>
            <a:ext cx="5335579" cy="4338011"/>
          </a:xfrm>
        </p:spPr>
        <p:txBody>
          <a:bodyPr/>
          <a:lstStyle/>
          <a:p>
            <a:r>
              <a:rPr lang="en-US" b="1" i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Thank You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1813127A-7702-4121-A3C3-6EFD828BB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 rot="20943205">
            <a:off x="3341514" y="2887290"/>
            <a:ext cx="2713604" cy="267120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13FBD279-D77D-47A0-884C-B4CC8882C1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 rot="20943205">
            <a:off x="5812005" y="835290"/>
            <a:ext cx="2706645" cy="225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1689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52B0E4D-7423-4E87-B029-BEF32871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540"/>
            <a:ext cx="12308114" cy="6914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17DA3-FFE1-46D9-B7C8-009877ACD7EB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45877" y="95249"/>
            <a:ext cx="10588873" cy="30113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/>
            </a:r>
            <a:b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</a:br>
            <a:r>
              <a:rPr lang="en-US" sz="4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AC3DE-209D-4963-8757-B53F9DC22DB3}"/>
              </a:ext>
            </a:extLst>
          </p:cNvPr>
          <p:cNvSpPr>
            <a:spLocks noGrp="1"/>
          </p:cNvSpPr>
          <p:nvPr>
            <p:ph sz="quarter" idx="13"/>
          </p:nvPr>
        </p:nvSpPr>
        <p:spPr bwMode="white">
          <a:xfrm>
            <a:off x="1343025" y="6107259"/>
            <a:ext cx="9505950" cy="365125"/>
          </a:xfrm>
        </p:spPr>
        <p:txBody>
          <a:bodyPr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D7EC4A0-7CEB-FF45-B9FA-1E685F660C7E}"/>
              </a:ext>
            </a:extLst>
          </p:cNvPr>
          <p:cNvSpPr txBox="1">
            <a:spLocks/>
          </p:cNvSpPr>
          <p:nvPr/>
        </p:nvSpPr>
        <p:spPr bwMode="white">
          <a:xfrm>
            <a:off x="4079222" y="1068882"/>
            <a:ext cx="10588873" cy="1486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xmlns="" id="{B290BA29-672B-4EA4-B6AE-771530C36DC4}"/>
              </a:ext>
            </a:extLst>
          </p:cNvPr>
          <p:cNvSpPr/>
          <p:nvPr/>
        </p:nvSpPr>
        <p:spPr>
          <a:xfrm>
            <a:off x="700488" y="1036090"/>
            <a:ext cx="10866042" cy="4414726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9541EA60-D885-4D8F-BED2-FB91993D1327}"/>
              </a:ext>
            </a:extLst>
          </p:cNvPr>
          <p:cNvSpPr/>
          <p:nvPr/>
        </p:nvSpPr>
        <p:spPr>
          <a:xfrm flipH="1">
            <a:off x="6096000" y="362602"/>
            <a:ext cx="45719" cy="1801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A7E96E-7EE1-4DBD-93D7-4097BF2EBB20}"/>
              </a:ext>
            </a:extLst>
          </p:cNvPr>
          <p:cNvSpPr/>
          <p:nvPr/>
        </p:nvSpPr>
        <p:spPr>
          <a:xfrm>
            <a:off x="721036" y="1633215"/>
            <a:ext cx="10866042" cy="7070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Bahnschrift SemiBold SemiConden" panose="020B0502040204020203" pitchFamily="34" charset="0"/>
              </a:rPr>
              <a:t>  PRESENTED FOR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B8EA5D2-BB37-4609-A486-2D3D5F2E9E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63" r="10430" b="10561"/>
          <a:stretch/>
        </p:blipFill>
        <p:spPr>
          <a:xfrm>
            <a:off x="7561942" y="2607645"/>
            <a:ext cx="2220687" cy="21750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/>
          <p:cNvSpPr txBox="1"/>
          <p:nvPr/>
        </p:nvSpPr>
        <p:spPr>
          <a:xfrm>
            <a:off x="1448656" y="3287730"/>
            <a:ext cx="58562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Md.Safaet</a:t>
            </a:r>
            <a:r>
              <a:rPr lang="en-US" sz="2800" dirty="0" smtClean="0"/>
              <a:t> </a:t>
            </a:r>
            <a:r>
              <a:rPr lang="en-US" sz="2800" dirty="0" err="1" smtClean="0"/>
              <a:t>Hossain</a:t>
            </a:r>
            <a:endParaRPr lang="en-US" sz="2800" dirty="0" smtClean="0"/>
          </a:p>
          <a:p>
            <a:r>
              <a:rPr lang="en-US" sz="2800" dirty="0" smtClean="0"/>
              <a:t>Head the Department Of CSE</a:t>
            </a:r>
          </a:p>
          <a:p>
            <a:r>
              <a:rPr lang="en-US" sz="2800" dirty="0" smtClean="0"/>
              <a:t>City University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7136860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52B0E4D-7423-4E87-B029-BEF32871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38" y="-28270"/>
            <a:ext cx="12308114" cy="6914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17DA3-FFE1-46D9-B7C8-009877ACD7EB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45877" y="95249"/>
            <a:ext cx="10588873" cy="30113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/>
            </a:r>
            <a:b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</a:br>
            <a:r>
              <a:rPr lang="en-US" sz="4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AC3DE-209D-4963-8757-B53F9DC22DB3}"/>
              </a:ext>
            </a:extLst>
          </p:cNvPr>
          <p:cNvSpPr>
            <a:spLocks noGrp="1"/>
          </p:cNvSpPr>
          <p:nvPr>
            <p:ph sz="quarter" idx="13"/>
          </p:nvPr>
        </p:nvSpPr>
        <p:spPr bwMode="white">
          <a:xfrm>
            <a:off x="1343025" y="6107259"/>
            <a:ext cx="9505950" cy="365125"/>
          </a:xfrm>
        </p:spPr>
        <p:txBody>
          <a:bodyPr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D7EC4A0-7CEB-FF45-B9FA-1E685F660C7E}"/>
              </a:ext>
            </a:extLst>
          </p:cNvPr>
          <p:cNvSpPr txBox="1">
            <a:spLocks/>
          </p:cNvSpPr>
          <p:nvPr/>
        </p:nvSpPr>
        <p:spPr bwMode="white">
          <a:xfrm>
            <a:off x="4079222" y="1068882"/>
            <a:ext cx="10588873" cy="1486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xmlns="" id="{B290BA29-672B-4EA4-B6AE-771530C36DC4}"/>
              </a:ext>
            </a:extLst>
          </p:cNvPr>
          <p:cNvSpPr/>
          <p:nvPr/>
        </p:nvSpPr>
        <p:spPr>
          <a:xfrm>
            <a:off x="580081" y="839227"/>
            <a:ext cx="10866042" cy="5179546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9541EA60-D885-4D8F-BED2-FB91993D1327}"/>
              </a:ext>
            </a:extLst>
          </p:cNvPr>
          <p:cNvSpPr/>
          <p:nvPr/>
        </p:nvSpPr>
        <p:spPr>
          <a:xfrm flipH="1">
            <a:off x="6096000" y="362602"/>
            <a:ext cx="45719" cy="1801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A7E96E-7EE1-4DBD-93D7-4097BF2EBB20}"/>
              </a:ext>
            </a:extLst>
          </p:cNvPr>
          <p:cNvSpPr/>
          <p:nvPr/>
        </p:nvSpPr>
        <p:spPr>
          <a:xfrm>
            <a:off x="580081" y="1639858"/>
            <a:ext cx="10866042" cy="7070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Bahnschrift SemiBold SemiConden" panose="020B0502040204020203" pitchFamily="34" charset="0"/>
              </a:rPr>
              <a:t>  PRESENTED BY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5A50A8-E2BC-43F1-BCF8-0F14E368B844}"/>
              </a:ext>
            </a:extLst>
          </p:cNvPr>
          <p:cNvSpPr txBox="1"/>
          <p:nvPr/>
        </p:nvSpPr>
        <p:spPr>
          <a:xfrm>
            <a:off x="1670315" y="2555751"/>
            <a:ext cx="972012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Name:</a:t>
            </a:r>
            <a:r>
              <a:rPr lang="en-US" sz="2000" b="1" dirty="0"/>
              <a:t>                                                                          </a:t>
            </a:r>
            <a:r>
              <a:rPr lang="en-US" sz="2000" b="1" u="sng" dirty="0"/>
              <a:t>Id:</a:t>
            </a:r>
          </a:p>
          <a:p>
            <a:endParaRPr lang="en-US" sz="2000" b="1" u="sng" dirty="0"/>
          </a:p>
          <a:p>
            <a:r>
              <a:rPr lang="en-US" sz="2000" dirty="0" err="1"/>
              <a:t>Md</a:t>
            </a:r>
            <a:r>
              <a:rPr lang="en-US" sz="2000" dirty="0"/>
              <a:t> </a:t>
            </a:r>
            <a:r>
              <a:rPr lang="en-US" sz="2000" dirty="0" smtClean="0"/>
              <a:t>Al </a:t>
            </a:r>
            <a:r>
              <a:rPr lang="en-US" sz="2000" dirty="0" err="1"/>
              <a:t>A</a:t>
            </a:r>
            <a:r>
              <a:rPr lang="en-US" sz="2000" dirty="0" err="1" smtClean="0"/>
              <a:t>min</a:t>
            </a:r>
            <a:r>
              <a:rPr lang="en-US" sz="2000" dirty="0" smtClean="0"/>
              <a:t> </a:t>
            </a:r>
            <a:r>
              <a:rPr lang="en-US" sz="2000" dirty="0" err="1"/>
              <a:t>Pramanik</a:t>
            </a:r>
            <a:r>
              <a:rPr lang="en-US" sz="2000" dirty="0"/>
              <a:t>                                           161412344</a:t>
            </a:r>
          </a:p>
          <a:p>
            <a:endParaRPr lang="en-US" sz="2000" b="1" u="sng" dirty="0"/>
          </a:p>
          <a:p>
            <a:r>
              <a:rPr lang="en-US" sz="2000" dirty="0"/>
              <a:t>Nazrul Islam                                                            161412329</a:t>
            </a:r>
          </a:p>
          <a:p>
            <a:endParaRPr lang="en-US" sz="2000" b="1" u="sng" dirty="0"/>
          </a:p>
          <a:p>
            <a:r>
              <a:rPr lang="en-US" sz="2000" dirty="0" err="1"/>
              <a:t>A</a:t>
            </a:r>
            <a:r>
              <a:rPr lang="en-US" sz="2000" dirty="0" err="1" smtClean="0"/>
              <a:t>kash</a:t>
            </a:r>
            <a:r>
              <a:rPr lang="en-US" sz="2000" dirty="0" smtClean="0"/>
              <a:t> </a:t>
            </a:r>
            <a:r>
              <a:rPr lang="en-US" sz="2000" dirty="0"/>
              <a:t>shah                                                             161412341</a:t>
            </a:r>
          </a:p>
          <a:p>
            <a:endParaRPr lang="en-US" sz="2000" dirty="0"/>
          </a:p>
          <a:p>
            <a:r>
              <a:rPr lang="en-US" sz="2000" dirty="0" err="1"/>
              <a:t>Rabeya</a:t>
            </a:r>
            <a:r>
              <a:rPr lang="en-US" sz="2000" dirty="0"/>
              <a:t> Khatun                                                      161412333</a:t>
            </a:r>
          </a:p>
          <a:p>
            <a:endParaRPr lang="en-US" sz="2000" b="1" u="sng" dirty="0"/>
          </a:p>
          <a:p>
            <a:endParaRPr lang="en-US" sz="2000" b="1" u="sng" dirty="0"/>
          </a:p>
          <a:p>
            <a:endParaRPr lang="en-US" sz="2000" b="1" u="sng" dirty="0"/>
          </a:p>
          <a:p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xmlns="" val="3414896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52B0E4D-7423-4E87-B029-BEF32871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540"/>
            <a:ext cx="12308114" cy="6914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17DA3-FFE1-46D9-B7C8-009877ACD7EB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45877" y="95249"/>
            <a:ext cx="10588873" cy="30113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/>
            </a:r>
            <a:b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</a:br>
            <a:r>
              <a:rPr lang="en-US" sz="4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AC3DE-209D-4963-8757-B53F9DC22DB3}"/>
              </a:ext>
            </a:extLst>
          </p:cNvPr>
          <p:cNvSpPr>
            <a:spLocks noGrp="1"/>
          </p:cNvSpPr>
          <p:nvPr>
            <p:ph sz="quarter" idx="13"/>
          </p:nvPr>
        </p:nvSpPr>
        <p:spPr bwMode="white">
          <a:xfrm>
            <a:off x="1343025" y="6107259"/>
            <a:ext cx="9505950" cy="365125"/>
          </a:xfrm>
        </p:spPr>
        <p:txBody>
          <a:bodyPr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D7EC4A0-7CEB-FF45-B9FA-1E685F660C7E}"/>
              </a:ext>
            </a:extLst>
          </p:cNvPr>
          <p:cNvSpPr txBox="1">
            <a:spLocks/>
          </p:cNvSpPr>
          <p:nvPr/>
        </p:nvSpPr>
        <p:spPr bwMode="white">
          <a:xfrm>
            <a:off x="4079222" y="1068882"/>
            <a:ext cx="10588873" cy="1486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xmlns="" id="{B290BA29-672B-4EA4-B6AE-771530C36DC4}"/>
              </a:ext>
            </a:extLst>
          </p:cNvPr>
          <p:cNvSpPr/>
          <p:nvPr/>
        </p:nvSpPr>
        <p:spPr>
          <a:xfrm>
            <a:off x="580081" y="763591"/>
            <a:ext cx="10866042" cy="5585586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A7E96E-7EE1-4DBD-93D7-4097BF2EBB20}"/>
              </a:ext>
            </a:extLst>
          </p:cNvPr>
          <p:cNvSpPr/>
          <p:nvPr/>
        </p:nvSpPr>
        <p:spPr>
          <a:xfrm>
            <a:off x="580081" y="1687944"/>
            <a:ext cx="10866042" cy="7070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   </a:t>
            </a:r>
            <a:r>
              <a:rPr lang="en-US" sz="3600" b="1" dirty="0"/>
              <a:t>INTRODUCTION</a:t>
            </a:r>
            <a:endParaRPr lang="en-US" sz="36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550BCB-0331-4481-8DE8-F0BC93CFAF99}"/>
              </a:ext>
            </a:extLst>
          </p:cNvPr>
          <p:cNvSpPr txBox="1"/>
          <p:nvPr/>
        </p:nvSpPr>
        <p:spPr>
          <a:xfrm>
            <a:off x="800097" y="2659139"/>
            <a:ext cx="104804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Software testing is the process used to identify the correctness, completeness and quality of developed computer software.</a:t>
            </a:r>
          </a:p>
          <a:p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000" dirty="0"/>
              <a:t>It is the process of executing a program/application under positive and negative conditions by manual or automated means. It checks for the- </a:t>
            </a:r>
          </a:p>
          <a:p>
            <a:r>
              <a:rPr lang="en-US" sz="2000" dirty="0"/>
              <a:t>                          </a:t>
            </a:r>
          </a:p>
          <a:p>
            <a:r>
              <a:rPr lang="en-US" sz="2000" dirty="0"/>
              <a:t>                             </a:t>
            </a:r>
            <a:r>
              <a:rPr lang="en-US" dirty="0"/>
              <a:t>Specification</a:t>
            </a:r>
          </a:p>
          <a:p>
            <a:endParaRPr lang="en-US" dirty="0"/>
          </a:p>
          <a:p>
            <a:r>
              <a:rPr lang="en-US" dirty="0"/>
              <a:t>                                      Functionality</a:t>
            </a:r>
          </a:p>
          <a:p>
            <a:endParaRPr lang="en-US" dirty="0"/>
          </a:p>
          <a:p>
            <a:r>
              <a:rPr lang="en-US" dirty="0"/>
              <a:t>                                               Performance</a:t>
            </a:r>
            <a:endParaRPr lang="en-US" sz="2000" dirty="0"/>
          </a:p>
          <a:p>
            <a:r>
              <a:rPr lang="en-US" dirty="0"/>
              <a:t>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36821568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52B0E4D-7423-4E87-B029-BEF32871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540"/>
            <a:ext cx="12308114" cy="6914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17DA3-FFE1-46D9-B7C8-009877ACD7EB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45877" y="95249"/>
            <a:ext cx="10588873" cy="30113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/>
            </a:r>
            <a:b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</a:br>
            <a:r>
              <a:rPr lang="en-US" sz="4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AC3DE-209D-4963-8757-B53F9DC22DB3}"/>
              </a:ext>
            </a:extLst>
          </p:cNvPr>
          <p:cNvSpPr>
            <a:spLocks noGrp="1"/>
          </p:cNvSpPr>
          <p:nvPr>
            <p:ph sz="quarter" idx="13"/>
          </p:nvPr>
        </p:nvSpPr>
        <p:spPr bwMode="white">
          <a:xfrm>
            <a:off x="1343025" y="6107259"/>
            <a:ext cx="9505950" cy="365125"/>
          </a:xfrm>
        </p:spPr>
        <p:txBody>
          <a:bodyPr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D7EC4A0-7CEB-FF45-B9FA-1E685F660C7E}"/>
              </a:ext>
            </a:extLst>
          </p:cNvPr>
          <p:cNvSpPr txBox="1">
            <a:spLocks/>
          </p:cNvSpPr>
          <p:nvPr/>
        </p:nvSpPr>
        <p:spPr bwMode="white">
          <a:xfrm>
            <a:off x="4079222" y="1068882"/>
            <a:ext cx="10588873" cy="1486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xmlns="" id="{B290BA29-672B-4EA4-B6AE-771530C36DC4}"/>
              </a:ext>
            </a:extLst>
          </p:cNvPr>
          <p:cNvSpPr/>
          <p:nvPr/>
        </p:nvSpPr>
        <p:spPr>
          <a:xfrm>
            <a:off x="745877" y="886799"/>
            <a:ext cx="10866042" cy="4834844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9541EA60-D885-4D8F-BED2-FB91993D1327}"/>
              </a:ext>
            </a:extLst>
          </p:cNvPr>
          <p:cNvSpPr/>
          <p:nvPr/>
        </p:nvSpPr>
        <p:spPr>
          <a:xfrm flipH="1">
            <a:off x="6096000" y="362602"/>
            <a:ext cx="45719" cy="1801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A7E96E-7EE1-4DBD-93D7-4097BF2EBB20}"/>
              </a:ext>
            </a:extLst>
          </p:cNvPr>
          <p:cNvSpPr/>
          <p:nvPr/>
        </p:nvSpPr>
        <p:spPr>
          <a:xfrm>
            <a:off x="745877" y="1469561"/>
            <a:ext cx="10866042" cy="7070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Bahnschrift SemiBold SemiConden" panose="020B0502040204020203" pitchFamily="34" charset="0"/>
              </a:rPr>
              <a:t>  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550BCB-0331-4481-8DE8-F0BC93CFAF99}"/>
              </a:ext>
            </a:extLst>
          </p:cNvPr>
          <p:cNvSpPr txBox="1"/>
          <p:nvPr/>
        </p:nvSpPr>
        <p:spPr>
          <a:xfrm>
            <a:off x="1343025" y="2467003"/>
            <a:ext cx="98330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 </a:t>
            </a:r>
            <a:r>
              <a:rPr lang="en-US" sz="2000" dirty="0"/>
              <a:t>Uncover as many as errors (or bugs) as possible in a given product.</a:t>
            </a:r>
          </a:p>
          <a:p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 Demonstrate a given software product matching its requirement specifications.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Validate the quality of a software testing using the minimum cost and efforts.</a:t>
            </a:r>
          </a:p>
          <a:p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Generate high quality test cases, perform effective tests, and issue correct and helpful problem reports.</a:t>
            </a:r>
          </a:p>
        </p:txBody>
      </p:sp>
    </p:spTree>
    <p:extLst>
      <p:ext uri="{BB962C8B-B14F-4D97-AF65-F5344CB8AC3E}">
        <p14:creationId xmlns:p14="http://schemas.microsoft.com/office/powerpoint/2010/main" xmlns="" val="3157016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52B0E4D-7423-4E87-B029-BEF32871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540"/>
            <a:ext cx="12308114" cy="6914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17DA3-FFE1-46D9-B7C8-009877ACD7EB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45877" y="95249"/>
            <a:ext cx="10588873" cy="30113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/>
            </a:r>
            <a:b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</a:br>
            <a:r>
              <a:rPr lang="en-US" sz="4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AC3DE-209D-4963-8757-B53F9DC22DB3}"/>
              </a:ext>
            </a:extLst>
          </p:cNvPr>
          <p:cNvSpPr>
            <a:spLocks noGrp="1"/>
          </p:cNvSpPr>
          <p:nvPr>
            <p:ph sz="quarter" idx="13"/>
          </p:nvPr>
        </p:nvSpPr>
        <p:spPr bwMode="white">
          <a:xfrm>
            <a:off x="1343025" y="6107259"/>
            <a:ext cx="9505950" cy="365125"/>
          </a:xfrm>
        </p:spPr>
        <p:txBody>
          <a:bodyPr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D7EC4A0-7CEB-FF45-B9FA-1E685F660C7E}"/>
              </a:ext>
            </a:extLst>
          </p:cNvPr>
          <p:cNvSpPr txBox="1">
            <a:spLocks/>
          </p:cNvSpPr>
          <p:nvPr/>
        </p:nvSpPr>
        <p:spPr bwMode="white">
          <a:xfrm>
            <a:off x="4079222" y="1068882"/>
            <a:ext cx="10588873" cy="1486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xmlns="" id="{B290BA29-672B-4EA4-B6AE-771530C36DC4}"/>
              </a:ext>
            </a:extLst>
          </p:cNvPr>
          <p:cNvSpPr/>
          <p:nvPr/>
        </p:nvSpPr>
        <p:spPr>
          <a:xfrm>
            <a:off x="795568" y="886799"/>
            <a:ext cx="10866042" cy="4834844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9541EA60-D885-4D8F-BED2-FB91993D1327}"/>
              </a:ext>
            </a:extLst>
          </p:cNvPr>
          <p:cNvSpPr/>
          <p:nvPr/>
        </p:nvSpPr>
        <p:spPr>
          <a:xfrm flipH="1">
            <a:off x="6096000" y="362602"/>
            <a:ext cx="45719" cy="1801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A7E96E-7EE1-4DBD-93D7-4097BF2EBB20}"/>
              </a:ext>
            </a:extLst>
          </p:cNvPr>
          <p:cNvSpPr/>
          <p:nvPr/>
        </p:nvSpPr>
        <p:spPr>
          <a:xfrm>
            <a:off x="795568" y="1483946"/>
            <a:ext cx="10866042" cy="7070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Bahnschrift SemiBold SemiConden" panose="020B0502040204020203" pitchFamily="34" charset="0"/>
              </a:rPr>
              <a:t>  Why Software Testing?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550BCB-0331-4481-8DE8-F0BC93CFAF99}"/>
              </a:ext>
            </a:extLst>
          </p:cNvPr>
          <p:cNvSpPr txBox="1"/>
          <p:nvPr/>
        </p:nvSpPr>
        <p:spPr>
          <a:xfrm>
            <a:off x="1551413" y="2434159"/>
            <a:ext cx="98330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Testing is important for finding –</a:t>
            </a:r>
          </a:p>
          <a:p>
            <a:endParaRPr lang="en-US" dirty="0"/>
          </a:p>
          <a:p>
            <a:r>
              <a:rPr lang="en-US" b="1" dirty="0"/>
              <a:t>                                  </a:t>
            </a:r>
            <a:r>
              <a:rPr lang="en-US" dirty="0"/>
              <a:t> </a:t>
            </a:r>
            <a:r>
              <a:rPr lang="en-US" b="1" dirty="0"/>
              <a:t> </a:t>
            </a:r>
            <a:r>
              <a:rPr lang="en-US" sz="2000" dirty="0"/>
              <a:t>Error</a:t>
            </a:r>
          </a:p>
          <a:p>
            <a:endParaRPr lang="en-US" sz="2000" dirty="0"/>
          </a:p>
          <a:p>
            <a:r>
              <a:rPr lang="en-US" sz="2000" dirty="0"/>
              <a:t>                                       Bug</a:t>
            </a:r>
          </a:p>
          <a:p>
            <a:endParaRPr lang="en-US" sz="2000" dirty="0"/>
          </a:p>
          <a:p>
            <a:r>
              <a:rPr lang="en-US" sz="2000" dirty="0"/>
              <a:t>                                            Fault &amp; </a:t>
            </a:r>
          </a:p>
          <a:p>
            <a:endParaRPr lang="en-US" sz="2000" dirty="0"/>
          </a:p>
          <a:p>
            <a:r>
              <a:rPr lang="en-US" sz="2000" dirty="0"/>
              <a:t>                                                    Failure </a:t>
            </a:r>
            <a:endParaRPr lang="en-US" sz="2000" dirty="0">
              <a:latin typeface="Bahnschrift SemiBold SemiConden" panose="020B0502040204020203" pitchFamily="34" charset="0"/>
            </a:endParaRPr>
          </a:p>
          <a:p>
            <a:r>
              <a:rPr lang="en-US" dirty="0"/>
              <a:t>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2013561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52B0E4D-7423-4E87-B029-BEF32871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540"/>
            <a:ext cx="12308114" cy="6914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17DA3-FFE1-46D9-B7C8-009877ACD7EB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45877" y="95249"/>
            <a:ext cx="10588873" cy="30113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/>
            </a:r>
            <a:b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</a:br>
            <a:r>
              <a:rPr lang="en-US" sz="4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AC3DE-209D-4963-8757-B53F9DC22DB3}"/>
              </a:ext>
            </a:extLst>
          </p:cNvPr>
          <p:cNvSpPr>
            <a:spLocks noGrp="1"/>
          </p:cNvSpPr>
          <p:nvPr>
            <p:ph sz="quarter" idx="13"/>
          </p:nvPr>
        </p:nvSpPr>
        <p:spPr bwMode="white">
          <a:xfrm>
            <a:off x="1343025" y="6107259"/>
            <a:ext cx="9505950" cy="365125"/>
          </a:xfrm>
        </p:spPr>
        <p:txBody>
          <a:bodyPr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D7EC4A0-7CEB-FF45-B9FA-1E685F660C7E}"/>
              </a:ext>
            </a:extLst>
          </p:cNvPr>
          <p:cNvSpPr txBox="1">
            <a:spLocks/>
          </p:cNvSpPr>
          <p:nvPr/>
        </p:nvSpPr>
        <p:spPr bwMode="white">
          <a:xfrm>
            <a:off x="4079222" y="1068882"/>
            <a:ext cx="10588873" cy="1486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xmlns="" id="{B290BA29-672B-4EA4-B6AE-771530C36DC4}"/>
              </a:ext>
            </a:extLst>
          </p:cNvPr>
          <p:cNvSpPr/>
          <p:nvPr/>
        </p:nvSpPr>
        <p:spPr>
          <a:xfrm>
            <a:off x="857250" y="1011578"/>
            <a:ext cx="10866042" cy="4834844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9541EA60-D885-4D8F-BED2-FB91993D1327}"/>
              </a:ext>
            </a:extLst>
          </p:cNvPr>
          <p:cNvSpPr/>
          <p:nvPr/>
        </p:nvSpPr>
        <p:spPr>
          <a:xfrm flipH="1">
            <a:off x="6096000" y="362602"/>
            <a:ext cx="45719" cy="1801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A7E96E-7EE1-4DBD-93D7-4097BF2EBB20}"/>
              </a:ext>
            </a:extLst>
          </p:cNvPr>
          <p:cNvSpPr/>
          <p:nvPr/>
        </p:nvSpPr>
        <p:spPr>
          <a:xfrm>
            <a:off x="861939" y="1593970"/>
            <a:ext cx="10866042" cy="7070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/>
              <a:t>  Error, Bug, Fault &amp; Failure </a:t>
            </a:r>
            <a:endParaRPr lang="en-US" sz="36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550BCB-0331-4481-8DE8-F0BC93CFAF99}"/>
              </a:ext>
            </a:extLst>
          </p:cNvPr>
          <p:cNvSpPr txBox="1"/>
          <p:nvPr/>
        </p:nvSpPr>
        <p:spPr>
          <a:xfrm>
            <a:off x="1454398" y="2613055"/>
            <a:ext cx="9831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Error : It is a human action that produces the incorrect result that produces a fault.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Bug : The presence of error at the time of execution of the software.</a:t>
            </a:r>
          </a:p>
          <a:p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Fault : State of software caused by an error.</a:t>
            </a:r>
          </a:p>
          <a:p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Failure : Deviation of the software from its expected result. It is an event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4872630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52B0E4D-7423-4E87-B029-BEF32871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540"/>
            <a:ext cx="12308114" cy="6914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17DA3-FFE1-46D9-B7C8-009877ACD7EB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45877" y="95249"/>
            <a:ext cx="10588873" cy="30113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/>
            </a:r>
            <a:b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</a:br>
            <a:r>
              <a:rPr lang="en-US" sz="4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AC3DE-209D-4963-8757-B53F9DC22DB3}"/>
              </a:ext>
            </a:extLst>
          </p:cNvPr>
          <p:cNvSpPr>
            <a:spLocks noGrp="1"/>
          </p:cNvSpPr>
          <p:nvPr>
            <p:ph sz="quarter" idx="13"/>
          </p:nvPr>
        </p:nvSpPr>
        <p:spPr bwMode="white">
          <a:xfrm>
            <a:off x="1343025" y="6107259"/>
            <a:ext cx="9505950" cy="365125"/>
          </a:xfrm>
        </p:spPr>
        <p:txBody>
          <a:bodyPr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D7EC4A0-7CEB-FF45-B9FA-1E685F660C7E}"/>
              </a:ext>
            </a:extLst>
          </p:cNvPr>
          <p:cNvSpPr txBox="1">
            <a:spLocks/>
          </p:cNvSpPr>
          <p:nvPr/>
        </p:nvSpPr>
        <p:spPr bwMode="white">
          <a:xfrm>
            <a:off x="4079222" y="1068882"/>
            <a:ext cx="10588873" cy="1486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xmlns="" id="{B290BA29-672B-4EA4-B6AE-771530C36DC4}"/>
              </a:ext>
            </a:extLst>
          </p:cNvPr>
          <p:cNvSpPr/>
          <p:nvPr/>
        </p:nvSpPr>
        <p:spPr>
          <a:xfrm>
            <a:off x="721036" y="861085"/>
            <a:ext cx="10866042" cy="4834844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9541EA60-D885-4D8F-BED2-FB91993D1327}"/>
              </a:ext>
            </a:extLst>
          </p:cNvPr>
          <p:cNvSpPr/>
          <p:nvPr/>
        </p:nvSpPr>
        <p:spPr>
          <a:xfrm flipH="1">
            <a:off x="6096000" y="362602"/>
            <a:ext cx="45719" cy="1801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A7E96E-7EE1-4DBD-93D7-4097BF2EBB20}"/>
              </a:ext>
            </a:extLst>
          </p:cNvPr>
          <p:cNvSpPr/>
          <p:nvPr/>
        </p:nvSpPr>
        <p:spPr>
          <a:xfrm>
            <a:off x="721036" y="1582054"/>
            <a:ext cx="10866042" cy="7070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4000" dirty="0"/>
              <a:t>  </a:t>
            </a:r>
            <a:r>
              <a:rPr lang="en" sz="4000" b="1" dirty="0"/>
              <a:t>Softwere Quality Dimension</a:t>
            </a:r>
            <a:endParaRPr lang="en-US" sz="40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DDB20BE-17FA-4989-94EC-0A4CB23D3490}"/>
              </a:ext>
            </a:extLst>
          </p:cNvPr>
          <p:cNvSpPr txBox="1"/>
          <p:nvPr/>
        </p:nvSpPr>
        <p:spPr>
          <a:xfrm>
            <a:off x="1362268" y="2858718"/>
            <a:ext cx="9583578" cy="957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Software Quality Dimension listed here are some of the major ones out of hundreds.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43078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C68837-E9B7-43EE-9CFC-0A757A8110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2FBB4B-3FE0-412B-9FCE-52E8043DCDF2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fb0879af-3eba-417a-a55a-ffe6dcd6ca77"/>
    <ds:schemaRef ds:uri="6dc4bcd6-49db-4c07-9060-8acfc67cef9f"/>
    <ds:schemaRef ds:uri="http://schemas.microsoft.com/sharepoint/v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EC874B1-538B-48E0-BA9B-E279870EC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809</Words>
  <Application>Microsoft Office PowerPoint</Application>
  <PresentationFormat>Custom</PresentationFormat>
  <Paragraphs>198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Slice</vt:lpstr>
      <vt:lpstr>  </vt:lpstr>
      <vt:lpstr> . </vt:lpstr>
      <vt:lpstr> . </vt:lpstr>
      <vt:lpstr> . </vt:lpstr>
      <vt:lpstr> . </vt:lpstr>
      <vt:lpstr> . </vt:lpstr>
      <vt:lpstr> . </vt:lpstr>
      <vt:lpstr> . </vt:lpstr>
      <vt:lpstr> . </vt:lpstr>
      <vt:lpstr> . </vt:lpstr>
      <vt:lpstr> . </vt:lpstr>
      <vt:lpstr> . </vt:lpstr>
      <vt:lpstr> . </vt:lpstr>
      <vt:lpstr> . </vt:lpstr>
      <vt:lpstr> . </vt:lpstr>
      <vt:lpstr> . </vt:lpstr>
      <vt:lpstr>Slide 17</vt:lpstr>
      <vt:lpstr> . </vt:lpstr>
      <vt:lpstr> . </vt:lpstr>
      <vt:lpstr> . </vt:lpstr>
      <vt:lpstr>Slide 21</vt:lpstr>
      <vt:lpstr> . </vt:lpstr>
      <vt:lpstr> . </vt:lpstr>
      <vt:lpstr> . </vt:lpstr>
      <vt:lpstr> . </vt:lpstr>
      <vt:lpstr> . </vt:lpstr>
      <vt:lpstr> . </vt:lpstr>
      <vt:lpstr> . 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2019-04-22T13:44:01Z</dcterms:created>
  <dcterms:modified xsi:type="dcterms:W3CDTF">2019-11-05T07:52:22Z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