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8" r:id="rId4"/>
    <p:sldId id="259" r:id="rId5"/>
    <p:sldId id="260" r:id="rId6"/>
    <p:sldId id="261" r:id="rId7"/>
    <p:sldId id="262" r:id="rId8"/>
    <p:sldId id="263" r:id="rId9"/>
    <p:sldId id="269" r:id="rId10"/>
    <p:sldId id="264" r:id="rId11"/>
    <p:sldId id="265" r:id="rId12"/>
    <p:sldId id="266" r:id="rId13"/>
    <p:sldId id="267" r:id="rId14"/>
    <p:sldId id="270"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1363l" initials="N"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36" autoAdjust="0"/>
    <p:restoredTop sz="94660"/>
  </p:normalViewPr>
  <p:slideViewPr>
    <p:cSldViewPr>
      <p:cViewPr varScale="1">
        <p:scale>
          <a:sx n="74" d="100"/>
          <a:sy n="74" d="100"/>
        </p:scale>
        <p:origin x="-17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4-13T09:57:57.046" idx="1">
    <p:pos x="1575" y="1108"/>
    <p:text>The history of cloud computing starts way back in the 1960s, when an “intergalactic computer network” was first suggested, and in recent years the technology has served to shake-up both the enterprise IT and supplier landscape</p:text>
  </p:cm>
  <p:cm authorId="0" dt="2019-04-13T10:19:04.305" idx="2">
    <p:pos x="4761" y="2098"/>
    <p:text> In 1997, Professor Ramnath Chellapa of Emory University defined Cloud Computing as the new “computing paradigm, where the boundaries of computing will be determined by economic rationale, rather than technical limits alone.” </p:text>
  </p:cm>
  <p:cm authorId="0" dt="2019-04-13T10:26:00.429" idx="3">
    <p:pos x="3970" y="2779"/>
    <p:text>One of Amazon Web Services’ sites, called Amazon Mechanical Turk, provides a variety of Cloud-based services including storage, computation and “human intelligence.” 
Another of Amazon Web Services’ sites is the Elastic Compute Cloud (EC2), allowing individuals to rent virtual computers and use their own programs and applications.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4-13T10:51:06.139" idx="4">
    <p:pos x="3036" y="3058"/>
    <p:text>deals with raw computing capacity.
IaaS is the most basic service, and provides a server, or servers, in the cloud, along with storage. 
IaaS customers are often tech companies that typically have a great deal of IT expertise. 
The goal is to have access to computing power, without the responsibilities of installation or maintenance</p:text>
  </p:cm>
  <p:cm authorId="0" dt="2019-04-13T10:49:34.234" idx="5">
    <p:pos x="3038" y="3319"/>
    <p:text>supports writing software for computer systems that need it. This Cloud-based service lets businesses write software for integrating existing applications, or develop custom applications. PaaS environments are equipped with software development technologies, such as .NET, Python, Ruby on Rails, and Java. 
When the code is finished, the service provider will host it, making it available to other internet users. 
Currently, PaaS is the smallest part of the Cloud Computing market, and has been used by businesses wanting to outsource part of their infrastructure.</p:text>
  </p:cm>
  <p:cm authorId="0" dt="2019-04-13T10:50:27.755" idx="7">
    <p:pos x="3037" y="3592"/>
    <p:text>provides software. This part of the Cloud is the largest and most developed. 
It is a program, or a suite of applications, available within the Cloud, rather than a computer’s hard drive.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4-13T11:06:56.092" idx="8">
    <p:pos x="5592" y="2115"/>
    <p:text>disadvantage:
need much time for large data
and if the data is erronous, total wastage of resources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04-13T12:51:10.316" idx="9">
    <p:pos x="3830" y="2759"/>
    <p:text>User Revocation. Once a group user is misbehaved and her identity is revealed by the group manager, it is necessary to revoke this misbehaved user from the group. In our current mechanism, to revoke a group user from the group, the group manager needs to re-generate and re-distribute some parts of the private key for existing users, then all existing users need to re-sign their blocks in shared data with new private keys. The blocks previously signed by the revoked user should be re-signed by the group manager. Speciﬁcally, the group manager generates and distributes a new pair (π,skp) for existing users, then user i can
Knox: Privacy-Preserving Auditing for Shared Data 521
compute group signatures with her new private key gsk[i]=(Ai,x i,π ,skp); while the revoked user cannot compute valid group signatures anymore because she has no knowledge of (π,skp). The TPA will audit shared data with the new corresponding public key gpk =( g1,g2,h,u,v,w,ρ ,η), where ρ = gπ 2 . In some special cases, the group manager herself may need to leave the group. Then the new group manager should compute new private keys for users and a new public key for the new group, and all the users in the new group need to re-sign blocks in shared data with their new private keys.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4/13/2019</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4/13/2019</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5375"/>
            <a:ext cx="7315200" cy="2595025"/>
          </a:xfrm>
        </p:spPr>
        <p:txBody>
          <a:bodyPr>
            <a:normAutofit fontScale="90000"/>
          </a:bodyPr>
          <a:lstStyle/>
          <a:p>
            <a:r>
              <a:rPr lang="en-US" dirty="0"/>
              <a:t>Privacy Preserving Auditing for Shared Data in the Cloud</a:t>
            </a:r>
            <a:br>
              <a:rPr lang="en-US" dirty="0"/>
            </a:br>
            <a:endParaRPr lang="en-US" dirty="0"/>
          </a:p>
        </p:txBody>
      </p:sp>
      <p:sp>
        <p:nvSpPr>
          <p:cNvPr id="3" name="Subtitle 2"/>
          <p:cNvSpPr>
            <a:spLocks noGrp="1"/>
          </p:cNvSpPr>
          <p:nvPr>
            <p:ph type="subTitle" idx="1"/>
          </p:nvPr>
        </p:nvSpPr>
        <p:spPr>
          <a:xfrm>
            <a:off x="0" y="3429000"/>
            <a:ext cx="9144000" cy="2882162"/>
          </a:xfrm>
        </p:spPr>
        <p:txBody>
          <a:bodyPr>
            <a:normAutofit fontScale="92500" lnSpcReduction="10000"/>
          </a:bodyPr>
          <a:lstStyle/>
          <a:p>
            <a:pPr algn="ctr"/>
            <a:endParaRPr lang="en-US" dirty="0"/>
          </a:p>
          <a:p>
            <a:pPr algn="ctr"/>
            <a:r>
              <a:rPr lang="en-US" dirty="0"/>
              <a:t>Submitted to </a:t>
            </a:r>
          </a:p>
          <a:p>
            <a:pPr algn="ctr"/>
            <a:r>
              <a:rPr lang="en-US" b="1" dirty="0"/>
              <a:t>Dr. Hossen Asiful </a:t>
            </a:r>
            <a:r>
              <a:rPr lang="en-US" b="1" dirty="0" smtClean="0"/>
              <a:t>Mustafa</a:t>
            </a:r>
          </a:p>
          <a:p>
            <a:pPr algn="ctr"/>
            <a:r>
              <a:rPr lang="en-US" i="1" dirty="0" smtClean="0"/>
              <a:t>Assistant </a:t>
            </a:r>
            <a:r>
              <a:rPr lang="en-US" i="1" dirty="0"/>
              <a:t>Professor, </a:t>
            </a:r>
            <a:r>
              <a:rPr lang="en-US" i="1" dirty="0" smtClean="0"/>
              <a:t>IICT, BUET</a:t>
            </a:r>
            <a:endParaRPr lang="en-US" b="1" dirty="0"/>
          </a:p>
          <a:p>
            <a:pPr algn="ctr"/>
            <a:endParaRPr lang="en-US" dirty="0" smtClean="0"/>
          </a:p>
          <a:p>
            <a:pPr algn="ctr"/>
            <a:r>
              <a:rPr lang="en-US" dirty="0" smtClean="0"/>
              <a:t>Submitted by </a:t>
            </a:r>
          </a:p>
          <a:p>
            <a:pPr algn="ctr"/>
            <a:r>
              <a:rPr lang="en-US" b="1" dirty="0" smtClean="0"/>
              <a:t>A S M Nazrul Islam</a:t>
            </a:r>
          </a:p>
          <a:p>
            <a:pPr algn="ctr"/>
            <a:r>
              <a:rPr lang="en-US" i="1" dirty="0" smtClean="0"/>
              <a:t>ID: 1018312016</a:t>
            </a:r>
            <a:endParaRPr lang="en-US" b="1" i="1" dirty="0"/>
          </a:p>
        </p:txBody>
      </p:sp>
    </p:spTree>
    <p:extLst>
      <p:ext uri="{BB962C8B-B14F-4D97-AF65-F5344CB8AC3E}">
        <p14:creationId xmlns:p14="http://schemas.microsoft.com/office/powerpoint/2010/main" val="3351779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15400" cy="5333999"/>
          </a:xfrm>
        </p:spPr>
        <p:txBody>
          <a:bodyPr/>
          <a:lstStyle/>
          <a:p>
            <a:r>
              <a:rPr lang="en-US" sz="2400" dirty="0" smtClean="0"/>
              <a:t>Dynamic </a:t>
            </a:r>
            <a:r>
              <a:rPr lang="en-US" sz="2400" dirty="0" smtClean="0"/>
              <a:t>grouping by </a:t>
            </a:r>
            <a:r>
              <a:rPr lang="en-US" sz="2400" dirty="0"/>
              <a:t>B. Wang et. at.[3</a:t>
            </a:r>
            <a:r>
              <a:rPr lang="en-US" sz="2400" dirty="0" smtClean="0"/>
              <a:t>]</a:t>
            </a:r>
            <a:endParaRPr lang="en-US" sz="2400" dirty="0" smtClean="0"/>
          </a:p>
          <a:p>
            <a:pPr lvl="1">
              <a:buFont typeface="Arial" pitchFamily="34" charset="0"/>
              <a:buChar char="•"/>
            </a:pPr>
            <a:r>
              <a:rPr lang="en-US" sz="2000" dirty="0"/>
              <a:t>D</a:t>
            </a:r>
            <a:r>
              <a:rPr lang="en-US" sz="2000" dirty="0" smtClean="0"/>
              <a:t>iffers </a:t>
            </a:r>
            <a:r>
              <a:rPr lang="en-US" sz="2000" dirty="0"/>
              <a:t>from the previous ones by ensuring efficient management for dynamic </a:t>
            </a:r>
            <a:r>
              <a:rPr lang="en-US" sz="2000" dirty="0" smtClean="0"/>
              <a:t>groups</a:t>
            </a:r>
          </a:p>
          <a:p>
            <a:pPr lvl="1">
              <a:buFont typeface="Arial" pitchFamily="34" charset="0"/>
              <a:buChar char="•"/>
            </a:pPr>
            <a:r>
              <a:rPr lang="en-US" sz="2000" dirty="0"/>
              <a:t>In previous, for a dynamic group they had to generate signatures with different private keys, but here they did it with a single group private </a:t>
            </a:r>
            <a:r>
              <a:rPr lang="en-US" sz="2000" dirty="0" smtClean="0"/>
              <a:t>key</a:t>
            </a:r>
          </a:p>
          <a:p>
            <a:pPr marL="45720" indent="0">
              <a:buNone/>
            </a:pPr>
            <a:endParaRPr lang="en-US" sz="2400" dirty="0"/>
          </a:p>
          <a:p>
            <a:endParaRPr lang="en-US" sz="2400" dirty="0" smtClean="0"/>
          </a:p>
          <a:p>
            <a:endParaRPr lang="en-US" sz="2400" dirty="0"/>
          </a:p>
          <a:p>
            <a:pPr marL="45720" indent="0">
              <a:buNone/>
            </a:pPr>
            <a:endParaRPr lang="en-US" sz="2400" dirty="0" smtClean="0"/>
          </a:p>
          <a:p>
            <a:r>
              <a:rPr lang="en-US" sz="2400" dirty="0" smtClean="0">
                <a:solidFill>
                  <a:schemeClr val="tx2"/>
                </a:solidFill>
              </a:rPr>
              <a:t>Limitations:</a:t>
            </a:r>
          </a:p>
          <a:p>
            <a:pPr lvl="1"/>
            <a:r>
              <a:rPr lang="en-US" sz="2000" dirty="0"/>
              <a:t>P</a:t>
            </a:r>
            <a:r>
              <a:rPr lang="en-US" sz="2000" dirty="0" smtClean="0"/>
              <a:t>roblem </a:t>
            </a:r>
            <a:r>
              <a:rPr lang="en-US" sz="2000" dirty="0"/>
              <a:t>of sharing this group private key with the </a:t>
            </a:r>
            <a:r>
              <a:rPr lang="en-US" sz="2000" dirty="0" smtClean="0"/>
              <a:t>users</a:t>
            </a:r>
          </a:p>
          <a:p>
            <a:pPr lvl="1"/>
            <a:r>
              <a:rPr lang="en-US" sz="2000" dirty="0" smtClean="0"/>
              <a:t>Secure distribution of the group private key is needed to be done</a:t>
            </a:r>
          </a:p>
          <a:p>
            <a:pPr lvl="1"/>
            <a:endParaRPr lang="en-US" sz="2000" dirty="0" smtClean="0"/>
          </a:p>
          <a:p>
            <a:pPr lvl="1"/>
            <a:endParaRPr lang="en-US" sz="2000" dirty="0" smtClean="0"/>
          </a:p>
        </p:txBody>
      </p:sp>
      <p:sp>
        <p:nvSpPr>
          <p:cNvPr id="4" name="Title 1"/>
          <p:cNvSpPr>
            <a:spLocks noGrp="1"/>
          </p:cNvSpPr>
          <p:nvPr>
            <p:ph type="title"/>
          </p:nvPr>
        </p:nvSpPr>
        <p:spPr>
          <a:xfrm>
            <a:off x="838200" y="141303"/>
            <a:ext cx="7315200" cy="1154097"/>
          </a:xfrm>
        </p:spPr>
        <p:txBody>
          <a:bodyPr/>
          <a:lstStyle/>
          <a:p>
            <a:pPr algn="r"/>
            <a:r>
              <a:rPr lang="en-US" dirty="0"/>
              <a:t>Existing Mechanisms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71063937"/>
              </p:ext>
            </p:extLst>
          </p:nvPr>
        </p:nvGraphicFramePr>
        <p:xfrm>
          <a:off x="1066800" y="3352800"/>
          <a:ext cx="7315200" cy="1371599"/>
        </p:xfrm>
        <a:graphic>
          <a:graphicData uri="http://schemas.openxmlformats.org/drawingml/2006/table">
            <a:tbl>
              <a:tblPr firstRow="1" firstCol="1" bandRow="1">
                <a:tableStyleId>{5C22544A-7EE6-4342-B048-85BDC9FD1C3A}</a:tableStyleId>
              </a:tblPr>
              <a:tblGrid>
                <a:gridCol w="2133600"/>
                <a:gridCol w="1752600"/>
                <a:gridCol w="1600200"/>
                <a:gridCol w="1828800"/>
              </a:tblGrid>
              <a:tr h="697419">
                <a:tc>
                  <a:txBody>
                    <a:bodyPr/>
                    <a:lstStyle/>
                    <a:p>
                      <a:pPr marL="0" marR="0" algn="ctr">
                        <a:lnSpc>
                          <a:spcPct val="115000"/>
                        </a:lnSpc>
                        <a:spcBef>
                          <a:spcPts val="0"/>
                        </a:spcBef>
                        <a:spcAft>
                          <a:spcPts val="0"/>
                        </a:spcAft>
                      </a:pPr>
                      <a:r>
                        <a:rPr lang="en-US" sz="1800" dirty="0">
                          <a:effectLst/>
                        </a:rPr>
                        <a:t> </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err="1">
                          <a:effectLst/>
                        </a:rPr>
                        <a:t>Oruta</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a:effectLst/>
                        </a:rPr>
                        <a:t>Knox</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a:effectLst/>
                        </a:rPr>
                        <a:t>Dynamic grouping </a:t>
                      </a:r>
                      <a:endParaRPr lang="en-US" sz="1800">
                        <a:effectLst/>
                        <a:latin typeface="Calibri"/>
                        <a:ea typeface="Calibri"/>
                        <a:cs typeface="Vrinda"/>
                      </a:endParaRPr>
                    </a:p>
                  </a:txBody>
                  <a:tcPr marL="68580" marR="68580" marT="0" marB="0"/>
                </a:tc>
              </a:tr>
              <a:tr h="337090">
                <a:tc>
                  <a:txBody>
                    <a:bodyPr/>
                    <a:lstStyle/>
                    <a:p>
                      <a:pPr marL="0" marR="0" algn="ctr">
                        <a:lnSpc>
                          <a:spcPct val="115000"/>
                        </a:lnSpc>
                        <a:spcBef>
                          <a:spcPts val="0"/>
                        </a:spcBef>
                        <a:spcAft>
                          <a:spcPts val="0"/>
                        </a:spcAft>
                      </a:pPr>
                      <a:r>
                        <a:rPr lang="en-US" sz="1800" dirty="0">
                          <a:effectLst/>
                        </a:rPr>
                        <a:t>User joining </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331.54</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a:effectLst/>
                        </a:rPr>
                        <a:t>0.11</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a:effectLst/>
                        </a:rPr>
                        <a:t>0.13</a:t>
                      </a:r>
                      <a:endParaRPr lang="en-US" sz="1800">
                        <a:effectLst/>
                        <a:latin typeface="Calibri"/>
                        <a:ea typeface="Calibri"/>
                        <a:cs typeface="Vrinda"/>
                      </a:endParaRPr>
                    </a:p>
                  </a:txBody>
                  <a:tcPr marL="68580" marR="68580" marT="0" marB="0"/>
                </a:tc>
              </a:tr>
              <a:tr h="337090">
                <a:tc>
                  <a:txBody>
                    <a:bodyPr/>
                    <a:lstStyle/>
                    <a:p>
                      <a:pPr marL="0" marR="0" algn="ctr">
                        <a:lnSpc>
                          <a:spcPct val="115000"/>
                        </a:lnSpc>
                        <a:spcBef>
                          <a:spcPts val="0"/>
                        </a:spcBef>
                        <a:spcAft>
                          <a:spcPts val="0"/>
                        </a:spcAft>
                      </a:pPr>
                      <a:r>
                        <a:rPr lang="en-US" sz="1800">
                          <a:effectLst/>
                        </a:rPr>
                        <a:t>User revocation</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330.27</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43.93</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2.91</a:t>
                      </a:r>
                      <a:endParaRPr lang="en-US" sz="1800" dirty="0">
                        <a:effectLst/>
                        <a:latin typeface="Calibri"/>
                        <a:ea typeface="Calibri"/>
                        <a:cs typeface="Vrinda"/>
                      </a:endParaRPr>
                    </a:p>
                  </a:txBody>
                  <a:tcPr marL="68580" marR="68580" marT="0" marB="0"/>
                </a:tc>
              </a:tr>
            </a:tbl>
          </a:graphicData>
        </a:graphic>
      </p:graphicFrame>
    </p:spTree>
    <p:extLst>
      <p:ext uri="{BB962C8B-B14F-4D97-AF65-F5344CB8AC3E}">
        <p14:creationId xmlns:p14="http://schemas.microsoft.com/office/powerpoint/2010/main" val="2180295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915400" cy="5334000"/>
          </a:xfrm>
        </p:spPr>
        <p:txBody>
          <a:bodyPr>
            <a:normAutofit/>
          </a:bodyPr>
          <a:lstStyle/>
          <a:p>
            <a:endParaRPr lang="en-US" sz="2400" dirty="0" smtClean="0"/>
          </a:p>
          <a:p>
            <a:r>
              <a:rPr lang="en-US" sz="2400" dirty="0" smtClean="0"/>
              <a:t>AFS </a:t>
            </a:r>
            <a:r>
              <a:rPr lang="en-US" sz="2400" dirty="0"/>
              <a:t>by P. </a:t>
            </a:r>
            <a:r>
              <a:rPr lang="en-US" sz="2400" dirty="0" err="1"/>
              <a:t>Maheswari</a:t>
            </a:r>
            <a:r>
              <a:rPr lang="en-US" sz="2400" dirty="0"/>
              <a:t> et. al. [4] </a:t>
            </a:r>
            <a:endParaRPr lang="en-US" sz="2400" dirty="0" smtClean="0"/>
          </a:p>
          <a:p>
            <a:pPr lvl="1">
              <a:buFont typeface="Arial" pitchFamily="34" charset="0"/>
              <a:buChar char="•"/>
            </a:pPr>
            <a:r>
              <a:rPr lang="en-US" sz="2000" dirty="0"/>
              <a:t>It is almost same as </a:t>
            </a:r>
            <a:r>
              <a:rPr lang="en-US" sz="2000" dirty="0" err="1"/>
              <a:t>Oruta</a:t>
            </a:r>
            <a:r>
              <a:rPr lang="en-US" sz="2000" dirty="0"/>
              <a:t> of B. Wang et. al. [1] except data </a:t>
            </a:r>
            <a:r>
              <a:rPr lang="en-US" sz="2000" dirty="0" smtClean="0"/>
              <a:t>freshness.</a:t>
            </a:r>
          </a:p>
          <a:p>
            <a:pPr lvl="1">
              <a:buFont typeface="Arial" pitchFamily="34" charset="0"/>
              <a:buChar char="•"/>
            </a:pPr>
            <a:r>
              <a:rPr lang="en-US" sz="2000" dirty="0"/>
              <a:t>Like </a:t>
            </a:r>
            <a:r>
              <a:rPr lang="en-US" sz="2000" dirty="0" err="1"/>
              <a:t>Oruta</a:t>
            </a:r>
            <a:r>
              <a:rPr lang="en-US" sz="2000" dirty="0"/>
              <a:t>, this technique works on four </a:t>
            </a:r>
            <a:r>
              <a:rPr lang="en-US" sz="2000" dirty="0" smtClean="0"/>
              <a:t>algorithms- </a:t>
            </a:r>
            <a:r>
              <a:rPr lang="en-US" sz="2000" dirty="0" err="1" smtClean="0"/>
              <a:t>KeyGen</a:t>
            </a:r>
            <a:r>
              <a:rPr lang="en-US" sz="2000" dirty="0" smtClean="0"/>
              <a:t>, </a:t>
            </a:r>
            <a:r>
              <a:rPr lang="en-US" sz="2000" dirty="0" err="1" smtClean="0"/>
              <a:t>SignGen</a:t>
            </a:r>
            <a:r>
              <a:rPr lang="en-US" sz="2000" dirty="0" smtClean="0"/>
              <a:t>, </a:t>
            </a:r>
            <a:r>
              <a:rPr lang="en-US" sz="2000" dirty="0" err="1" smtClean="0"/>
              <a:t>ProofGen</a:t>
            </a:r>
            <a:r>
              <a:rPr lang="en-US" sz="2000" dirty="0"/>
              <a:t> </a:t>
            </a:r>
            <a:r>
              <a:rPr lang="en-US" sz="2000" dirty="0" smtClean="0"/>
              <a:t>and </a:t>
            </a:r>
            <a:r>
              <a:rPr lang="en-US" sz="2000" dirty="0" err="1" smtClean="0"/>
              <a:t>ProofVerify</a:t>
            </a:r>
            <a:endParaRPr lang="en-US" sz="2000" dirty="0" smtClean="0"/>
          </a:p>
          <a:p>
            <a:pPr lvl="1">
              <a:buFont typeface="Arial" pitchFamily="34" charset="0"/>
              <a:buChar char="•"/>
            </a:pPr>
            <a:endParaRPr lang="en-US" sz="2000" dirty="0" smtClean="0"/>
          </a:p>
          <a:p>
            <a:pPr lvl="1">
              <a:buFont typeface="Arial" pitchFamily="34" charset="0"/>
              <a:buChar char="•"/>
            </a:pPr>
            <a:r>
              <a:rPr lang="en-US" sz="2000" dirty="0" smtClean="0"/>
              <a:t>They </a:t>
            </a:r>
            <a:r>
              <a:rPr lang="en-US" sz="2000" dirty="0"/>
              <a:t>guarantee data freshness with two layers: </a:t>
            </a:r>
            <a:endParaRPr lang="en-US" sz="2000" dirty="0" smtClean="0"/>
          </a:p>
          <a:p>
            <a:pPr marL="845820" lvl="2" indent="-342900">
              <a:buFont typeface="+mj-lt"/>
              <a:buAutoNum type="arabicPeriod"/>
            </a:pPr>
            <a:r>
              <a:rPr lang="en-US" sz="1900" dirty="0" smtClean="0"/>
              <a:t>Lower </a:t>
            </a:r>
            <a:r>
              <a:rPr lang="en-US" sz="1900" dirty="0"/>
              <a:t>layer stores a MAC along with a version number for each block that enables random access. And version number is incremented by each update. </a:t>
            </a:r>
            <a:endParaRPr lang="en-US" sz="1900" dirty="0" smtClean="0"/>
          </a:p>
          <a:p>
            <a:pPr marL="845820" lvl="2" indent="-342900">
              <a:buFont typeface="+mj-lt"/>
              <a:buAutoNum type="arabicPeriod"/>
            </a:pPr>
            <a:r>
              <a:rPr lang="en-US" sz="1900" dirty="0" smtClean="0"/>
              <a:t>The </a:t>
            </a:r>
            <a:r>
              <a:rPr lang="en-US" sz="1900" dirty="0"/>
              <a:t>upper layer consists of a </a:t>
            </a:r>
            <a:r>
              <a:rPr lang="en-US" sz="1900" dirty="0" err="1"/>
              <a:t>Markle</a:t>
            </a:r>
            <a:r>
              <a:rPr lang="en-US" sz="1900" dirty="0"/>
              <a:t> tree. Its leaves store the block versions while the internal nodes store the hashes of the children.</a:t>
            </a:r>
            <a:endParaRPr lang="en-US" sz="1900" dirty="0"/>
          </a:p>
        </p:txBody>
      </p:sp>
      <p:sp>
        <p:nvSpPr>
          <p:cNvPr id="4" name="Title 1"/>
          <p:cNvSpPr>
            <a:spLocks noGrp="1"/>
          </p:cNvSpPr>
          <p:nvPr>
            <p:ph type="title"/>
          </p:nvPr>
        </p:nvSpPr>
        <p:spPr>
          <a:xfrm>
            <a:off x="914400" y="152400"/>
            <a:ext cx="7315200" cy="1154097"/>
          </a:xfrm>
        </p:spPr>
        <p:txBody>
          <a:bodyPr/>
          <a:lstStyle/>
          <a:p>
            <a:pPr algn="r"/>
            <a:r>
              <a:rPr lang="en-US" dirty="0"/>
              <a:t>Existing Mechanisms</a:t>
            </a:r>
            <a:endParaRPr lang="en-US" dirty="0"/>
          </a:p>
        </p:txBody>
      </p:sp>
    </p:spTree>
    <p:extLst>
      <p:ext uri="{BB962C8B-B14F-4D97-AF65-F5344CB8AC3E}">
        <p14:creationId xmlns:p14="http://schemas.microsoft.com/office/powerpoint/2010/main" val="3672444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839200" cy="5410199"/>
          </a:xfrm>
        </p:spPr>
        <p:txBody>
          <a:bodyPr/>
          <a:lstStyle/>
          <a:p>
            <a:r>
              <a:rPr lang="en-US" sz="2400" dirty="0" smtClean="0"/>
              <a:t>Clustering by </a:t>
            </a:r>
            <a:r>
              <a:rPr lang="en-US" sz="2400" dirty="0"/>
              <a:t>P. </a:t>
            </a:r>
            <a:r>
              <a:rPr lang="en-US" sz="2400" dirty="0" err="1"/>
              <a:t>Raghavan</a:t>
            </a:r>
            <a:r>
              <a:rPr lang="en-US" sz="2400" dirty="0"/>
              <a:t> et. al.[5] </a:t>
            </a:r>
            <a:endParaRPr lang="en-US" sz="2400" dirty="0" smtClean="0"/>
          </a:p>
          <a:p>
            <a:endParaRPr lang="en-US" sz="24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a:t>
            </a:r>
            <a:r>
              <a:rPr lang="en-US" dirty="0"/>
              <a:t>their technique instead of having a large group of users they formed clusters of the users and each cluster acted as a group. And each cluster has a separate TPA</a:t>
            </a:r>
            <a:endParaRPr lang="en-US" dirty="0"/>
          </a:p>
        </p:txBody>
      </p:sp>
      <p:sp>
        <p:nvSpPr>
          <p:cNvPr id="4" name="Title 1"/>
          <p:cNvSpPr>
            <a:spLocks noGrp="1"/>
          </p:cNvSpPr>
          <p:nvPr>
            <p:ph type="title"/>
          </p:nvPr>
        </p:nvSpPr>
        <p:spPr>
          <a:xfrm>
            <a:off x="914400" y="152400"/>
            <a:ext cx="7315200" cy="1154097"/>
          </a:xfrm>
        </p:spPr>
        <p:txBody>
          <a:bodyPr/>
          <a:lstStyle/>
          <a:p>
            <a:pPr algn="r"/>
            <a:r>
              <a:rPr lang="en-US" dirty="0"/>
              <a:t>Existing Mechanisms</a:t>
            </a:r>
            <a:endParaRPr 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855788"/>
            <a:ext cx="5946775"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2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7503"/>
            <a:ext cx="7924800" cy="1154097"/>
          </a:xfrm>
        </p:spPr>
        <p:txBody>
          <a:bodyPr>
            <a:normAutofit/>
          </a:bodyPr>
          <a:lstStyle/>
          <a:p>
            <a:pPr algn="r"/>
            <a:r>
              <a:rPr lang="en-US" sz="2800" dirty="0" smtClean="0"/>
              <a:t>Comparative Analysis Among Discussed Techniques</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0607050"/>
              </p:ext>
            </p:extLst>
          </p:nvPr>
        </p:nvGraphicFramePr>
        <p:xfrm>
          <a:off x="228600" y="1975864"/>
          <a:ext cx="8610601" cy="3897949"/>
        </p:xfrm>
        <a:graphic>
          <a:graphicData uri="http://schemas.openxmlformats.org/drawingml/2006/table">
            <a:tbl>
              <a:tblPr firstRow="1" firstCol="1" bandRow="1">
                <a:tableStyleId>{9D7B26C5-4107-4FEC-AEDC-1716B250A1EF}</a:tableStyleId>
              </a:tblPr>
              <a:tblGrid>
                <a:gridCol w="2133600"/>
                <a:gridCol w="1219200"/>
                <a:gridCol w="1295400"/>
                <a:gridCol w="1524000"/>
                <a:gridCol w="1107607"/>
                <a:gridCol w="1330794"/>
              </a:tblGrid>
              <a:tr h="645470">
                <a:tc>
                  <a:txBody>
                    <a:bodyPr/>
                    <a:lstStyle/>
                    <a:p>
                      <a:pPr marL="0" marR="0" algn="ctr">
                        <a:lnSpc>
                          <a:spcPct val="115000"/>
                        </a:lnSpc>
                        <a:spcBef>
                          <a:spcPts val="0"/>
                        </a:spcBef>
                        <a:spcAft>
                          <a:spcPts val="0"/>
                        </a:spcAft>
                      </a:pPr>
                      <a:r>
                        <a:rPr lang="en-US" sz="1000" dirty="0">
                          <a:effectLst/>
                        </a:rPr>
                        <a:t> </a:t>
                      </a:r>
                      <a:endParaRPr lang="en-US" sz="11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err="1">
                          <a:effectLst/>
                        </a:rPr>
                        <a:t>Oruta</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Knox</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Dynamic grouping</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AFS</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1800" dirty="0">
                          <a:effectLst/>
                        </a:rPr>
                        <a:t>Cluster based</a:t>
                      </a:r>
                      <a:endParaRPr lang="en-US" sz="1800" dirty="0">
                        <a:effectLst/>
                        <a:latin typeface="Calibri"/>
                        <a:ea typeface="Calibri"/>
                        <a:cs typeface="Vrinda"/>
                      </a:endParaRPr>
                    </a:p>
                  </a:txBody>
                  <a:tcPr marL="68580" marR="68580" marT="0" marB="0"/>
                </a:tc>
              </a:tr>
              <a:tr h="422664">
                <a:tc>
                  <a:txBody>
                    <a:bodyPr/>
                    <a:lstStyle/>
                    <a:p>
                      <a:pPr marL="0" marR="0" algn="just">
                        <a:lnSpc>
                          <a:spcPct val="115000"/>
                        </a:lnSpc>
                        <a:spcBef>
                          <a:spcPts val="0"/>
                        </a:spcBef>
                        <a:spcAft>
                          <a:spcPts val="0"/>
                        </a:spcAft>
                      </a:pPr>
                      <a:r>
                        <a:rPr lang="en-US" sz="1800" dirty="0">
                          <a:effectLst/>
                        </a:rPr>
                        <a:t>Public auditing</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sym typeface="Wingdings"/>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r>
              <a:tr h="422664">
                <a:tc>
                  <a:txBody>
                    <a:bodyPr/>
                    <a:lstStyle/>
                    <a:p>
                      <a:pPr marL="0" marR="0" algn="just">
                        <a:lnSpc>
                          <a:spcPct val="115000"/>
                        </a:lnSpc>
                        <a:spcBef>
                          <a:spcPts val="0"/>
                        </a:spcBef>
                        <a:spcAft>
                          <a:spcPts val="0"/>
                        </a:spcAft>
                      </a:pPr>
                      <a:r>
                        <a:rPr lang="en-US" sz="1800">
                          <a:effectLst/>
                        </a:rPr>
                        <a:t>Data privacy</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sym typeface="Wingdings"/>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r>
              <a:tr h="419538">
                <a:tc>
                  <a:txBody>
                    <a:bodyPr/>
                    <a:lstStyle/>
                    <a:p>
                      <a:pPr marL="0" marR="0" algn="just">
                        <a:lnSpc>
                          <a:spcPct val="115000"/>
                        </a:lnSpc>
                        <a:spcBef>
                          <a:spcPts val="0"/>
                        </a:spcBef>
                        <a:spcAft>
                          <a:spcPts val="0"/>
                        </a:spcAft>
                      </a:pPr>
                      <a:r>
                        <a:rPr lang="en-US" sz="1800">
                          <a:effectLst/>
                        </a:rPr>
                        <a:t>Identity privacy </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sym typeface="Wingdings"/>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r>
              <a:tr h="379914">
                <a:tc>
                  <a:txBody>
                    <a:bodyPr/>
                    <a:lstStyle/>
                    <a:p>
                      <a:pPr marL="0" marR="0" algn="just">
                        <a:lnSpc>
                          <a:spcPct val="115000"/>
                        </a:lnSpc>
                        <a:spcBef>
                          <a:spcPts val="0"/>
                        </a:spcBef>
                        <a:spcAft>
                          <a:spcPts val="0"/>
                        </a:spcAft>
                      </a:pPr>
                      <a:r>
                        <a:rPr lang="en-US" sz="1800">
                          <a:effectLst/>
                        </a:rPr>
                        <a:t>Dynamic grouping</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r>
              <a:tr h="422664">
                <a:tc>
                  <a:txBody>
                    <a:bodyPr/>
                    <a:lstStyle/>
                    <a:p>
                      <a:pPr marL="0" marR="0" algn="just">
                        <a:lnSpc>
                          <a:spcPct val="115000"/>
                        </a:lnSpc>
                        <a:spcBef>
                          <a:spcPts val="0"/>
                        </a:spcBef>
                        <a:spcAft>
                          <a:spcPts val="0"/>
                        </a:spcAft>
                      </a:pPr>
                      <a:r>
                        <a:rPr lang="en-US" sz="1800">
                          <a:effectLst/>
                        </a:rPr>
                        <a:t>Data freshness</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r>
              <a:tr h="422664">
                <a:tc>
                  <a:txBody>
                    <a:bodyPr/>
                    <a:lstStyle/>
                    <a:p>
                      <a:pPr marL="0" marR="0" algn="just">
                        <a:lnSpc>
                          <a:spcPct val="115000"/>
                        </a:lnSpc>
                        <a:spcBef>
                          <a:spcPts val="0"/>
                        </a:spcBef>
                        <a:spcAft>
                          <a:spcPts val="0"/>
                        </a:spcAft>
                      </a:pPr>
                      <a:r>
                        <a:rPr lang="en-US" sz="1800">
                          <a:effectLst/>
                        </a:rPr>
                        <a:t>Multiple TPA</a:t>
                      </a:r>
                      <a:endParaRPr lang="en-US" sz="18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a:effectLst/>
                          <a:sym typeface="Wingdings"/>
                        </a:rPr>
                        <a:t></a:t>
                      </a:r>
                      <a:endParaRPr lang="en-US" sz="2400">
                        <a:effectLst/>
                        <a:latin typeface="Calibri"/>
                        <a:ea typeface="Calibri"/>
                        <a:cs typeface="Vrinda"/>
                      </a:endParaRPr>
                    </a:p>
                  </a:txBody>
                  <a:tcPr marL="68580" marR="68580" marT="0" marB="0"/>
                </a:tc>
              </a:tr>
              <a:tr h="510263">
                <a:tc>
                  <a:txBody>
                    <a:bodyPr/>
                    <a:lstStyle/>
                    <a:p>
                      <a:pPr marL="0" marR="0" algn="just">
                        <a:lnSpc>
                          <a:spcPct val="115000"/>
                        </a:lnSpc>
                        <a:spcBef>
                          <a:spcPts val="0"/>
                        </a:spcBef>
                        <a:spcAft>
                          <a:spcPts val="0"/>
                        </a:spcAft>
                      </a:pPr>
                      <a:r>
                        <a:rPr lang="en-US" sz="1800" dirty="0">
                          <a:effectLst/>
                        </a:rPr>
                        <a:t>Parallel auditing</a:t>
                      </a:r>
                      <a:endParaRPr lang="en-US" sz="18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a:ea typeface="Calibri"/>
                        <a:cs typeface="Vrinda"/>
                      </a:endParaRPr>
                    </a:p>
                  </a:txBody>
                  <a:tcPr marL="68580" marR="68580" marT="0" marB="0"/>
                </a:tc>
                <a:tc>
                  <a:txBody>
                    <a:bodyPr/>
                    <a:lstStyle/>
                    <a:p>
                      <a:pPr marL="0" marR="0" algn="ctr">
                        <a:lnSpc>
                          <a:spcPct val="115000"/>
                        </a:lnSpc>
                        <a:spcBef>
                          <a:spcPts val="0"/>
                        </a:spcBef>
                        <a:spcAft>
                          <a:spcPts val="0"/>
                        </a:spcAft>
                      </a:pPr>
                      <a:r>
                        <a:rPr lang="en-US" sz="2400" dirty="0">
                          <a:effectLst/>
                          <a:sym typeface="Wingdings"/>
                        </a:rPr>
                        <a:t></a:t>
                      </a:r>
                      <a:endParaRPr lang="en-US" sz="2400" dirty="0">
                        <a:effectLst/>
                        <a:latin typeface="Calibri"/>
                        <a:ea typeface="Calibri"/>
                        <a:cs typeface="Vrinda"/>
                      </a:endParaRPr>
                    </a:p>
                  </a:txBody>
                  <a:tcPr marL="68580" marR="68580" marT="0" marB="0"/>
                </a:tc>
              </a:tr>
            </a:tbl>
          </a:graphicData>
        </a:graphic>
      </p:graphicFrame>
    </p:spTree>
    <p:extLst>
      <p:ext uri="{BB962C8B-B14F-4D97-AF65-F5344CB8AC3E}">
        <p14:creationId xmlns:p14="http://schemas.microsoft.com/office/powerpoint/2010/main" val="1600479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1303"/>
            <a:ext cx="7315200" cy="1154097"/>
          </a:xfrm>
        </p:spPr>
        <p:txBody>
          <a:bodyPr>
            <a:normAutofit/>
          </a:bodyPr>
          <a:lstStyle/>
          <a:p>
            <a:pPr algn="r"/>
            <a:r>
              <a:rPr lang="en-US" sz="3600" dirty="0" smtClean="0"/>
              <a:t>References</a:t>
            </a:r>
            <a:endParaRPr lang="en-US" sz="3600" dirty="0"/>
          </a:p>
        </p:txBody>
      </p:sp>
      <p:sp>
        <p:nvSpPr>
          <p:cNvPr id="3" name="Content Placeholder 2"/>
          <p:cNvSpPr>
            <a:spLocks noGrp="1"/>
          </p:cNvSpPr>
          <p:nvPr>
            <p:ph idx="1"/>
          </p:nvPr>
        </p:nvSpPr>
        <p:spPr>
          <a:xfrm>
            <a:off x="76200" y="1524000"/>
            <a:ext cx="8915400" cy="5181600"/>
          </a:xfrm>
        </p:spPr>
        <p:txBody>
          <a:bodyPr>
            <a:normAutofit lnSpcReduction="10000"/>
          </a:bodyPr>
          <a:lstStyle/>
          <a:p>
            <a:pPr>
              <a:spcAft>
                <a:spcPts val="1200"/>
              </a:spcAft>
            </a:pPr>
            <a:r>
              <a:rPr lang="en-US" dirty="0"/>
              <a:t>[1] B. Wang, B. Li, H. Li, “</a:t>
            </a:r>
            <a:r>
              <a:rPr lang="en-US" dirty="0" err="1"/>
              <a:t>Oruta</a:t>
            </a:r>
            <a:r>
              <a:rPr lang="en-US" dirty="0"/>
              <a:t>: Privacy-Protecting Public Auditing for Shared Data in the Cloud”, IEEE 5</a:t>
            </a:r>
            <a:r>
              <a:rPr lang="en-US" baseline="30000" dirty="0"/>
              <a:t>th</a:t>
            </a:r>
            <a:r>
              <a:rPr lang="en-US" dirty="0"/>
              <a:t> International Conference on Cloud Computing, 2012.</a:t>
            </a:r>
          </a:p>
          <a:p>
            <a:pPr>
              <a:spcAft>
                <a:spcPts val="1200"/>
              </a:spcAft>
            </a:pPr>
            <a:r>
              <a:rPr lang="en-US" dirty="0"/>
              <a:t>[2] B. Wang, B. Li, H. Li, “Knox: Privacy-Preserving Auditing for Shared Data with Large Groups in the Cloud”, 10</a:t>
            </a:r>
            <a:r>
              <a:rPr lang="en-US" baseline="30000" dirty="0"/>
              <a:t>th</a:t>
            </a:r>
            <a:r>
              <a:rPr lang="en-US" dirty="0"/>
              <a:t> International Conference, ACNS 2012, pp. 507-525, June 2012.</a:t>
            </a:r>
          </a:p>
          <a:p>
            <a:pPr>
              <a:spcAft>
                <a:spcPts val="1200"/>
              </a:spcAft>
            </a:pPr>
            <a:r>
              <a:rPr lang="en-US" dirty="0"/>
              <a:t>[3] B. Wang, H. Li, M. Li, “Privacy-Protecting Public Auditing for Shared Cloud Data Supporting Group Dynamics”, IEEE ICC 2013.</a:t>
            </a:r>
          </a:p>
          <a:p>
            <a:pPr>
              <a:spcAft>
                <a:spcPts val="1200"/>
              </a:spcAft>
            </a:pPr>
            <a:r>
              <a:rPr lang="en-US" dirty="0"/>
              <a:t>[4] P. </a:t>
            </a:r>
            <a:r>
              <a:rPr lang="en-US" dirty="0" err="1"/>
              <a:t>Maheswari</a:t>
            </a:r>
            <a:r>
              <a:rPr lang="en-US" dirty="0"/>
              <a:t>, B. </a:t>
            </a:r>
            <a:r>
              <a:rPr lang="en-US" dirty="0" err="1"/>
              <a:t>Sindhumathi</a:t>
            </a:r>
            <a:r>
              <a:rPr lang="en-US" dirty="0"/>
              <a:t>, “AFS: Privacy-Protecting Auditing With Data Freshness in the Cloud”, IOSR Journal of Computer Engineering (IOSR-JCE), e-ISSN: 2278-0661, pp. 56-63.</a:t>
            </a:r>
          </a:p>
          <a:p>
            <a:r>
              <a:rPr lang="en-US" dirty="0"/>
              <a:t>[5] P. </a:t>
            </a:r>
            <a:r>
              <a:rPr lang="en-US" dirty="0" err="1"/>
              <a:t>Raghavan</a:t>
            </a:r>
            <a:r>
              <a:rPr lang="en-US" dirty="0"/>
              <a:t>, S. </a:t>
            </a:r>
            <a:r>
              <a:rPr lang="en-US" dirty="0" err="1"/>
              <a:t>Sakthivel</a:t>
            </a:r>
            <a:r>
              <a:rPr lang="en-US" dirty="0"/>
              <a:t>, “Cluster Based Public Auditing for Shared Data with Efficient Group User Revocation in the Cloud”, ISSN: 0976-3104, August 2016</a:t>
            </a:r>
            <a:r>
              <a:rPr lang="en-US" dirty="0" smtClean="0"/>
              <a:t>.</a:t>
            </a:r>
            <a:endParaRPr lang="en-US" dirty="0"/>
          </a:p>
        </p:txBody>
      </p:sp>
    </p:spTree>
    <p:extLst>
      <p:ext uri="{BB962C8B-B14F-4D97-AF65-F5344CB8AC3E}">
        <p14:creationId xmlns:p14="http://schemas.microsoft.com/office/powerpoint/2010/main" val="178589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55903"/>
            <a:ext cx="7315200" cy="1154097"/>
          </a:xfrm>
        </p:spPr>
        <p:txBody>
          <a:bodyPr>
            <a:normAutofit fontScale="90000"/>
          </a:bodyPr>
          <a:lstStyle/>
          <a:p>
            <a:pPr algn="ctr"/>
            <a:r>
              <a:rPr lang="en-US" dirty="0" smtClean="0"/>
              <a:t>Thanks for your patience hearing</a:t>
            </a:r>
            <a:endParaRPr lang="en-US" dirty="0"/>
          </a:p>
        </p:txBody>
      </p:sp>
      <p:sp>
        <p:nvSpPr>
          <p:cNvPr id="3" name="Content Placeholder 2"/>
          <p:cNvSpPr>
            <a:spLocks noGrp="1"/>
          </p:cNvSpPr>
          <p:nvPr>
            <p:ph idx="1"/>
          </p:nvPr>
        </p:nvSpPr>
        <p:spPr/>
        <p:txBody>
          <a:bodyPr/>
          <a:lstStyle/>
          <a:p>
            <a:pPr marL="45720" indent="0">
              <a:buNone/>
            </a:pPr>
            <a:r>
              <a:rPr lang="en-US" dirty="0" smtClean="0"/>
              <a:t> </a:t>
            </a:r>
            <a:endParaRPr lang="en-US" dirty="0"/>
          </a:p>
        </p:txBody>
      </p:sp>
    </p:spTree>
    <p:extLst>
      <p:ext uri="{BB962C8B-B14F-4D97-AF65-F5344CB8AC3E}">
        <p14:creationId xmlns:p14="http://schemas.microsoft.com/office/powerpoint/2010/main" val="128823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315200" cy="849297"/>
          </a:xfrm>
        </p:spPr>
        <p:txBody>
          <a:bodyPr>
            <a:normAutofit/>
          </a:bodyPr>
          <a:lstStyle/>
          <a:p>
            <a:pPr algn="r"/>
            <a:r>
              <a:rPr lang="en-US" sz="3600" dirty="0"/>
              <a:t>What is cloud computing</a:t>
            </a:r>
            <a:r>
              <a:rPr lang="en-US" sz="3600" dirty="0" smtClean="0"/>
              <a:t>?</a:t>
            </a:r>
            <a:endParaRPr lang="en-US" sz="3600" dirty="0"/>
          </a:p>
        </p:txBody>
      </p:sp>
      <p:sp>
        <p:nvSpPr>
          <p:cNvPr id="3" name="Content Placeholder 2"/>
          <p:cNvSpPr>
            <a:spLocks noGrp="1"/>
          </p:cNvSpPr>
          <p:nvPr>
            <p:ph idx="1"/>
          </p:nvPr>
        </p:nvSpPr>
        <p:spPr>
          <a:xfrm>
            <a:off x="152400" y="1600201"/>
            <a:ext cx="8991600" cy="5257800"/>
          </a:xfrm>
        </p:spPr>
        <p:txBody>
          <a:bodyPr>
            <a:normAutofit/>
          </a:bodyPr>
          <a:lstStyle/>
          <a:p>
            <a:pPr>
              <a:spcBef>
                <a:spcPts val="24"/>
              </a:spcBef>
              <a:buFont typeface="Courier New" pitchFamily="49" charset="0"/>
              <a:buChar char="o"/>
            </a:pPr>
            <a:r>
              <a:rPr lang="en-US" sz="2800" dirty="0" smtClean="0"/>
              <a:t>Background</a:t>
            </a:r>
          </a:p>
          <a:p>
            <a:pPr marL="0" indent="0">
              <a:spcBef>
                <a:spcPts val="0"/>
              </a:spcBef>
              <a:buNone/>
            </a:pPr>
            <a:endParaRPr lang="en-US" sz="2800" dirty="0" smtClean="0"/>
          </a:p>
          <a:p>
            <a:pPr lvl="1">
              <a:buFont typeface="Wingdings" pitchFamily="2" charset="2"/>
              <a:buChar char="§"/>
            </a:pPr>
            <a:r>
              <a:rPr lang="en-US" sz="2000" dirty="0" smtClean="0"/>
              <a:t>In 1963, DARPA to MIT $2 million project MAC (multiple access comp.)</a:t>
            </a:r>
          </a:p>
          <a:p>
            <a:pPr lvl="1">
              <a:buFont typeface="Wingdings" pitchFamily="2" charset="2"/>
              <a:buChar char="§"/>
            </a:pPr>
            <a:r>
              <a:rPr lang="en-US" sz="2000" dirty="0" smtClean="0"/>
              <a:t>In 1969, development of ARPANET (intergalactic computer network)</a:t>
            </a:r>
          </a:p>
          <a:p>
            <a:pPr lvl="1">
              <a:buFont typeface="Wingdings" pitchFamily="2" charset="2"/>
              <a:buChar char="§"/>
            </a:pPr>
            <a:r>
              <a:rPr lang="en-US" sz="2000" dirty="0" smtClean="0"/>
              <a:t>In 1970, concept of virtualization to modern cloud computing</a:t>
            </a:r>
          </a:p>
          <a:p>
            <a:pPr lvl="1">
              <a:buFont typeface="Wingdings" pitchFamily="2" charset="2"/>
              <a:buChar char="§"/>
            </a:pPr>
            <a:endParaRPr lang="en-US" sz="2000" dirty="0"/>
          </a:p>
          <a:p>
            <a:pPr lvl="1">
              <a:buFont typeface="Wingdings" pitchFamily="2" charset="2"/>
              <a:buChar char="§"/>
            </a:pPr>
            <a:r>
              <a:rPr lang="en-US" sz="2000" dirty="0" smtClean="0"/>
              <a:t>In 2002, Amazon introduced web-based retailed services</a:t>
            </a:r>
          </a:p>
          <a:p>
            <a:pPr lvl="1">
              <a:buFont typeface="Wingdings" pitchFamily="2" charset="2"/>
              <a:buChar char="§"/>
            </a:pPr>
            <a:r>
              <a:rPr lang="en-US" sz="2000" dirty="0" smtClean="0"/>
              <a:t>In 2006, Amazon launched Amazon web services</a:t>
            </a:r>
          </a:p>
          <a:p>
            <a:pPr lvl="1">
              <a:buFont typeface="Wingdings" pitchFamily="2" charset="2"/>
              <a:buChar char="§"/>
            </a:pPr>
            <a:r>
              <a:rPr lang="en-US" sz="2000" dirty="0" smtClean="0"/>
              <a:t>In 2006, Google launched Google Docs services </a:t>
            </a:r>
            <a:r>
              <a:rPr lang="en-US" sz="2000" dirty="0" smtClean="0"/>
              <a:t>  </a:t>
            </a:r>
          </a:p>
          <a:p>
            <a:pPr lvl="1">
              <a:buFont typeface="Wingdings" pitchFamily="2" charset="2"/>
              <a:buChar char="§"/>
            </a:pPr>
            <a:endParaRPr lang="en-US" sz="2000" dirty="0"/>
          </a:p>
          <a:p>
            <a:pPr lvl="1">
              <a:buFont typeface="Wingdings" pitchFamily="2" charset="2"/>
              <a:buChar char="§"/>
            </a:pPr>
            <a:r>
              <a:rPr lang="en-US" sz="2000" dirty="0" smtClean="0"/>
              <a:t>IBM – </a:t>
            </a:r>
            <a:r>
              <a:rPr lang="en-US" sz="2000" dirty="0" err="1" smtClean="0"/>
              <a:t>S</a:t>
            </a:r>
            <a:r>
              <a:rPr lang="en-US" sz="2000" dirty="0" err="1" smtClean="0"/>
              <a:t>martCloud</a:t>
            </a:r>
            <a:r>
              <a:rPr lang="en-US" sz="2000" dirty="0" smtClean="0"/>
              <a:t>, Apple – </a:t>
            </a:r>
            <a:r>
              <a:rPr lang="en-US" sz="2000" dirty="0" err="1" smtClean="0"/>
              <a:t>Icloud</a:t>
            </a:r>
            <a:r>
              <a:rPr lang="en-US" sz="2000" dirty="0" smtClean="0"/>
              <a:t>, Oracle – Oracle Cloud </a:t>
            </a:r>
          </a:p>
          <a:p>
            <a:pPr lvl="1">
              <a:buFont typeface="Wingdings" pitchFamily="2" charset="2"/>
              <a:buChar char="§"/>
            </a:pPr>
            <a:endParaRPr lang="en-US" sz="2000" dirty="0" smtClean="0"/>
          </a:p>
          <a:p>
            <a:pPr>
              <a:buFont typeface="Courier New" pitchFamily="49" charset="0"/>
              <a:buChar char="o"/>
            </a:pPr>
            <a:endParaRPr lang="en-US" sz="2800" dirty="0" smtClean="0"/>
          </a:p>
          <a:p>
            <a:pPr marL="45720" indent="0">
              <a:buNone/>
            </a:pPr>
            <a:endParaRPr lang="en-US" sz="2800" dirty="0"/>
          </a:p>
        </p:txBody>
      </p:sp>
    </p:spTree>
    <p:extLst>
      <p:ext uri="{BB962C8B-B14F-4D97-AF65-F5344CB8AC3E}">
        <p14:creationId xmlns:p14="http://schemas.microsoft.com/office/powerpoint/2010/main" val="143347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54097"/>
          </a:xfrm>
        </p:spPr>
        <p:txBody>
          <a:bodyPr>
            <a:normAutofit/>
          </a:bodyPr>
          <a:lstStyle/>
          <a:p>
            <a:pPr algn="r"/>
            <a:r>
              <a:rPr lang="en-US" sz="3600" dirty="0" smtClean="0"/>
              <a:t>Classification of cloud</a:t>
            </a:r>
            <a:endParaRPr lang="en-US" sz="3600" dirty="0"/>
          </a:p>
        </p:txBody>
      </p:sp>
      <p:sp>
        <p:nvSpPr>
          <p:cNvPr id="3" name="Content Placeholder 2"/>
          <p:cNvSpPr>
            <a:spLocks noGrp="1"/>
          </p:cNvSpPr>
          <p:nvPr>
            <p:ph idx="1"/>
          </p:nvPr>
        </p:nvSpPr>
        <p:spPr>
          <a:xfrm>
            <a:off x="152400" y="1600200"/>
            <a:ext cx="8839200" cy="5029200"/>
          </a:xfrm>
        </p:spPr>
        <p:txBody>
          <a:bodyPr/>
          <a:lstStyle/>
          <a:p>
            <a:pPr>
              <a:buFont typeface="Wingdings" pitchFamily="2" charset="2"/>
              <a:buChar char="q"/>
            </a:pPr>
            <a:r>
              <a:rPr lang="en-US" sz="2400" dirty="0" smtClean="0"/>
              <a:t>Based on access</a:t>
            </a:r>
          </a:p>
          <a:p>
            <a:pPr marL="777240" lvl="1" indent="-457200">
              <a:buFont typeface="+mj-lt"/>
              <a:buAutoNum type="arabicPeriod"/>
            </a:pPr>
            <a:r>
              <a:rPr lang="en-US" sz="2000" dirty="0"/>
              <a:t>Public </a:t>
            </a:r>
          </a:p>
          <a:p>
            <a:pPr marL="777240" lvl="1" indent="-457200">
              <a:buFont typeface="+mj-lt"/>
              <a:buAutoNum type="arabicPeriod"/>
            </a:pPr>
            <a:r>
              <a:rPr lang="en-US" sz="2000" dirty="0"/>
              <a:t>Private</a:t>
            </a:r>
          </a:p>
          <a:p>
            <a:pPr marL="777240" lvl="1" indent="-457200">
              <a:buFont typeface="+mj-lt"/>
              <a:buAutoNum type="arabicPeriod"/>
            </a:pPr>
            <a:r>
              <a:rPr lang="en-US" sz="2000" dirty="0" smtClean="0"/>
              <a:t>Hybrid</a:t>
            </a:r>
          </a:p>
          <a:p>
            <a:pPr>
              <a:buFont typeface="Wingdings" pitchFamily="2" charset="2"/>
              <a:buChar char="q"/>
            </a:pPr>
            <a:r>
              <a:rPr lang="en-US" sz="2400" dirty="0"/>
              <a:t>Based on </a:t>
            </a:r>
            <a:r>
              <a:rPr lang="en-US" sz="2400" dirty="0" smtClean="0"/>
              <a:t>use</a:t>
            </a:r>
          </a:p>
          <a:p>
            <a:pPr marL="777240" lvl="1" indent="-457200">
              <a:buFont typeface="+mj-lt"/>
              <a:buAutoNum type="arabicPeriod"/>
            </a:pPr>
            <a:r>
              <a:rPr lang="en-US" sz="2000" dirty="0"/>
              <a:t>Personal</a:t>
            </a:r>
          </a:p>
          <a:p>
            <a:pPr marL="777240" lvl="1" indent="-457200">
              <a:buFont typeface="+mj-lt"/>
              <a:buAutoNum type="arabicPeriod"/>
            </a:pPr>
            <a:r>
              <a:rPr lang="en-US" sz="2000" dirty="0"/>
              <a:t>Business</a:t>
            </a:r>
          </a:p>
          <a:p>
            <a:pPr>
              <a:buFont typeface="Wingdings" pitchFamily="2" charset="2"/>
              <a:buChar char="q"/>
            </a:pPr>
            <a:r>
              <a:rPr lang="en-US" sz="2400" dirty="0" smtClean="0"/>
              <a:t>Based on Business</a:t>
            </a:r>
          </a:p>
          <a:p>
            <a:pPr marL="777240" lvl="1" indent="-457200">
              <a:buFont typeface="+mj-lt"/>
              <a:buAutoNum type="arabicPeriod"/>
            </a:pPr>
            <a:r>
              <a:rPr lang="en-US" sz="2000" dirty="0" err="1" smtClean="0"/>
              <a:t>IaaS</a:t>
            </a:r>
            <a:r>
              <a:rPr lang="en-US" sz="2000" dirty="0" smtClean="0"/>
              <a:t> (infrastructure-as-a-service)</a:t>
            </a:r>
          </a:p>
          <a:p>
            <a:pPr marL="777240" lvl="1" indent="-457200">
              <a:buFont typeface="+mj-lt"/>
              <a:buAutoNum type="arabicPeriod"/>
            </a:pPr>
            <a:r>
              <a:rPr lang="en-US" sz="2000" dirty="0" err="1" smtClean="0"/>
              <a:t>PaaS</a:t>
            </a:r>
            <a:r>
              <a:rPr lang="en-US" sz="2000" dirty="0" smtClean="0"/>
              <a:t> (platform-as-a-service</a:t>
            </a:r>
            <a:r>
              <a:rPr lang="en-US" sz="2000" dirty="0"/>
              <a:t>)</a:t>
            </a:r>
            <a:endParaRPr lang="en-US" sz="2000" dirty="0" smtClean="0"/>
          </a:p>
          <a:p>
            <a:pPr marL="777240" lvl="1" indent="-457200">
              <a:buFont typeface="+mj-lt"/>
              <a:buAutoNum type="arabicPeriod"/>
            </a:pPr>
            <a:r>
              <a:rPr lang="en-US" sz="2000" dirty="0" err="1" smtClean="0"/>
              <a:t>SaaS</a:t>
            </a:r>
            <a:r>
              <a:rPr lang="en-US" sz="2000" dirty="0" smtClean="0"/>
              <a:t> (software-as-a-service</a:t>
            </a:r>
            <a:r>
              <a:rPr lang="en-US" sz="2000" dirty="0"/>
              <a:t>)</a:t>
            </a:r>
          </a:p>
          <a:p>
            <a:pPr marL="320040" lvl="1" indent="0">
              <a:buNone/>
            </a:pPr>
            <a:endParaRPr lang="en-US" sz="2200" dirty="0"/>
          </a:p>
        </p:txBody>
      </p:sp>
      <p:pic>
        <p:nvPicPr>
          <p:cNvPr id="4" name="Picture 2" descr="C:\Users\N1363l\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1524000"/>
            <a:ext cx="44672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706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1154097"/>
          </a:xfrm>
        </p:spPr>
        <p:txBody>
          <a:bodyPr>
            <a:normAutofit fontScale="90000"/>
          </a:bodyPr>
          <a:lstStyle/>
          <a:p>
            <a:pPr algn="r"/>
            <a:r>
              <a:rPr lang="en-US" dirty="0"/>
              <a:t>Issues with stored shared data</a:t>
            </a:r>
            <a:br>
              <a:rPr lang="en-US" dirty="0"/>
            </a:br>
            <a:endParaRPr lang="en-US" dirty="0"/>
          </a:p>
        </p:txBody>
      </p:sp>
      <p:sp>
        <p:nvSpPr>
          <p:cNvPr id="3" name="Content Placeholder 2"/>
          <p:cNvSpPr>
            <a:spLocks noGrp="1"/>
          </p:cNvSpPr>
          <p:nvPr>
            <p:ph idx="1"/>
          </p:nvPr>
        </p:nvSpPr>
        <p:spPr>
          <a:xfrm>
            <a:off x="0" y="1524000"/>
            <a:ext cx="9220200" cy="5333999"/>
          </a:xfrm>
        </p:spPr>
        <p:txBody>
          <a:bodyPr>
            <a:normAutofit fontScale="92500" lnSpcReduction="20000"/>
          </a:bodyPr>
          <a:lstStyle/>
          <a:p>
            <a:pPr lvl="1">
              <a:buFont typeface="Wingdings" pitchFamily="2" charset="2"/>
              <a:buChar char="q"/>
            </a:pPr>
            <a:r>
              <a:rPr lang="en-US" sz="2600" dirty="0" smtClean="0"/>
              <a:t>Integrity </a:t>
            </a:r>
            <a:r>
              <a:rPr lang="en-US" sz="2600" dirty="0" smtClean="0"/>
              <a:t>of the stored shared </a:t>
            </a:r>
            <a:r>
              <a:rPr lang="en-US" sz="2600" dirty="0" smtClean="0"/>
              <a:t>data</a:t>
            </a:r>
            <a:endParaRPr lang="bn-IN" sz="2600" dirty="0" smtClean="0"/>
          </a:p>
          <a:p>
            <a:pPr lvl="2">
              <a:spcBef>
                <a:spcPts val="1200"/>
              </a:spcBef>
              <a:buFont typeface="Arial" pitchFamily="34" charset="0"/>
              <a:buChar char="•"/>
            </a:pPr>
            <a:r>
              <a:rPr lang="en-US" sz="2600" dirty="0"/>
              <a:t>T</a:t>
            </a:r>
            <a:r>
              <a:rPr lang="en-US" sz="2600" dirty="0" smtClean="0"/>
              <a:t>wo </a:t>
            </a:r>
            <a:r>
              <a:rPr lang="en-US" sz="2600" dirty="0"/>
              <a:t>kinds of </a:t>
            </a:r>
            <a:r>
              <a:rPr lang="en-US" sz="2600" dirty="0" smtClean="0"/>
              <a:t>threats</a:t>
            </a:r>
          </a:p>
          <a:p>
            <a:pPr marL="1188720" lvl="3" indent="-457200">
              <a:buFont typeface="+mj-lt"/>
              <a:buAutoNum type="arabicPeriod"/>
            </a:pPr>
            <a:r>
              <a:rPr lang="en-US" sz="2200" dirty="0" smtClean="0"/>
              <a:t>An </a:t>
            </a:r>
            <a:r>
              <a:rPr lang="en-US" sz="2200" dirty="0"/>
              <a:t>external adversary may try to pollute shared data in the cloud, </a:t>
            </a:r>
            <a:r>
              <a:rPr lang="en-US" sz="2200" dirty="0" smtClean="0"/>
              <a:t/>
            </a:r>
            <a:br>
              <a:rPr lang="en-US" sz="2200" dirty="0" smtClean="0"/>
            </a:br>
            <a:r>
              <a:rPr lang="en-US" sz="2200" dirty="0" smtClean="0"/>
              <a:t>and </a:t>
            </a:r>
            <a:r>
              <a:rPr lang="en-US" sz="2200" dirty="0"/>
              <a:t>prevent users from using shared data correctly. </a:t>
            </a:r>
            <a:endParaRPr lang="en-US" sz="2200" dirty="0" smtClean="0"/>
          </a:p>
          <a:p>
            <a:pPr marL="1188720" lvl="3" indent="-457200">
              <a:buFont typeface="+mj-lt"/>
              <a:buAutoNum type="arabicPeriod"/>
            </a:pPr>
            <a:r>
              <a:rPr lang="en-US" sz="2200" dirty="0"/>
              <a:t>T</a:t>
            </a:r>
            <a:r>
              <a:rPr lang="en-US" sz="2200" dirty="0" smtClean="0"/>
              <a:t>he </a:t>
            </a:r>
            <a:r>
              <a:rPr lang="en-US" sz="2200" dirty="0"/>
              <a:t>cloud service provider may inadvertently corrupt or even remove shared data in the cloud due to hardware failures and human </a:t>
            </a:r>
            <a:r>
              <a:rPr lang="en-US" sz="2200" dirty="0" smtClean="0"/>
              <a:t>errors and may </a:t>
            </a:r>
            <a:r>
              <a:rPr lang="en-US" sz="2200" dirty="0"/>
              <a:t>be reluctant to inform users about such corruption of data.</a:t>
            </a:r>
            <a:endParaRPr lang="en-US" sz="2200" dirty="0" smtClean="0"/>
          </a:p>
          <a:p>
            <a:pPr lvl="2">
              <a:buFont typeface="Arial" pitchFamily="34" charset="0"/>
              <a:buChar char="•"/>
            </a:pPr>
            <a:endParaRPr lang="en-US" sz="2600" dirty="0" smtClean="0"/>
          </a:p>
          <a:p>
            <a:pPr lvl="2">
              <a:buFont typeface="Wingdings" pitchFamily="2" charset="2"/>
              <a:buChar char="Ø"/>
            </a:pPr>
            <a:r>
              <a:rPr lang="en-US" sz="2600" dirty="0" smtClean="0"/>
              <a:t>Traditional approach</a:t>
            </a:r>
            <a:endParaRPr lang="bn-IN" sz="2600" dirty="0" smtClean="0"/>
          </a:p>
          <a:p>
            <a:pPr marL="1188720" lvl="3" indent="-457200">
              <a:buFont typeface="+mj-lt"/>
              <a:buAutoNum type="arabicPeriod"/>
            </a:pPr>
            <a:r>
              <a:rPr lang="en-US" sz="2000" dirty="0" smtClean="0"/>
              <a:t>Retrieving entire data</a:t>
            </a:r>
          </a:p>
          <a:p>
            <a:pPr marL="1188720" lvl="3" indent="-457200">
              <a:buFont typeface="+mj-lt"/>
              <a:buAutoNum type="arabicPeriod"/>
            </a:pPr>
            <a:r>
              <a:rPr lang="en-US" sz="2000" dirty="0" smtClean="0"/>
              <a:t>Checking the correctness of hash values/signature of entire data</a:t>
            </a:r>
          </a:p>
          <a:p>
            <a:pPr marL="731520" lvl="3" indent="0">
              <a:buNone/>
            </a:pPr>
            <a:endParaRPr lang="en-US" sz="2400" dirty="0" smtClean="0"/>
          </a:p>
          <a:p>
            <a:pPr lvl="2">
              <a:buFont typeface="Wingdings" pitchFamily="2" charset="2"/>
              <a:buChar char="Ø"/>
            </a:pPr>
            <a:r>
              <a:rPr lang="en-US" sz="2600" dirty="0" smtClean="0"/>
              <a:t>Public </a:t>
            </a:r>
            <a:r>
              <a:rPr lang="en-US" sz="2600" dirty="0" smtClean="0"/>
              <a:t>auditing approach </a:t>
            </a:r>
            <a:endParaRPr lang="en-US" sz="2600" dirty="0"/>
          </a:p>
          <a:p>
            <a:pPr marL="1188720" lvl="3" indent="-457200">
              <a:buFont typeface="+mj-lt"/>
              <a:buAutoNum type="arabicPeriod"/>
            </a:pPr>
            <a:r>
              <a:rPr lang="en-US" sz="2000" dirty="0" smtClean="0"/>
              <a:t>Partition entire data into several blocks and sign those</a:t>
            </a:r>
          </a:p>
          <a:p>
            <a:pPr marL="1188720" lvl="3" indent="-457200">
              <a:buFont typeface="+mj-lt"/>
              <a:buAutoNum type="arabicPeriod"/>
            </a:pPr>
            <a:r>
              <a:rPr lang="en-US" sz="2000" dirty="0" smtClean="0"/>
              <a:t>Integrity checking is done on randomly chose blocks by a Data </a:t>
            </a:r>
            <a:r>
              <a:rPr lang="en-US" sz="2000" dirty="0"/>
              <a:t>user </a:t>
            </a:r>
            <a:r>
              <a:rPr lang="en-US" sz="2000" dirty="0" smtClean="0"/>
              <a:t>or </a:t>
            </a:r>
            <a:br>
              <a:rPr lang="en-US" sz="2000" dirty="0" smtClean="0"/>
            </a:br>
            <a:r>
              <a:rPr lang="en-US" sz="2000" dirty="0" smtClean="0"/>
              <a:t>a  </a:t>
            </a:r>
            <a:r>
              <a:rPr lang="en-US" sz="2000" dirty="0"/>
              <a:t>Third party auditor</a:t>
            </a:r>
          </a:p>
          <a:p>
            <a:pPr marL="1188720" lvl="3" indent="-457200">
              <a:buFont typeface="+mj-lt"/>
              <a:buAutoNum type="arabicPeriod"/>
            </a:pPr>
            <a:endParaRPr lang="en-US" sz="2200" dirty="0" smtClean="0"/>
          </a:p>
          <a:p>
            <a:pPr marL="1188720" lvl="3" indent="-457200">
              <a:buFont typeface="+mj-lt"/>
              <a:buAutoNum type="arabicPeriod"/>
            </a:pPr>
            <a:endParaRPr lang="en-US" sz="2200" dirty="0" smtClean="0"/>
          </a:p>
        </p:txBody>
      </p:sp>
    </p:spTree>
    <p:extLst>
      <p:ext uri="{BB962C8B-B14F-4D97-AF65-F5344CB8AC3E}">
        <p14:creationId xmlns:p14="http://schemas.microsoft.com/office/powerpoint/2010/main" val="1303357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94473"/>
            <a:ext cx="8991600" cy="4911127"/>
          </a:xfrm>
        </p:spPr>
        <p:txBody>
          <a:bodyPr/>
          <a:lstStyle/>
          <a:p>
            <a:pPr lvl="1">
              <a:buFont typeface="Wingdings" pitchFamily="2" charset="2"/>
              <a:buChar char="q"/>
            </a:pPr>
            <a:r>
              <a:rPr lang="en-US" sz="2800" dirty="0" smtClean="0"/>
              <a:t>Privacy </a:t>
            </a:r>
            <a:r>
              <a:rPr lang="en-US" sz="2800" dirty="0"/>
              <a:t>preserving </a:t>
            </a:r>
            <a:endParaRPr lang="en-US" sz="2800" dirty="0" smtClean="0"/>
          </a:p>
          <a:p>
            <a:pPr marL="320040" lvl="1" indent="0">
              <a:buNone/>
            </a:pPr>
            <a:endParaRPr lang="en-US" sz="2800" dirty="0" smtClean="0"/>
          </a:p>
          <a:p>
            <a:pPr lvl="2" algn="just"/>
            <a:r>
              <a:rPr lang="en-US" sz="2000" dirty="0" smtClean="0"/>
              <a:t>TPA </a:t>
            </a:r>
            <a:r>
              <a:rPr lang="en-US" sz="2000" dirty="0" smtClean="0"/>
              <a:t>should check </a:t>
            </a:r>
            <a:r>
              <a:rPr lang="en-US" sz="2000" dirty="0"/>
              <a:t>the integrity of the data without downloading the </a:t>
            </a:r>
            <a:r>
              <a:rPr lang="en-US" sz="2000" dirty="0" smtClean="0"/>
              <a:t>data.</a:t>
            </a:r>
            <a:endParaRPr lang="en-US" sz="2000" dirty="0" smtClean="0"/>
          </a:p>
          <a:p>
            <a:pPr lvl="2" algn="just"/>
            <a:r>
              <a:rPr lang="en-US" sz="2000" dirty="0" smtClean="0"/>
              <a:t>But </a:t>
            </a:r>
            <a:r>
              <a:rPr lang="en-US" sz="2000" dirty="0"/>
              <a:t>if somehow he gets hold of the data, and knows which user has signed which part or which block is signed the most by the users, then the TPA can get the idea or hint of the valuable users or valuable data among the stored data. </a:t>
            </a:r>
          </a:p>
        </p:txBody>
      </p:sp>
      <p:sp>
        <p:nvSpPr>
          <p:cNvPr id="4" name="Title 1"/>
          <p:cNvSpPr>
            <a:spLocks noGrp="1"/>
          </p:cNvSpPr>
          <p:nvPr>
            <p:ph type="title"/>
          </p:nvPr>
        </p:nvSpPr>
        <p:spPr>
          <a:xfrm>
            <a:off x="914400" y="152400"/>
            <a:ext cx="7315200" cy="1154097"/>
          </a:xfrm>
        </p:spPr>
        <p:txBody>
          <a:bodyPr>
            <a:normAutofit/>
          </a:bodyPr>
          <a:lstStyle/>
          <a:p>
            <a:pPr algn="r"/>
            <a:r>
              <a:rPr lang="en-US" sz="3600" dirty="0"/>
              <a:t>Issues with stored shared </a:t>
            </a:r>
            <a:r>
              <a:rPr lang="en-US" sz="3600" dirty="0" smtClean="0"/>
              <a:t>data</a:t>
            </a:r>
            <a:endParaRPr lang="en-US" sz="3600" dirty="0"/>
          </a:p>
        </p:txBody>
      </p:sp>
      <p:pic>
        <p:nvPicPr>
          <p:cNvPr id="2050" name="Picture 2" descr="C:\Users\N1363l\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756" y="4343400"/>
            <a:ext cx="3792344"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842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97"/>
            <a:ext cx="8229600" cy="1458897"/>
          </a:xfrm>
        </p:spPr>
        <p:txBody>
          <a:bodyPr>
            <a:noAutofit/>
          </a:bodyPr>
          <a:lstStyle/>
          <a:p>
            <a:pPr algn="r"/>
            <a:r>
              <a:rPr lang="en-US" sz="3600" dirty="0" smtClean="0"/>
              <a:t>Design </a:t>
            </a:r>
            <a:r>
              <a:rPr lang="en-US" sz="3600" dirty="0" smtClean="0"/>
              <a:t>objectives of a privacy preserving system   </a:t>
            </a:r>
            <a:endParaRPr lang="en-US" sz="3600" dirty="0"/>
          </a:p>
        </p:txBody>
      </p:sp>
      <p:sp>
        <p:nvSpPr>
          <p:cNvPr id="3" name="Content Placeholder 2"/>
          <p:cNvSpPr>
            <a:spLocks noGrp="1"/>
          </p:cNvSpPr>
          <p:nvPr>
            <p:ph idx="1"/>
          </p:nvPr>
        </p:nvSpPr>
        <p:spPr>
          <a:xfrm>
            <a:off x="152400" y="1447800"/>
            <a:ext cx="8991600" cy="5257800"/>
          </a:xfrm>
        </p:spPr>
        <p:txBody>
          <a:bodyPr anchor="ctr">
            <a:normAutofit/>
          </a:bodyPr>
          <a:lstStyle/>
          <a:p>
            <a:pPr marL="560070" lvl="0" indent="-514350" algn="just">
              <a:buFont typeface="+mj-lt"/>
              <a:buAutoNum type="arabicPeriod"/>
            </a:pPr>
            <a:r>
              <a:rPr lang="en-US" sz="2600" dirty="0"/>
              <a:t>Public</a:t>
            </a:r>
            <a:r>
              <a:rPr lang="en-US" sz="2600" i="1" dirty="0"/>
              <a:t> </a:t>
            </a:r>
            <a:r>
              <a:rPr lang="en-US" sz="2600" dirty="0"/>
              <a:t>Auditing: </a:t>
            </a:r>
            <a:r>
              <a:rPr lang="en-US" sz="2200" dirty="0" smtClean="0"/>
              <a:t>Verifying </a:t>
            </a:r>
            <a:r>
              <a:rPr lang="en-US" sz="2200" dirty="0"/>
              <a:t>the integrity of the stored shared </a:t>
            </a:r>
            <a:r>
              <a:rPr lang="en-US" sz="2200" dirty="0" smtClean="0"/>
              <a:t>data </a:t>
            </a:r>
            <a:r>
              <a:rPr lang="en-US" sz="2200" dirty="0" smtClean="0"/>
              <a:t>without accessing </a:t>
            </a:r>
            <a:r>
              <a:rPr lang="en-US" sz="2200" dirty="0"/>
              <a:t>the entire data. </a:t>
            </a:r>
          </a:p>
          <a:p>
            <a:pPr marL="560070" lvl="0" indent="-514350" algn="just">
              <a:buFont typeface="+mj-lt"/>
              <a:buAutoNum type="arabicPeriod"/>
            </a:pPr>
            <a:r>
              <a:rPr lang="en-US" sz="2600" dirty="0"/>
              <a:t>Correctness: </a:t>
            </a:r>
            <a:r>
              <a:rPr lang="en-US" sz="2200" dirty="0" smtClean="0"/>
              <a:t>Correctly </a:t>
            </a:r>
            <a:r>
              <a:rPr lang="en-US" sz="2200" dirty="0"/>
              <a:t>detect the integrity of the </a:t>
            </a:r>
            <a:r>
              <a:rPr lang="en-US" sz="2200" dirty="0" smtClean="0"/>
              <a:t>data</a:t>
            </a:r>
            <a:endParaRPr lang="en-US" sz="2200" dirty="0"/>
          </a:p>
          <a:p>
            <a:pPr marL="560070" lvl="0" indent="-514350" algn="just">
              <a:buFont typeface="+mj-lt"/>
              <a:buAutoNum type="arabicPeriod"/>
            </a:pPr>
            <a:r>
              <a:rPr lang="en-US" sz="2600" dirty="0" smtClean="0"/>
              <a:t>Non-forgery</a:t>
            </a:r>
            <a:r>
              <a:rPr lang="en-US" sz="2600" i="1" dirty="0" smtClean="0"/>
              <a:t>:</a:t>
            </a:r>
            <a:r>
              <a:rPr lang="en-US" sz="2600" dirty="0" smtClean="0"/>
              <a:t> </a:t>
            </a:r>
            <a:r>
              <a:rPr lang="en-US" sz="2200" dirty="0" smtClean="0"/>
              <a:t>No </a:t>
            </a:r>
            <a:r>
              <a:rPr lang="en-US" sz="2200" dirty="0"/>
              <a:t>one other than a user </a:t>
            </a:r>
            <a:r>
              <a:rPr lang="en-US" sz="2200" dirty="0" smtClean="0"/>
              <a:t>can </a:t>
            </a:r>
            <a:r>
              <a:rPr lang="en-US" sz="2200" dirty="0"/>
              <a:t>generate a valid </a:t>
            </a:r>
            <a:r>
              <a:rPr lang="en-US" sz="2200" dirty="0" smtClean="0"/>
              <a:t>signature </a:t>
            </a:r>
            <a:r>
              <a:rPr lang="en-US" sz="2200" dirty="0"/>
              <a:t>on shared data.</a:t>
            </a:r>
          </a:p>
          <a:p>
            <a:pPr marL="560070" lvl="0" indent="-514350" algn="just">
              <a:buFont typeface="+mj-lt"/>
              <a:buAutoNum type="arabicPeriod"/>
            </a:pPr>
            <a:r>
              <a:rPr lang="en-US" sz="2600" dirty="0"/>
              <a:t>Identity privacy: </a:t>
            </a:r>
            <a:r>
              <a:rPr lang="en-US" sz="2200" dirty="0" smtClean="0"/>
              <a:t>The </a:t>
            </a:r>
            <a:r>
              <a:rPr lang="en-US" sz="2200" dirty="0"/>
              <a:t>TPA cannot distinguish between the signers of the block of the shared data.  </a:t>
            </a:r>
          </a:p>
          <a:p>
            <a:pPr algn="just"/>
            <a:endParaRPr lang="en-US" dirty="0"/>
          </a:p>
        </p:txBody>
      </p:sp>
    </p:spTree>
    <p:extLst>
      <p:ext uri="{BB962C8B-B14F-4D97-AF65-F5344CB8AC3E}">
        <p14:creationId xmlns:p14="http://schemas.microsoft.com/office/powerpoint/2010/main" val="2146950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54097"/>
          </a:xfrm>
        </p:spPr>
        <p:txBody>
          <a:bodyPr/>
          <a:lstStyle/>
          <a:p>
            <a:pPr algn="r"/>
            <a:r>
              <a:rPr lang="en-US" dirty="0" smtClean="0"/>
              <a:t>Existing </a:t>
            </a:r>
            <a:r>
              <a:rPr lang="en-US" dirty="0" smtClean="0"/>
              <a:t>Mechanisms</a:t>
            </a:r>
            <a:endParaRPr lang="en-US" dirty="0"/>
          </a:p>
        </p:txBody>
      </p:sp>
      <p:sp>
        <p:nvSpPr>
          <p:cNvPr id="3" name="Content Placeholder 2"/>
          <p:cNvSpPr>
            <a:spLocks noGrp="1"/>
          </p:cNvSpPr>
          <p:nvPr>
            <p:ph idx="1"/>
          </p:nvPr>
        </p:nvSpPr>
        <p:spPr>
          <a:xfrm>
            <a:off x="152400" y="1600200"/>
            <a:ext cx="8763000" cy="5257800"/>
          </a:xfrm>
        </p:spPr>
        <p:txBody>
          <a:bodyPr>
            <a:normAutofit/>
          </a:bodyPr>
          <a:lstStyle/>
          <a:p>
            <a:r>
              <a:rPr lang="en-US" sz="2400" dirty="0" err="1" smtClean="0"/>
              <a:t>Oruta</a:t>
            </a:r>
            <a:r>
              <a:rPr lang="en-US" sz="2400" dirty="0"/>
              <a:t> by </a:t>
            </a:r>
            <a:r>
              <a:rPr lang="en-US" sz="2400" dirty="0"/>
              <a:t>B. Wang et. al.[1]</a:t>
            </a:r>
            <a:endParaRPr lang="en-US" sz="2400" dirty="0" smtClean="0"/>
          </a:p>
          <a:p>
            <a:pPr lvl="1">
              <a:buFont typeface="Wingdings" pitchFamily="2" charset="2"/>
              <a:buChar char="Ø"/>
            </a:pPr>
            <a:r>
              <a:rPr lang="en-US" sz="2000" dirty="0" smtClean="0">
                <a:solidFill>
                  <a:schemeClr val="tx2"/>
                </a:solidFill>
              </a:rPr>
              <a:t>Four algorithms</a:t>
            </a:r>
          </a:p>
          <a:p>
            <a:pPr lvl="2">
              <a:buFont typeface="Arial" pitchFamily="34" charset="0"/>
              <a:buChar char="•"/>
            </a:pPr>
            <a:r>
              <a:rPr lang="en-US" sz="2000" b="1" dirty="0" err="1" smtClean="0"/>
              <a:t>KeyGen</a:t>
            </a:r>
            <a:r>
              <a:rPr lang="en-US" sz="2000" dirty="0" smtClean="0"/>
              <a:t>: using private key, public key of the user is generated </a:t>
            </a:r>
          </a:p>
          <a:p>
            <a:pPr lvl="2">
              <a:buFont typeface="Arial" pitchFamily="34" charset="0"/>
              <a:buChar char="•"/>
            </a:pPr>
            <a:r>
              <a:rPr lang="en-US" sz="2000" b="1" dirty="0" err="1" smtClean="0"/>
              <a:t>SignGen</a:t>
            </a:r>
            <a:r>
              <a:rPr lang="en-US" sz="2000" dirty="0" smtClean="0"/>
              <a:t>: signature of the data is generated using signer’s private key and public key of others users by ring</a:t>
            </a:r>
          </a:p>
          <a:p>
            <a:pPr lvl="2">
              <a:buFont typeface="Arial" pitchFamily="34" charset="0"/>
              <a:buChar char="•"/>
            </a:pPr>
            <a:r>
              <a:rPr lang="en-US" sz="2000" b="1" dirty="0" err="1" smtClean="0"/>
              <a:t>ProofGen</a:t>
            </a:r>
            <a:r>
              <a:rPr lang="en-US" sz="2000" dirty="0" smtClean="0"/>
              <a:t>: </a:t>
            </a:r>
            <a:r>
              <a:rPr lang="en-US" sz="2000" dirty="0"/>
              <a:t>to generate a proof of the possession of the shared </a:t>
            </a:r>
            <a:r>
              <a:rPr lang="en-US" sz="2000" dirty="0" smtClean="0"/>
              <a:t>data by the server</a:t>
            </a:r>
            <a:endParaRPr lang="en-US" sz="2000" dirty="0" smtClean="0"/>
          </a:p>
          <a:p>
            <a:pPr lvl="2">
              <a:buFont typeface="Arial" pitchFamily="34" charset="0"/>
              <a:buChar char="•"/>
            </a:pPr>
            <a:r>
              <a:rPr lang="en-US" sz="2000" b="1" dirty="0" err="1" smtClean="0"/>
              <a:t>ProofVerify</a:t>
            </a:r>
            <a:r>
              <a:rPr lang="en-US" sz="2000" dirty="0" smtClean="0"/>
              <a:t>: </a:t>
            </a:r>
            <a:r>
              <a:rPr lang="en-US" sz="2000" dirty="0"/>
              <a:t>TPA uses this algorithm to audit the integrity of shared data by verifying the proof obtained from the cloud server</a:t>
            </a:r>
            <a:r>
              <a:rPr lang="en-US" sz="2000" dirty="0" smtClean="0"/>
              <a:t>.</a:t>
            </a:r>
            <a:endParaRPr lang="en-US" sz="2400" dirty="0"/>
          </a:p>
          <a:p>
            <a:pPr>
              <a:buFont typeface="Arial" pitchFamily="34" charset="0"/>
              <a:buChar char="•"/>
            </a:pPr>
            <a:r>
              <a:rPr lang="en-US" sz="2400" dirty="0">
                <a:solidFill>
                  <a:schemeClr val="tx2"/>
                </a:solidFill>
              </a:rPr>
              <a:t>Limitations </a:t>
            </a:r>
            <a:endParaRPr lang="en-US" sz="2400" dirty="0" smtClean="0">
              <a:solidFill>
                <a:schemeClr val="tx2"/>
              </a:solidFill>
            </a:endParaRPr>
          </a:p>
          <a:p>
            <a:pPr lvl="1">
              <a:buFont typeface="Arial" pitchFamily="34" charset="0"/>
              <a:buChar char="•"/>
            </a:pPr>
            <a:r>
              <a:rPr lang="en-US" sz="2200" dirty="0" smtClean="0"/>
              <a:t>Runs on static groups only not on any dynamic group</a:t>
            </a:r>
          </a:p>
          <a:p>
            <a:pPr lvl="1">
              <a:buFont typeface="Arial" pitchFamily="34" charset="0"/>
              <a:buChar char="•"/>
            </a:pPr>
            <a:r>
              <a:rPr lang="en-US" sz="2200" dirty="0"/>
              <a:t>D</a:t>
            </a:r>
            <a:r>
              <a:rPr lang="en-US" sz="2200" dirty="0" smtClean="0"/>
              <a:t>o not ensure the integrity done on the latest(fresh) data  </a:t>
            </a:r>
          </a:p>
          <a:p>
            <a:pPr lvl="1">
              <a:buFont typeface="Arial" pitchFamily="34" charset="0"/>
              <a:buChar char="•"/>
            </a:pPr>
            <a:r>
              <a:rPr lang="en-US" sz="2200" dirty="0" smtClean="0"/>
              <a:t>Every time a data is modified, re-signature is needed to be done</a:t>
            </a:r>
            <a:endParaRPr lang="en-US" sz="2200" dirty="0"/>
          </a:p>
          <a:p>
            <a:endParaRPr lang="en-US" sz="2400" dirty="0"/>
          </a:p>
        </p:txBody>
      </p:sp>
    </p:spTree>
    <p:extLst>
      <p:ext uri="{BB962C8B-B14F-4D97-AF65-F5344CB8AC3E}">
        <p14:creationId xmlns:p14="http://schemas.microsoft.com/office/powerpoint/2010/main" val="145034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5105399"/>
          </a:xfrm>
        </p:spPr>
        <p:txBody>
          <a:bodyPr>
            <a:normAutofit/>
          </a:bodyPr>
          <a:lstStyle/>
          <a:p>
            <a:r>
              <a:rPr lang="en-US" sz="2400" dirty="0" smtClean="0"/>
              <a:t>Knox by </a:t>
            </a:r>
            <a:r>
              <a:rPr lang="en-US" sz="2400" dirty="0"/>
              <a:t>B. Wang et. al</a:t>
            </a:r>
            <a:r>
              <a:rPr lang="en-US" sz="2400" dirty="0" smtClean="0"/>
              <a:t>.[2]</a:t>
            </a:r>
          </a:p>
          <a:p>
            <a:pPr lvl="1">
              <a:buFont typeface="Wingdings" pitchFamily="2" charset="2"/>
              <a:buChar char="Ø"/>
            </a:pPr>
            <a:r>
              <a:rPr lang="en-US" sz="2000" b="1" dirty="0" smtClean="0">
                <a:solidFill>
                  <a:schemeClr val="tx2"/>
                </a:solidFill>
              </a:rPr>
              <a:t>Six</a:t>
            </a:r>
            <a:r>
              <a:rPr lang="en-US" sz="2000" dirty="0" smtClean="0">
                <a:solidFill>
                  <a:schemeClr val="tx2"/>
                </a:solidFill>
              </a:rPr>
              <a:t> </a:t>
            </a:r>
            <a:r>
              <a:rPr lang="en-US" sz="2000" dirty="0">
                <a:solidFill>
                  <a:schemeClr val="tx2"/>
                </a:solidFill>
              </a:rPr>
              <a:t>algorithms</a:t>
            </a:r>
          </a:p>
          <a:p>
            <a:pPr marL="960120" lvl="2" indent="-457200">
              <a:buFont typeface="+mj-lt"/>
              <a:buAutoNum type="arabicPeriod"/>
            </a:pPr>
            <a:r>
              <a:rPr lang="en-US" sz="2000" b="1" dirty="0" err="1" smtClean="0"/>
              <a:t>KeyGen</a:t>
            </a:r>
            <a:r>
              <a:rPr lang="en-US" sz="2000" dirty="0" smtClean="0"/>
              <a:t>: </a:t>
            </a:r>
            <a:r>
              <a:rPr lang="en-US" sz="2000" dirty="0"/>
              <a:t>used by the original user to compute a public key and a group manager private </a:t>
            </a:r>
            <a:r>
              <a:rPr lang="en-US" sz="2000" dirty="0" smtClean="0"/>
              <a:t>key</a:t>
            </a:r>
          </a:p>
          <a:p>
            <a:pPr marL="960120" lvl="2" indent="-457200">
              <a:buFont typeface="+mj-lt"/>
              <a:buAutoNum type="arabicPeriod"/>
            </a:pPr>
            <a:r>
              <a:rPr lang="en-US" sz="2000" b="1" dirty="0" smtClean="0"/>
              <a:t>Join</a:t>
            </a:r>
            <a:r>
              <a:rPr lang="en-US" sz="2000" dirty="0" smtClean="0"/>
              <a:t>: </a:t>
            </a:r>
            <a:r>
              <a:rPr lang="en-US" sz="2000" dirty="0"/>
              <a:t>used by the original user to add another user in the group and issue private keys to the users of the </a:t>
            </a:r>
            <a:r>
              <a:rPr lang="en-US" sz="2000" dirty="0" smtClean="0"/>
              <a:t>group</a:t>
            </a:r>
          </a:p>
          <a:p>
            <a:pPr marL="960120" lvl="2" indent="-457200">
              <a:buFont typeface="+mj-lt"/>
              <a:buAutoNum type="arabicPeriod"/>
            </a:pPr>
            <a:r>
              <a:rPr lang="en-US" sz="2000" b="1" dirty="0" smtClean="0"/>
              <a:t>Sign</a:t>
            </a:r>
            <a:r>
              <a:rPr lang="en-US" sz="2000" dirty="0" smtClean="0"/>
              <a:t>: </a:t>
            </a:r>
            <a:r>
              <a:rPr lang="en-US" sz="2000" dirty="0"/>
              <a:t>signature of the data is generated using signer’s private key and </a:t>
            </a:r>
            <a:r>
              <a:rPr lang="en-US" sz="2000" dirty="0" smtClean="0"/>
              <a:t>the group key </a:t>
            </a:r>
          </a:p>
          <a:p>
            <a:pPr marL="960120" lvl="2" indent="-457200">
              <a:buFont typeface="+mj-lt"/>
              <a:buAutoNum type="arabicPeriod"/>
            </a:pPr>
            <a:r>
              <a:rPr lang="en-US" sz="2000" b="1" dirty="0" err="1" smtClean="0"/>
              <a:t>ProofGen</a:t>
            </a:r>
            <a:r>
              <a:rPr lang="en-US" sz="2000" dirty="0"/>
              <a:t>: to generate a proof of the possession of the shared data by the </a:t>
            </a:r>
            <a:r>
              <a:rPr lang="en-US" sz="2000" dirty="0" smtClean="0"/>
              <a:t>server</a:t>
            </a:r>
          </a:p>
          <a:p>
            <a:pPr marL="960120" lvl="2" indent="-457200">
              <a:buFont typeface="+mj-lt"/>
              <a:buAutoNum type="arabicPeriod"/>
            </a:pPr>
            <a:r>
              <a:rPr lang="en-US" sz="2000" b="1" dirty="0" err="1" smtClean="0"/>
              <a:t>ProofVerify</a:t>
            </a:r>
            <a:r>
              <a:rPr lang="en-US" sz="2000" dirty="0"/>
              <a:t>: TPA uses this algorithm to audit the integrity of shared data by verifying the proof obtained from </a:t>
            </a:r>
            <a:r>
              <a:rPr lang="en-US" sz="2000" dirty="0" smtClean="0"/>
              <a:t>the </a:t>
            </a:r>
            <a:r>
              <a:rPr lang="en-US" sz="2000" dirty="0"/>
              <a:t>cloud </a:t>
            </a:r>
            <a:r>
              <a:rPr lang="en-US" sz="2000" dirty="0" smtClean="0"/>
              <a:t>server.</a:t>
            </a:r>
          </a:p>
          <a:p>
            <a:pPr marL="960120" lvl="2" indent="-457200">
              <a:buFont typeface="+mj-lt"/>
              <a:buAutoNum type="arabicPeriod"/>
            </a:pPr>
            <a:r>
              <a:rPr lang="en-US" sz="2000" b="1" dirty="0" smtClean="0"/>
              <a:t>Open</a:t>
            </a:r>
            <a:r>
              <a:rPr lang="en-US" sz="2000" dirty="0" smtClean="0"/>
              <a:t>: </a:t>
            </a:r>
            <a:r>
              <a:rPr lang="en-US" sz="2000" dirty="0"/>
              <a:t>used by the original user to reveal the identity of the signer of the shared data. </a:t>
            </a:r>
          </a:p>
          <a:p>
            <a:endParaRPr lang="en-US" dirty="0"/>
          </a:p>
        </p:txBody>
      </p:sp>
      <p:sp>
        <p:nvSpPr>
          <p:cNvPr id="4" name="Title 1"/>
          <p:cNvSpPr>
            <a:spLocks noGrp="1"/>
          </p:cNvSpPr>
          <p:nvPr>
            <p:ph type="title"/>
          </p:nvPr>
        </p:nvSpPr>
        <p:spPr>
          <a:xfrm>
            <a:off x="838200" y="141303"/>
            <a:ext cx="7315200" cy="1154097"/>
          </a:xfrm>
        </p:spPr>
        <p:txBody>
          <a:bodyPr/>
          <a:lstStyle/>
          <a:p>
            <a:pPr algn="r"/>
            <a:r>
              <a:rPr lang="en-US" dirty="0"/>
              <a:t>Existing Mechanisms</a:t>
            </a:r>
            <a:endParaRPr lang="en-US" dirty="0"/>
          </a:p>
        </p:txBody>
      </p:sp>
    </p:spTree>
    <p:extLst>
      <p:ext uri="{BB962C8B-B14F-4D97-AF65-F5344CB8AC3E}">
        <p14:creationId xmlns:p14="http://schemas.microsoft.com/office/powerpoint/2010/main" val="370372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849297"/>
          </a:xfrm>
        </p:spPr>
        <p:txBody>
          <a:bodyPr>
            <a:normAutofit fontScale="90000"/>
          </a:bodyPr>
          <a:lstStyle/>
          <a:p>
            <a:pPr algn="r"/>
            <a:r>
              <a:rPr lang="en-US" dirty="0"/>
              <a:t>Existing </a:t>
            </a:r>
            <a:r>
              <a:rPr lang="en-US" dirty="0" smtClean="0"/>
              <a:t>Mechanisms (Knox continued)</a:t>
            </a:r>
            <a:endParaRPr lang="en-US" dirty="0"/>
          </a:p>
        </p:txBody>
      </p:sp>
      <p:sp>
        <p:nvSpPr>
          <p:cNvPr id="3" name="Content Placeholder 2"/>
          <p:cNvSpPr>
            <a:spLocks noGrp="1"/>
          </p:cNvSpPr>
          <p:nvPr>
            <p:ph idx="1"/>
          </p:nvPr>
        </p:nvSpPr>
        <p:spPr>
          <a:xfrm>
            <a:off x="152400" y="1447800"/>
            <a:ext cx="8839200" cy="5257799"/>
          </a:xfrm>
        </p:spPr>
        <p:txBody>
          <a:bodyPr>
            <a:normAutofit fontScale="92500"/>
          </a:bodyPr>
          <a:lstStyle/>
          <a:p>
            <a:r>
              <a:rPr lang="en-US" sz="2400" dirty="0" smtClean="0"/>
              <a:t>Advantages:</a:t>
            </a:r>
          </a:p>
          <a:p>
            <a:pPr lvl="1"/>
            <a:r>
              <a:rPr lang="en-US" sz="2200" dirty="0" smtClean="0"/>
              <a:t>Can be used for large group members and supports dynamic grouping</a:t>
            </a:r>
          </a:p>
          <a:p>
            <a:pPr lvl="1"/>
            <a:r>
              <a:rPr lang="en-US" sz="2200" dirty="0" smtClean="0"/>
              <a:t>The group manager can add or revoke a user without re-computing any signature</a:t>
            </a:r>
          </a:p>
          <a:p>
            <a:pPr lvl="1"/>
            <a:r>
              <a:rPr lang="en-US" sz="2200" dirty="0" smtClean="0"/>
              <a:t>Group manager can identify the signer of the data</a:t>
            </a:r>
          </a:p>
          <a:p>
            <a:pPr lvl="1"/>
            <a:r>
              <a:rPr lang="en-US" sz="2200" dirty="0" smtClean="0"/>
              <a:t>Signing is done on the modified data rather than the whole block. So space efficient.</a:t>
            </a:r>
          </a:p>
          <a:p>
            <a:pPr lvl="1"/>
            <a:r>
              <a:rPr lang="en-US" sz="2200" dirty="0" smtClean="0"/>
              <a:t>Detection of corrupted data with near perfect is done by using hash tables and sampling</a:t>
            </a:r>
          </a:p>
          <a:p>
            <a:endParaRPr lang="en-US" sz="2400" dirty="0" smtClean="0"/>
          </a:p>
          <a:p>
            <a:r>
              <a:rPr lang="en-US" sz="2400" dirty="0" smtClean="0"/>
              <a:t>Limitations:</a:t>
            </a:r>
            <a:endParaRPr lang="en-US" sz="2200" dirty="0" smtClean="0"/>
          </a:p>
          <a:p>
            <a:pPr lvl="1"/>
            <a:r>
              <a:rPr lang="en-US" sz="2200" dirty="0" smtClean="0"/>
              <a:t>Doesn’t support public auditing</a:t>
            </a:r>
          </a:p>
          <a:p>
            <a:pPr lvl="1"/>
            <a:r>
              <a:rPr lang="en-US" sz="2200" dirty="0" smtClean="0"/>
              <a:t>Doesn’t support multiple TPA</a:t>
            </a:r>
          </a:p>
          <a:p>
            <a:pPr lvl="1"/>
            <a:r>
              <a:rPr lang="en-US" sz="2200" dirty="0" smtClean="0"/>
              <a:t>Doesn’t ensure integrity check on recent data </a:t>
            </a:r>
          </a:p>
          <a:p>
            <a:pPr lvl="1"/>
            <a:endParaRPr lang="en-US" sz="2200" dirty="0" smtClean="0"/>
          </a:p>
          <a:p>
            <a:pPr lvl="1"/>
            <a:endParaRPr lang="en-US" dirty="0"/>
          </a:p>
        </p:txBody>
      </p:sp>
    </p:spTree>
    <p:extLst>
      <p:ext uri="{BB962C8B-B14F-4D97-AF65-F5344CB8AC3E}">
        <p14:creationId xmlns:p14="http://schemas.microsoft.com/office/powerpoint/2010/main" val="1641436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301</TotalTime>
  <Words>1153</Words>
  <Application>Microsoft Office PowerPoint</Application>
  <PresentationFormat>On-screen Show (4:3)</PresentationFormat>
  <Paragraphs>190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Perspective</vt:lpstr>
      <vt:lpstr>Privacy Preserving Auditing for Shared Data in the Cloud </vt:lpstr>
      <vt:lpstr>What is cloud computing?</vt:lpstr>
      <vt:lpstr>Classification of cloud</vt:lpstr>
      <vt:lpstr>Issues with stored shared data </vt:lpstr>
      <vt:lpstr>Issues with stored shared data</vt:lpstr>
      <vt:lpstr>Design objectives of a privacy preserving system   </vt:lpstr>
      <vt:lpstr>Existing Mechanisms</vt:lpstr>
      <vt:lpstr>Existing Mechanisms</vt:lpstr>
      <vt:lpstr>Existing Mechanisms (Knox continued)</vt:lpstr>
      <vt:lpstr>Existing Mechanisms</vt:lpstr>
      <vt:lpstr>Existing Mechanisms</vt:lpstr>
      <vt:lpstr>Existing Mechanisms</vt:lpstr>
      <vt:lpstr>Comparative Analysis Among Discussed Techniques</vt:lpstr>
      <vt:lpstr>References</vt:lpstr>
      <vt:lpstr>Thanks for your patience hearing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Auditing for Shared Data in the Cloud </dc:title>
  <dc:creator>nazrul islam</dc:creator>
  <cp:lastModifiedBy>N1363l</cp:lastModifiedBy>
  <cp:revision>61</cp:revision>
  <dcterms:created xsi:type="dcterms:W3CDTF">2006-08-16T00:00:00Z</dcterms:created>
  <dcterms:modified xsi:type="dcterms:W3CDTF">2019-04-13T07:16:37Z</dcterms:modified>
</cp:coreProperties>
</file>