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7" r:id="rId2"/>
    <p:sldId id="258" r:id="rId3"/>
    <p:sldId id="407" r:id="rId4"/>
    <p:sldId id="425" r:id="rId5"/>
    <p:sldId id="426" r:id="rId6"/>
    <p:sldId id="427" r:id="rId7"/>
    <p:sldId id="428" r:id="rId8"/>
    <p:sldId id="419" r:id="rId9"/>
    <p:sldId id="423" r:id="rId10"/>
    <p:sldId id="429" r:id="rId11"/>
    <p:sldId id="430" r:id="rId12"/>
    <p:sldId id="405" r:id="rId13"/>
    <p:sldId id="39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3A"/>
    <a:srgbClr val="002147"/>
    <a:srgbClr val="33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403" autoAdjust="0"/>
  </p:normalViewPr>
  <p:slideViewPr>
    <p:cSldViewPr snapToGrid="0" snapToObjects="1">
      <p:cViewPr varScale="1">
        <p:scale>
          <a:sx n="74" d="100"/>
          <a:sy n="74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9823-4424-4A72-9C29-969BF451BF5A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F64E-F698-4E34-A04B-2BC745E4DE3B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E9A-7EEF-4E88-AC63-411818D14724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115-C5EF-4FA7-899E-4F2846901D6F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4D1-769A-4C41-BA66-FBBBC113DD4B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0C2-2FFC-4AFE-A494-57F1ED5454F9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EA7F-3629-4570-B76C-ABB161DA55F5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928-69C3-40CE-A828-CC66B28A0E07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B17D-5624-49F0-9F6E-DEEB6C2E9C5D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7BA-062D-4C00-BF48-2B3D3E567E40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783F-E5A1-4584-89B8-3211798849D5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58D-7336-4CB4-854B-340EF50421FE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zrulcse2k/data_science_nazrul/blob/master/NY%20vs%20Toronto.ipyn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zrulcse2k/data_science_nazrul/blob/master/NY%20vs%20Toronto.ipyn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A05D19-1208-4B53-A4F2-63AEFC746337}"/>
              </a:ext>
            </a:extLst>
          </p:cNvPr>
          <p:cNvSpPr/>
          <p:nvPr/>
        </p:nvSpPr>
        <p:spPr>
          <a:xfrm>
            <a:off x="609600" y="1794650"/>
            <a:ext cx="8169137" cy="304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The Battle of Neighborhoods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Md Nazrul Islam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Coursera IBM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8277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rebuchet MS" panose="020B0603020202020204" pitchFamily="34" charset="0"/>
              </a:rPr>
              <a:t>Comparison of neighborhoods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57393"/>
              </p:ext>
            </p:extLst>
          </p:nvPr>
        </p:nvGraphicFramePr>
        <p:xfrm>
          <a:off x="1524000" y="2272764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Manhattan,</a:t>
                      </a:r>
                      <a:r>
                        <a:rPr lang="en-US" baseline="0" dirty="0" smtClean="0"/>
                        <a:t> NY no. of Neighborhoods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Toronto No. of Neighborhoods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759126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column is the cluster ID, second column is the number of neighborhoods of Manhattan NY that matches the attributes for cluster 1, third column is for the Toronto neighborhoods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5080353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person living in a neighborhood in cluster &lt;</a:t>
            </a:r>
            <a:r>
              <a:rPr lang="en-US" dirty="0" err="1" smtClean="0"/>
              <a:t>i</a:t>
            </a:r>
            <a:r>
              <a:rPr lang="en-US" dirty="0" smtClean="0"/>
              <a:t>&gt; can move to any neighborhood of Manhattan NY which has the same attributes for that cluster. Here </a:t>
            </a:r>
            <a:r>
              <a:rPr lang="en-US" dirty="0" err="1" smtClean="0"/>
              <a:t>i</a:t>
            </a:r>
            <a:r>
              <a:rPr lang="en-US" dirty="0" smtClean="0"/>
              <a:t> is in  {1,2,3,4,5}.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Ref: </a:t>
            </a:r>
            <a:r>
              <a:rPr lang="en-US" dirty="0">
                <a:hlinkClick r:id="rId2"/>
              </a:rPr>
              <a:t>https://github.com/nazrulcse2k/data_science_nazrul/blob/master/NY%20vs%20Toronto.ipynb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0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rebuchet MS" panose="020B0603020202020204" pitchFamily="34" charset="0"/>
              </a:rPr>
              <a:t>Observations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22957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Mr. X lives in  any neighborhood of Toronto bearing the attributes of either Cluster 2 or 4 then he will have a lots of choices in Manhattan, NY to choose as new neighborhood.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Mr. X lives in a neighborhood of Toronto under cluster 3 then he will still have choices from Manhattan but options are not at large as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Mr. X lives in a neighborhood of Toronto under cluster 4 then he will not have much choice to make, he will have to choose some neighborhood in Manhattan based on some other options.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Ref: </a:t>
            </a:r>
            <a:r>
              <a:rPr lang="en-US" dirty="0">
                <a:hlinkClick r:id="rId2"/>
              </a:rPr>
              <a:t>https://github.com/nazrulcse2k/data_science_nazrul/blob/master/NY%20vs%20Toronto.ipynb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7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0F9402-D841-4101-97F8-87A93B6316AA}"/>
              </a:ext>
            </a:extLst>
          </p:cNvPr>
          <p:cNvSpPr/>
          <p:nvPr/>
        </p:nvSpPr>
        <p:spPr>
          <a:xfrm>
            <a:off x="636104" y="1166682"/>
            <a:ext cx="7779026" cy="4812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project work was only done on the zip codes of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New York and Toronto,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includes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401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zip codes each having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150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features even after dimensionality reduction with PCA.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features are increased as well as cluster numbers then Mr. X may have more options to choose for each cluster.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have a huge feature space but limited number of samples. We can collect data from entire United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States and Canada,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will make our dataset well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balanced and model can be applied for relocation problem between US and Canada.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From figure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6, one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can spot certain outlier in our data.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Those outliers can be more fine-tuned applying adaptive machine learning rules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robust clustering.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2E2067-C5B8-418E-AB4F-A8B36A8DE074}"/>
              </a:ext>
            </a:extLst>
          </p:cNvPr>
          <p:cNvSpPr txBox="1"/>
          <p:nvPr/>
        </p:nvSpPr>
        <p:spPr>
          <a:xfrm>
            <a:off x="1371600" y="324433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3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Suppose, a person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Mr. X has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been living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Toronto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for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8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sweet years of his/her life.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Mr. X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has to leave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relocate to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Manhattan NY due to his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job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relocation. </a:t>
            </a:r>
            <a:endParaRPr 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Mr. X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has been used to a particular lifestyle for a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longtime in Toronto.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He may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like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to go to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Chinese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restaurants for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lunch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maybe he loves to visit some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parks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in the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weekends. </a:t>
            </a:r>
            <a:endParaRPr 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Mr. X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needs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to choose a neighborhood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Manhattan which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has all the amenities he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is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used to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his neighborhood in Toronto at a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close proximity.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2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Applying k-mean clustering algorithm to cluster the neighborhood based on their similarities in different amenities and venues.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For defining success we will try to figure out the optimal cluster size by doing some exploratory data analysis on different clusters and trying to observe their similarities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Based on the clusters Mr. X can be offered some options which he can choose for his future residence.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Workflow</a:t>
            </a:r>
          </a:p>
        </p:txBody>
      </p:sp>
      <p:sp>
        <p:nvSpPr>
          <p:cNvPr id="5" name="AutoShape 2" descr="https://docs.google.com/drawings/u/1/d/sBTAqS0lu9NXikBEHN4Lv_A/image?w=336&amp;h=383&amp;rev=1&amp;ac=1&amp;parent=1ab05f7SrOhUFo58dhpiJKP0KXQiNB1VO901mlmRKi3k">
            <a:extLst>
              <a:ext uri="{FF2B5EF4-FFF2-40B4-BE49-F238E27FC236}">
                <a16:creationId xmlns="" xmlns:a16="http://schemas.microsoft.com/office/drawing/2014/main" id="{626D640D-C92D-4571-BF72-AB40613FD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604963"/>
            <a:ext cx="32004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1FDE50-4188-4B02-9477-9810EBD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1147762"/>
            <a:ext cx="5111854" cy="498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EC7399E-ECC4-476A-82DE-340CC80D2124}"/>
              </a:ext>
            </a:extLst>
          </p:cNvPr>
          <p:cNvSpPr/>
          <p:nvPr/>
        </p:nvSpPr>
        <p:spPr>
          <a:xfrm>
            <a:off x="2554185" y="61357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Fig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1. Neighborhood segmentation work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2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Selecting Principal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47D253-C3A6-4185-AB76-56DB8435047F}"/>
              </a:ext>
            </a:extLst>
          </p:cNvPr>
          <p:cNvSpPr/>
          <p:nvPr/>
        </p:nvSpPr>
        <p:spPr>
          <a:xfrm>
            <a:off x="2366889" y="6131741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Selecting Principal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2058820"/>
            <a:ext cx="5106113" cy="3667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179" y="1077670"/>
            <a:ext cx="904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Applying PCA Components analysis will reduce the number of variables to a smaller set but </a:t>
            </a:r>
          </a:p>
          <a:p>
            <a:r>
              <a:rPr lang="en-US" dirty="0" smtClean="0"/>
              <a:t>Confining all the attributes of neighborhoods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4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Elbow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C74BB-0D4A-48AC-8FD8-5FEF7A3DEE41}"/>
              </a:ext>
            </a:extLst>
          </p:cNvPr>
          <p:cNvSpPr/>
          <p:nvPr/>
        </p:nvSpPr>
        <p:spPr>
          <a:xfrm>
            <a:off x="2040835" y="5950226"/>
            <a:ext cx="567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Elbow found at k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(K is number of Clusters)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9" y="2549957"/>
            <a:ext cx="4458322" cy="2762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334" y="1205828"/>
            <a:ext cx="666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Through Elbow method determine the optimal number of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Trebuchet MS" panose="020B0603020202020204" pitchFamily="34" charset="0"/>
            </a:endParaRPr>
          </a:p>
          <a:p>
            <a:pPr algn="ctr"/>
            <a:r>
              <a:rPr lang="en-US" sz="2800" dirty="0" smtClean="0">
                <a:latin typeface="Trebuchet MS" panose="020B0603020202020204" pitchFamily="34" charset="0"/>
              </a:rPr>
              <a:t>Silhouette </a:t>
            </a:r>
            <a:r>
              <a:rPr lang="en-US" sz="2800" dirty="0">
                <a:latin typeface="Trebuchet MS" panose="020B0603020202020204" pitchFamily="34" charset="0"/>
              </a:rPr>
              <a:t>Score</a:t>
            </a:r>
          </a:p>
          <a:p>
            <a:pPr algn="ctr"/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C74BB-0D4A-48AC-8FD8-5FEF7A3DEE41}"/>
              </a:ext>
            </a:extLst>
          </p:cNvPr>
          <p:cNvSpPr/>
          <p:nvPr/>
        </p:nvSpPr>
        <p:spPr>
          <a:xfrm>
            <a:off x="2040835" y="5950226"/>
            <a:ext cx="5678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Silhouette Score confirms optimal Cluster Number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0" y="2090737"/>
            <a:ext cx="4932608" cy="2957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9399" y="1085885"/>
            <a:ext cx="624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Through Silhouette score validate optimal number of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3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 Manhattan, NY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neighborhoods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221562"/>
            <a:ext cx="3511131" cy="26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49" y="2221562"/>
            <a:ext cx="3946185" cy="26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6.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Toronto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neighborhoods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with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2119532"/>
            <a:ext cx="3783787" cy="2382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2119532"/>
            <a:ext cx="3995351" cy="23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659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Marmarelli, Marissa</dc:creator>
  <cp:lastModifiedBy>Islam, Md Nazrul</cp:lastModifiedBy>
  <cp:revision>207</cp:revision>
  <dcterms:created xsi:type="dcterms:W3CDTF">2014-05-07T16:40:04Z</dcterms:created>
  <dcterms:modified xsi:type="dcterms:W3CDTF">2020-05-31T02:48:45Z</dcterms:modified>
</cp:coreProperties>
</file>