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78396da0a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578396da0a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57c35fc34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57c35fc34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57c35fc34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57c35fc34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57c35fc34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57c35fc34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57c35fc34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57c35fc34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57c35fc34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57c35fc34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idx="1" type="subTitle"/>
          </p:nvPr>
        </p:nvSpPr>
        <p:spPr>
          <a:xfrm>
            <a:off x="824000" y="2728050"/>
            <a:ext cx="4809000" cy="22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No: 06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Name: Md. Nazrul Islam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ID: 19301124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ST- Ehsanur Rahman Rhythm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RA- Adib Muhammad Amit</a:t>
            </a:r>
            <a:endParaRPr/>
          </a:p>
        </p:txBody>
      </p:sp>
      <p:sp>
        <p:nvSpPr>
          <p:cNvPr id="278" name="Google Shape;278;p13"/>
          <p:cNvSpPr txBox="1"/>
          <p:nvPr>
            <p:ph type="ctrTitle"/>
          </p:nvPr>
        </p:nvSpPr>
        <p:spPr>
          <a:xfrm>
            <a:off x="824000" y="464500"/>
            <a:ext cx="8054700" cy="18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5"/>
              <a:t>Paper review: </a:t>
            </a:r>
            <a:r>
              <a:rPr lang="en" sz="3155"/>
              <a:t>AniMOJity: Detecting Hate Comments in Indic languages and Analysing</a:t>
            </a:r>
            <a:endParaRPr sz="315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5"/>
              <a:t>Bias against Content Creators</a:t>
            </a:r>
            <a:endParaRPr sz="315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77"/>
              <a:t>Proceedings of the 19th International Conference on Natural Language Processing (ICON) |Published:2022</a:t>
            </a:r>
            <a:endParaRPr sz="1377"/>
          </a:p>
        </p:txBody>
      </p:sp>
      <p:sp>
        <p:nvSpPr>
          <p:cNvPr id="279" name="Google Shape;279;p13"/>
          <p:cNvSpPr txBox="1"/>
          <p:nvPr>
            <p:ph idx="12" type="sldNum"/>
          </p:nvPr>
        </p:nvSpPr>
        <p:spPr>
          <a:xfrm>
            <a:off x="7951329" y="4443724"/>
            <a:ext cx="1129800" cy="84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500"/>
              <a:t>‹#›</a:t>
            </a:fld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ctrTitle"/>
          </p:nvPr>
        </p:nvSpPr>
        <p:spPr>
          <a:xfrm>
            <a:off x="824000" y="66022"/>
            <a:ext cx="4260000" cy="14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</a:t>
            </a:r>
            <a:endParaRPr/>
          </a:p>
        </p:txBody>
      </p:sp>
      <p:sp>
        <p:nvSpPr>
          <p:cNvPr id="285" name="Google Shape;285;p14"/>
          <p:cNvSpPr txBox="1"/>
          <p:nvPr>
            <p:ph idx="1" type="subTitle"/>
          </p:nvPr>
        </p:nvSpPr>
        <p:spPr>
          <a:xfrm>
            <a:off x="824000" y="1214450"/>
            <a:ext cx="7843800" cy="37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focuses on the issue of harmful and biased internet content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highlights a rise in racially, sexually, and religiously biased content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presents a novel hate speech detection model called Animojity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incorporates transfer learning and utilizes state-of-the-art pre-processing and post-processing techniques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achieves an impressive test f1-Score of 88.6% on the Moj Multilingual Abusive Comment Identification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annotate 300 samples to investigate bias categories such as gender, clothing, age, religion, and race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also address the issue of users switching between different languages while expressing their thoughts on social media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Animojity addresses this challenge by detecting hate comments in thirteen regional languages, including Hindi, Urdu, Telugu, Marathi, Gujarati, Malayalam, Punjabi, Assamese, Kannada, Bengali, Tamil, Rajasthani, and Haryanvi.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500"/>
              <a:t>‹#›</a:t>
            </a:fld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ctrTitle"/>
          </p:nvPr>
        </p:nvSpPr>
        <p:spPr>
          <a:xfrm>
            <a:off x="824000" y="321471"/>
            <a:ext cx="4255500" cy="13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work:</a:t>
            </a:r>
            <a:endParaRPr/>
          </a:p>
        </p:txBody>
      </p:sp>
      <p:sp>
        <p:nvSpPr>
          <p:cNvPr id="292" name="Google Shape;292;p15"/>
          <p:cNvSpPr txBox="1"/>
          <p:nvPr>
            <p:ph idx="1" type="subTitle"/>
          </p:nvPr>
        </p:nvSpPr>
        <p:spPr>
          <a:xfrm>
            <a:off x="824000" y="1428750"/>
            <a:ext cx="7808100" cy="3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 this section three different type of paper are described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Hate Speech Detection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1. Showcased </a:t>
            </a:r>
            <a:r>
              <a:rPr lang="en" sz="1400"/>
              <a:t>15,000 annotated Facebook posts and comments in English and Hindi a</a:t>
            </a:r>
            <a:r>
              <a:rPr lang="en" sz="1400"/>
              <a:t>s no</a:t>
            </a:r>
            <a:r>
              <a:rPr lang="en" sz="1400"/>
              <a:t>n-aggressive, covertly aggressive, and overly aggressive.</a:t>
            </a:r>
            <a:r>
              <a:rPr lang="en" sz="1400"/>
              <a:t>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2.</a:t>
            </a:r>
            <a:r>
              <a:rPr lang="en" sz="1400"/>
              <a:t> presented a 24,000 corpus for identifying English tweets belonging to profanity, hate speech, and non-offensive categories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Multilingual Text Classification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1. </a:t>
            </a:r>
            <a:r>
              <a:rPr lang="en" sz="1400"/>
              <a:t>studied MTC in Spanish, Italian, and English by using the Ngram technique and Naïve Bayes to predict the language of a document in classification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Impact of Biased Attack on Social Media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1. </a:t>
            </a:r>
            <a:r>
              <a:rPr lang="en" sz="1400"/>
              <a:t>Mostly attacks are against female content creators and are not just hateful but offensive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500"/>
              <a:t>‹#›</a:t>
            </a:fld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ctrTitle"/>
          </p:nvPr>
        </p:nvSpPr>
        <p:spPr>
          <a:xfrm>
            <a:off x="824000" y="14300"/>
            <a:ext cx="4255500" cy="9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Dataset:</a:t>
            </a:r>
            <a:endParaRPr/>
          </a:p>
        </p:txBody>
      </p:sp>
      <p:sp>
        <p:nvSpPr>
          <p:cNvPr id="299" name="Google Shape;299;p16"/>
          <p:cNvSpPr txBox="1"/>
          <p:nvPr>
            <p:ph idx="1" type="subTitle"/>
          </p:nvPr>
        </p:nvSpPr>
        <p:spPr>
          <a:xfrm>
            <a:off x="824000" y="776300"/>
            <a:ext cx="7879500" cy="29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 utilized in this study was made available by the Moj Multilingual Abusive Comment Identification Challenge organizers in partnership with IIIT-D.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stop-words removed from the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-substituted emojis from the tweet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-took </a:t>
            </a:r>
            <a:r>
              <a:rPr lang="en"/>
              <a:t>NLTK library support for preprocessing Hindi.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-perform tokenization using XLM-R.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600"/>
              <a:t>‹#›</a:t>
            </a:fld>
            <a:endParaRPr sz="1600"/>
          </a:p>
        </p:txBody>
      </p:sp>
      <p:sp>
        <p:nvSpPr>
          <p:cNvPr id="301" name="Google Shape;301;p16"/>
          <p:cNvSpPr txBox="1"/>
          <p:nvPr>
            <p:ph type="ctrTitle"/>
          </p:nvPr>
        </p:nvSpPr>
        <p:spPr>
          <a:xfrm>
            <a:off x="824000" y="2778923"/>
            <a:ext cx="42555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</a:t>
            </a:r>
            <a:endParaRPr/>
          </a:p>
        </p:txBody>
      </p:sp>
      <p:sp>
        <p:nvSpPr>
          <p:cNvPr id="302" name="Google Shape;302;p16"/>
          <p:cNvSpPr txBox="1"/>
          <p:nvPr>
            <p:ph idx="1" type="subTitle"/>
          </p:nvPr>
        </p:nvSpPr>
        <p:spPr>
          <a:xfrm>
            <a:off x="824000" y="3732025"/>
            <a:ext cx="7534200" cy="26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XLM-R Model and finetuning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Incorporating MLM with Fine Tuning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Model Design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Psuedo labelling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Text Classification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/>
          <p:nvPr>
            <p:ph type="ctrTitle"/>
          </p:nvPr>
        </p:nvSpPr>
        <p:spPr>
          <a:xfrm>
            <a:off x="824000" y="0"/>
            <a:ext cx="5736300" cy="15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Setup:</a:t>
            </a:r>
            <a:endParaRPr/>
          </a:p>
        </p:txBody>
      </p:sp>
      <p:sp>
        <p:nvSpPr>
          <p:cNvPr id="308" name="Google Shape;308;p17"/>
          <p:cNvSpPr txBox="1"/>
          <p:nvPr>
            <p:ph idx="1" type="subTitle"/>
          </p:nvPr>
        </p:nvSpPr>
        <p:spPr>
          <a:xfrm>
            <a:off x="824000" y="1309700"/>
            <a:ext cx="7843800" cy="3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/>
              <a:t>Baseline Model used in this work is m-BERT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/>
              <a:t>Because of Limitation of m-BERT the researcher explore the use of MuRIL, a model trained on Indian regional languages, to improve NLP tasks.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/>
              <a:t>split into two pipelines: learning and testing. they employed mBERT and XLM-R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/>
              <a:t>implemented using Python 3.10.0 with TensorFlow v2.6.1 as the deep learning framework.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/>
              <a:t>created and trained using TensorFlow and Keras. The dataset is divided into a 90/10 ratio for training and evaluation purposes. Accuracy and F1 scores are used as evaluation criteria for comparing different models.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500"/>
              <a:t>‹#›</a:t>
            </a:fld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/>
          <p:nvPr>
            <p:ph type="ctrTitle"/>
          </p:nvPr>
        </p:nvSpPr>
        <p:spPr>
          <a:xfrm>
            <a:off x="824000" y="130975"/>
            <a:ext cx="5212500" cy="11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Analysis: </a:t>
            </a:r>
            <a:endParaRPr/>
          </a:p>
        </p:txBody>
      </p:sp>
      <p:sp>
        <p:nvSpPr>
          <p:cNvPr id="315" name="Google Shape;315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500"/>
              <a:t>‹#›</a:t>
            </a:fld>
            <a:endParaRPr sz="1500"/>
          </a:p>
        </p:txBody>
      </p:sp>
      <p:pic>
        <p:nvPicPr>
          <p:cNvPr id="316" name="Google Shape;3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4936" y="1210075"/>
            <a:ext cx="4011414" cy="3526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8"/>
          <p:cNvSpPr txBox="1"/>
          <p:nvPr>
            <p:ph idx="1" type="subTitle"/>
          </p:nvPr>
        </p:nvSpPr>
        <p:spPr>
          <a:xfrm>
            <a:off x="824000" y="1309675"/>
            <a:ext cx="4255500" cy="32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Results: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★"/>
            </a:pPr>
            <a:r>
              <a:rPr lang="en"/>
              <a:t>CNN – BiLSTM (XLM-R) 96.324% accuracy &amp; F1 score 87.181%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★"/>
            </a:pPr>
            <a:r>
              <a:rPr lang="en"/>
              <a:t>AniMOJity 95.604% accuracy &amp; 88.602% F1 score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Analysis: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/>
              <a:t>Clothing Bias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/>
              <a:t>Gender Bias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/>
              <a:t>Religion Bias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/>
              <a:t>Racial Bias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/>
              <a:t>Age Bias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 txBox="1"/>
          <p:nvPr>
            <p:ph type="ctrTitle"/>
          </p:nvPr>
        </p:nvSpPr>
        <p:spPr>
          <a:xfrm>
            <a:off x="824000" y="208895"/>
            <a:ext cx="4255500" cy="11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</a:t>
            </a:r>
            <a:endParaRPr/>
          </a:p>
        </p:txBody>
      </p:sp>
      <p:sp>
        <p:nvSpPr>
          <p:cNvPr id="323" name="Google Shape;323;p19"/>
          <p:cNvSpPr txBox="1"/>
          <p:nvPr>
            <p:ph idx="1" type="subTitle"/>
          </p:nvPr>
        </p:nvSpPr>
        <p:spPr>
          <a:xfrm>
            <a:off x="728750" y="1333600"/>
            <a:ext cx="5843400" cy="17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not to promote biased discourse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aim to educate the audience about the distorted perspectives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creating more reliable platforms for discussing creators on social media</a:t>
            </a:r>
            <a:endParaRPr/>
          </a:p>
        </p:txBody>
      </p:sp>
      <p:sp>
        <p:nvSpPr>
          <p:cNvPr id="324" name="Google Shape;324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500"/>
              <a:t>‹#›</a:t>
            </a:fld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