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ed Hat Display Bold" charset="1" panose="02010803040201060303"/>
      <p:regular r:id="rId20"/>
    </p:embeddedFont>
    <p:embeddedFont>
      <p:font typeface="Red Hat Display" charset="1" panose="0201050304020106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60629" y="-2095015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4" y="0"/>
                </a:lnTo>
                <a:lnTo>
                  <a:pt x="10960234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35325">
            <a:off x="-1336143" y="6923321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26878">
            <a:off x="-216283" y="847655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2315724" y="82296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852323"/>
            <a:ext cx="16230600" cy="72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4"/>
              </a:lnSpc>
            </a:pPr>
            <a:r>
              <a:rPr lang="en-US" b="true" sz="4674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Supply and Sales Management with Business Intelligence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38521" y="1000125"/>
            <a:ext cx="5010957" cy="993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9"/>
              </a:lnSpc>
            </a:pPr>
            <a:r>
              <a:rPr lang="en-US" b="true" sz="6374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Case Study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96078" y="5133975"/>
            <a:ext cx="8895844" cy="294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4826" indent="-407413" lvl="1">
              <a:lnSpc>
                <a:spcPts val="4694"/>
              </a:lnSpc>
              <a:buFont typeface="Arial"/>
              <a:buChar char="•"/>
            </a:pPr>
            <a:r>
              <a:rPr lang="en-US" b="true" sz="3774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Submitted by : Nazrul Islam</a:t>
            </a:r>
          </a:p>
          <a:p>
            <a:pPr algn="l" marL="814826" indent="-407413" lvl="1">
              <a:lnSpc>
                <a:spcPts val="4694"/>
              </a:lnSpc>
              <a:buFont typeface="Arial"/>
              <a:buChar char="•"/>
            </a:pPr>
            <a:r>
              <a:rPr lang="en-US" b="true" sz="3774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Supervised by: Joy Dhon Chakma</a:t>
            </a:r>
          </a:p>
          <a:p>
            <a:pPr algn="l" marL="814826" indent="-407413" lvl="1">
              <a:lnSpc>
                <a:spcPts val="4694"/>
              </a:lnSpc>
              <a:buFont typeface="Arial"/>
              <a:buChar char="•"/>
            </a:pPr>
            <a:r>
              <a:rPr lang="en-US" b="true" sz="3774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Affiliation: Digital Hill Valley</a:t>
            </a:r>
          </a:p>
          <a:p>
            <a:pPr algn="l" marL="814826" indent="-407413" lvl="1">
              <a:lnSpc>
                <a:spcPts val="4694"/>
              </a:lnSpc>
              <a:buFont typeface="Arial"/>
              <a:buChar char="•"/>
            </a:pPr>
            <a:r>
              <a:rPr lang="en-US" b="true" sz="3774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Date: 31/01/2025</a:t>
            </a:r>
          </a:p>
          <a:p>
            <a:pPr algn="l">
              <a:lnSpc>
                <a:spcPts val="469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1543659"/>
            <a:ext cx="9759051" cy="102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5"/>
              </a:lnSpc>
            </a:pPr>
            <a:r>
              <a:rPr lang="en-US" b="true" sz="6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Store Performance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427" y="3024657"/>
            <a:ext cx="8802573" cy="5736769"/>
          </a:xfrm>
          <a:custGeom>
            <a:avLst/>
            <a:gdLst/>
            <a:ahLst/>
            <a:cxnLst/>
            <a:rect r="r" b="b" t="t" l="l"/>
            <a:pathLst>
              <a:path h="5736769" w="8802573">
                <a:moveTo>
                  <a:pt x="0" y="0"/>
                </a:moveTo>
                <a:lnTo>
                  <a:pt x="8802573" y="0"/>
                </a:lnTo>
                <a:lnTo>
                  <a:pt x="8802573" y="5736769"/>
                </a:lnTo>
                <a:lnTo>
                  <a:pt x="0" y="57367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80044" y="3475596"/>
            <a:ext cx="8379256" cy="489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Top Store: S0039 (Highest revenue).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Lowest Store: S0029 (Possible location-based issues).</a:t>
            </a:r>
          </a:p>
          <a:p>
            <a:pPr algn="l" marL="863591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Consistent Performers: S0005, S0006, S0017, S0018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5056" y="2760397"/>
            <a:ext cx="6226079" cy="6497903"/>
          </a:xfrm>
          <a:custGeom>
            <a:avLst/>
            <a:gdLst/>
            <a:ahLst/>
            <a:cxnLst/>
            <a:rect r="r" b="b" t="t" l="l"/>
            <a:pathLst>
              <a:path h="6497903" w="6226079">
                <a:moveTo>
                  <a:pt x="0" y="0"/>
                </a:moveTo>
                <a:lnTo>
                  <a:pt x="6226079" y="0"/>
                </a:lnTo>
                <a:lnTo>
                  <a:pt x="6226079" y="6497903"/>
                </a:lnTo>
                <a:lnTo>
                  <a:pt x="0" y="6497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1135" y="3299436"/>
            <a:ext cx="10918083" cy="622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Top Customer: Pooja (Highest purchase value).</a:t>
            </a: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Most Popular Products: Beverages, chocolates, energy drinks.</a:t>
            </a: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Payment Trends:</a:t>
            </a:r>
          </a:p>
          <a:p>
            <a:pPr algn="l" marL="1715835" indent="-571945" lvl="2">
              <a:lnSpc>
                <a:spcPts val="5563"/>
              </a:lnSpc>
              <a:buFont typeface="Arial"/>
              <a:buChar char="⚬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Card Payments: 83.2%</a:t>
            </a:r>
          </a:p>
          <a:p>
            <a:pPr algn="l" marL="1715835" indent="-571945" lvl="2">
              <a:lnSpc>
                <a:spcPts val="5563"/>
              </a:lnSpc>
              <a:buFont typeface="Arial"/>
              <a:buChar char="⚬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Mobile Payments: 9.5% (Growing trend).</a:t>
            </a:r>
          </a:p>
          <a:p>
            <a:pPr algn="l" marL="1715835" indent="-571945" lvl="2">
              <a:lnSpc>
                <a:spcPts val="5563"/>
              </a:lnSpc>
              <a:buFont typeface="Arial"/>
              <a:buChar char="⚬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Cash Transactions: 7.3% (Declining).</a:t>
            </a:r>
          </a:p>
          <a:p>
            <a:pPr algn="l">
              <a:lnSpc>
                <a:spcPts val="48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601135" y="962025"/>
            <a:ext cx="6559765" cy="17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Customer Behavior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75026">
            <a:off x="16376299" y="7891685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933450"/>
            <a:ext cx="10478710" cy="853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5"/>
              </a:lnSpc>
            </a:pPr>
            <a:r>
              <a:rPr lang="en-US" b="true" sz="5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Predictive &amp; Prescriptive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39566" y="2210516"/>
            <a:ext cx="13534446" cy="77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Overall Dataset: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Predictive Model Accuracy: 89.7% (R² score).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Assigned Task: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Predictive Model Accuracy: 97.2% (R² score). This is excellent accuracy!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Key Variables </a:t>
            </a: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Influencing Sales: Store location, product type, seasonality.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Recommendations:</a:t>
            </a:r>
          </a:p>
          <a:p>
            <a:pPr algn="l" marL="1468109" indent="-489370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Improve inventory planning.</a:t>
            </a:r>
          </a:p>
          <a:p>
            <a:pPr algn="l" marL="1468109" indent="-489370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Target low-demand periods with promotions.</a:t>
            </a:r>
          </a:p>
          <a:p>
            <a:pPr algn="l" marL="1468109" indent="-489370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Expand successful store locations.</a:t>
            </a:r>
          </a:p>
          <a:p>
            <a:pPr algn="l" marL="1468109" indent="-489370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Encourage digital payments.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021814" y="3527877"/>
            <a:ext cx="2734329" cy="81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FBFCF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Collaborate and Partner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02534"/>
            <a:ext cx="16230600" cy="705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4" indent="-539747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BI improves supply chain and sales efficiency.</a:t>
            </a:r>
          </a:p>
          <a:p>
            <a:pPr algn="l" marL="1079494" indent="-539747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Helps businesses make data-driven decisions.</a:t>
            </a:r>
          </a:p>
          <a:p>
            <a:pPr algn="l" marL="1079494" indent="-539747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Future research:</a:t>
            </a:r>
          </a:p>
          <a:p>
            <a:pPr algn="l" marL="2158988" indent="-719663" lvl="2">
              <a:lnSpc>
                <a:spcPts val="6999"/>
              </a:lnSpc>
              <a:buFont typeface="Arial"/>
              <a:buChar char="⚬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AI-powered real-time analytics.</a:t>
            </a:r>
          </a:p>
          <a:p>
            <a:pPr algn="l" marL="2158988" indent="-719663" lvl="2">
              <a:lnSpc>
                <a:spcPts val="6999"/>
              </a:lnSpc>
              <a:buFont typeface="Arial"/>
              <a:buChar char="⚬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Deep learning for advanced forecasting.</a:t>
            </a:r>
          </a:p>
          <a:p>
            <a:pPr algn="l" marL="2158988" indent="-719663" lvl="2">
              <a:lnSpc>
                <a:spcPts val="6999"/>
              </a:lnSpc>
              <a:buFont typeface="Arial"/>
              <a:buChar char="⚬"/>
            </a:pPr>
            <a:r>
              <a:rPr lang="en-US" sz="4999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Geospatial analysis for store performance.</a:t>
            </a:r>
          </a:p>
          <a:p>
            <a:pPr algn="l">
              <a:lnSpc>
                <a:spcPts val="6999"/>
              </a:lnSpc>
            </a:pPr>
          </a:p>
          <a:p>
            <a:pPr algn="l">
              <a:lnSpc>
                <a:spcPts val="69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981555" y="1418677"/>
            <a:ext cx="10324889" cy="92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6"/>
              </a:lnSpc>
            </a:pPr>
            <a:r>
              <a:rPr lang="en-US" b="true" sz="60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 &amp; 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26841">
            <a:off x="13266207" y="-2293406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08162" y="2159419"/>
            <a:ext cx="7871676" cy="5968161"/>
          </a:xfrm>
          <a:custGeom>
            <a:avLst/>
            <a:gdLst/>
            <a:ahLst/>
            <a:cxnLst/>
            <a:rect r="r" b="b" t="t" l="l"/>
            <a:pathLst>
              <a:path h="5968161" w="7871676">
                <a:moveTo>
                  <a:pt x="0" y="0"/>
                </a:moveTo>
                <a:lnTo>
                  <a:pt x="7871676" y="0"/>
                </a:lnTo>
                <a:lnTo>
                  <a:pt x="7871676" y="5968162"/>
                </a:lnTo>
                <a:lnTo>
                  <a:pt x="0" y="5968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5218" y="1367913"/>
            <a:ext cx="8994142" cy="853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5"/>
              </a:lnSpc>
            </a:pPr>
            <a:r>
              <a:rPr lang="en-US" b="true" sz="5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29311" y="3494214"/>
            <a:ext cx="15129989" cy="4311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Business Intelligence (BI) enhances decision-making in supply and sales management.</a:t>
            </a:r>
          </a:p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Helps optimize inventory, forecast demand, and analyze customer behavior.</a:t>
            </a:r>
          </a:p>
          <a:p>
            <a:pPr algn="l" marL="755644" indent="-377822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Objective: Improve business performance using data-driven strategies.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2321" y="2421943"/>
            <a:ext cx="7679013" cy="928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6"/>
              </a:lnSpc>
            </a:pPr>
            <a:r>
              <a:rPr lang="en-US" b="true" sz="60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Research Objectives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021642"/>
            <a:ext cx="16230600" cy="4194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Identify</a:t>
            </a: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key sales and supply chain trends.</a:t>
            </a:r>
          </a:p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</a:t>
            </a: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evelop predictive models for sales forecasting.</a:t>
            </a:r>
          </a:p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Provide recommendations for inventory management and customer targeting.</a:t>
            </a:r>
          </a:p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Assess the impact of BI-driven strategies.</a:t>
            </a: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2062804"/>
            <a:ext cx="9759051" cy="102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5"/>
              </a:lnSpc>
            </a:pPr>
            <a:r>
              <a:rPr lang="en-US" b="true" sz="6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9843" y="3718344"/>
            <a:ext cx="14989457" cy="559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Collection: Sales transactions, inventory levels, customer behavior, 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       </a:t>
            </a:r>
            <a:r>
              <a:rPr lang="en-US" sz="3199" b="true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and store performance.</a:t>
            </a:r>
          </a:p>
          <a:p>
            <a:pPr algn="l">
              <a:lnSpc>
                <a:spcPts val="4479"/>
              </a:lnSpc>
            </a:pP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Analytical Techniques:</a:t>
            </a:r>
          </a:p>
          <a:p>
            <a:pPr algn="l" marL="1381751" indent="-460584" lvl="2">
              <a:lnSpc>
                <a:spcPts val="4479"/>
              </a:lnSpc>
              <a:buAutoNum type="alphaLcPeriod" startAt="1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Descriptive Analytics: Identifying trends.</a:t>
            </a:r>
          </a:p>
          <a:p>
            <a:pPr algn="l" marL="1381751" indent="-460584" lvl="2">
              <a:lnSpc>
                <a:spcPts val="4479"/>
              </a:lnSpc>
              <a:buAutoNum type="alphaLcPeriod" startAt="1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Predictive Analytics: Forecasting future sales.</a:t>
            </a:r>
          </a:p>
          <a:p>
            <a:pPr algn="l" marL="1381751" indent="-460584" lvl="2">
              <a:lnSpc>
                <a:spcPts val="4479"/>
              </a:lnSpc>
              <a:buAutoNum type="alphaLcPeriod" startAt="1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Prescriptive Analytics: Recommending actions.</a:t>
            </a:r>
          </a:p>
          <a:p>
            <a:pPr algn="l">
              <a:lnSpc>
                <a:spcPts val="4479"/>
              </a:lnSpc>
            </a:pP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Tools Used: Python (Pandas, Matplotlib, Scikit-learn).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080684">
            <a:off x="10082077" y="8242051"/>
            <a:ext cx="10960234" cy="7472887"/>
          </a:xfrm>
          <a:custGeom>
            <a:avLst/>
            <a:gdLst/>
            <a:ahLst/>
            <a:cxnLst/>
            <a:rect r="r" b="b" t="t" l="l"/>
            <a:pathLst>
              <a:path h="7472887" w="10960234">
                <a:moveTo>
                  <a:pt x="0" y="0"/>
                </a:moveTo>
                <a:lnTo>
                  <a:pt x="10960235" y="0"/>
                </a:lnTo>
                <a:lnTo>
                  <a:pt x="10960235" y="7472887"/>
                </a:lnTo>
                <a:lnTo>
                  <a:pt x="0" y="7472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2662" y="1222560"/>
            <a:ext cx="8722676" cy="781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2"/>
              </a:lnSpc>
            </a:pPr>
            <a:r>
              <a:rPr lang="en-US" b="true" sz="50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Key Findings – Sales Trends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38520" y="2491797"/>
            <a:ext cx="4959635" cy="6164271"/>
          </a:xfrm>
          <a:custGeom>
            <a:avLst/>
            <a:gdLst/>
            <a:ahLst/>
            <a:cxnLst/>
            <a:rect r="r" b="b" t="t" l="l"/>
            <a:pathLst>
              <a:path h="6164271" w="4959635">
                <a:moveTo>
                  <a:pt x="0" y="0"/>
                </a:moveTo>
                <a:lnTo>
                  <a:pt x="4959636" y="0"/>
                </a:lnTo>
                <a:lnTo>
                  <a:pt x="4959636" y="6164270"/>
                </a:lnTo>
                <a:lnTo>
                  <a:pt x="0" y="6164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113" r="0" b="-611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0696">
            <a:off x="14939466" y="8144946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14756" y="2803262"/>
            <a:ext cx="9344544" cy="645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157" indent="-436079" lvl="1">
              <a:lnSpc>
                <a:spcPts val="5655"/>
              </a:lnSpc>
              <a:buFont typeface="Arial"/>
              <a:buChar char="•"/>
            </a:pP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Highest sales in 2018 (Strong business performance).</a:t>
            </a:r>
          </a:p>
          <a:p>
            <a:pPr algn="l" marL="872157" indent="-436079" lvl="1">
              <a:lnSpc>
                <a:spcPts val="5655"/>
              </a:lnSpc>
              <a:buFont typeface="Arial"/>
              <a:buChar char="•"/>
            </a:pP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Lowest sales in 2021 (Incomplete data for the year).</a:t>
            </a:r>
          </a:p>
          <a:p>
            <a:pPr algn="l" marL="872157" indent="-436079" lvl="1">
              <a:lnSpc>
                <a:spcPts val="5655"/>
              </a:lnSpc>
              <a:buFont typeface="Arial"/>
              <a:buChar char="•"/>
            </a:pP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Peak</a:t>
            </a: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 quarterly sales in Q4 due to holiday demand.</a:t>
            </a:r>
          </a:p>
          <a:p>
            <a:pPr algn="l" marL="872157" indent="-436079" lvl="1">
              <a:lnSpc>
                <a:spcPts val="5655"/>
              </a:lnSpc>
              <a:buFont typeface="Arial"/>
              <a:buChar char="•"/>
            </a:pP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L</a:t>
            </a:r>
            <a:r>
              <a:rPr lang="en-US" b="true" sz="403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owest monthly sales in September.</a:t>
            </a:r>
          </a:p>
          <a:p>
            <a:pPr algn="l">
              <a:lnSpc>
                <a:spcPts val="621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914400"/>
            <a:ext cx="9759051" cy="102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5"/>
              </a:lnSpc>
            </a:pPr>
            <a:r>
              <a:rPr lang="en-US" b="true" sz="6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Yearly Sales Trend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74525" y="2336582"/>
            <a:ext cx="7738949" cy="4304790"/>
          </a:xfrm>
          <a:custGeom>
            <a:avLst/>
            <a:gdLst/>
            <a:ahLst/>
            <a:cxnLst/>
            <a:rect r="r" b="b" t="t" l="l"/>
            <a:pathLst>
              <a:path h="4304790" w="7738949">
                <a:moveTo>
                  <a:pt x="0" y="0"/>
                </a:moveTo>
                <a:lnTo>
                  <a:pt x="7738950" y="0"/>
                </a:lnTo>
                <a:lnTo>
                  <a:pt x="7738950" y="4304790"/>
                </a:lnTo>
                <a:lnTo>
                  <a:pt x="0" y="4304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134100"/>
            <a:ext cx="16230600" cy="33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1. Highest Sales in 2018: 2018 had the highest sales, showing a strong performance throughout the year.</a:t>
            </a:r>
          </a:p>
          <a:p>
            <a:pPr algn="l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2. Lowest Sales in 2021: 2021 has the lowest sales, but this is because only one month of sales data is available. So, the sales numbers for 2021 are not complete.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84651" y="2808779"/>
            <a:ext cx="10409384" cy="542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1. Highest Sales: Q4 had the highest sales, showing strong year-end performance.</a:t>
            </a: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2. Lowest Sales: Q1 had the lowest sales, likely due to slower activity at the year's start.</a:t>
            </a:r>
          </a:p>
          <a:p>
            <a:pPr algn="l" marL="749969" indent="-374984" lvl="1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4. Overall Trend: Sales followed an upward trend throughout the year.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42374" y="1000125"/>
            <a:ext cx="7803252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Quarterly Sales Trend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175026">
            <a:off x="16376299" y="7891685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5959" y="3952100"/>
            <a:ext cx="7057248" cy="3899129"/>
          </a:xfrm>
          <a:custGeom>
            <a:avLst/>
            <a:gdLst/>
            <a:ahLst/>
            <a:cxnLst/>
            <a:rect r="r" b="b" t="t" l="l"/>
            <a:pathLst>
              <a:path h="3899129" w="7057248">
                <a:moveTo>
                  <a:pt x="0" y="0"/>
                </a:moveTo>
                <a:lnTo>
                  <a:pt x="7057248" y="0"/>
                </a:lnTo>
                <a:lnTo>
                  <a:pt x="7057248" y="3899129"/>
                </a:lnTo>
                <a:lnTo>
                  <a:pt x="0" y="389912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64475" y="914400"/>
            <a:ext cx="9759051" cy="102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45"/>
              </a:lnSpc>
            </a:pPr>
            <a:r>
              <a:rPr lang="en-US" b="true" sz="6032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Monthly Sales Trend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9426524">
            <a:off x="-3984660" y="-4765086"/>
            <a:ext cx="9442126" cy="8000056"/>
          </a:xfrm>
          <a:custGeom>
            <a:avLst/>
            <a:gdLst/>
            <a:ahLst/>
            <a:cxnLst/>
            <a:rect r="r" b="b" t="t" l="l"/>
            <a:pathLst>
              <a:path h="8000056" w="9442126">
                <a:moveTo>
                  <a:pt x="0" y="0"/>
                </a:moveTo>
                <a:lnTo>
                  <a:pt x="9442126" y="0"/>
                </a:lnTo>
                <a:lnTo>
                  <a:pt x="9442126" y="8000056"/>
                </a:lnTo>
                <a:lnTo>
                  <a:pt x="0" y="800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624874">
            <a:off x="-884948" y="9077955"/>
            <a:ext cx="3242701" cy="1827704"/>
          </a:xfrm>
          <a:custGeom>
            <a:avLst/>
            <a:gdLst/>
            <a:ahLst/>
            <a:cxnLst/>
            <a:rect r="r" b="b" t="t" l="l"/>
            <a:pathLst>
              <a:path h="1827704" w="3242701">
                <a:moveTo>
                  <a:pt x="0" y="0"/>
                </a:moveTo>
                <a:lnTo>
                  <a:pt x="3242701" y="0"/>
                </a:lnTo>
                <a:lnTo>
                  <a:pt x="3242701" y="1827704"/>
                </a:lnTo>
                <a:lnTo>
                  <a:pt x="0" y="18277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30696">
            <a:off x="16075185" y="-1028700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34172" y="3467025"/>
            <a:ext cx="7658749" cy="4154871"/>
          </a:xfrm>
          <a:custGeom>
            <a:avLst/>
            <a:gdLst/>
            <a:ahLst/>
            <a:cxnLst/>
            <a:rect r="r" b="b" t="t" l="l"/>
            <a:pathLst>
              <a:path h="4154871" w="7658749">
                <a:moveTo>
                  <a:pt x="0" y="0"/>
                </a:moveTo>
                <a:lnTo>
                  <a:pt x="7658749" y="0"/>
                </a:lnTo>
                <a:lnTo>
                  <a:pt x="7658749" y="4154871"/>
                </a:lnTo>
                <a:lnTo>
                  <a:pt x="0" y="41548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915560"/>
            <a:ext cx="8571851" cy="521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1. Highest Sales Month: October had the highest sales, indicating peak performance during this month.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2. Lowest Sales Month: September had the lowest sales, possibly due to lower market demand.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3. Seasonal Trends: Sales fluctuated throughout the year, with notable increases in mid and late months (e.g., July, October).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C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58774"/>
            <a:ext cx="7475239" cy="560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Beverage - Energy/Protein drinks and Chocolate bring in the most revenue. </a:t>
            </a:r>
          </a:p>
          <a:p>
            <a:pPr algn="l" marL="857918" indent="-428959" lvl="1">
              <a:lnSpc>
                <a:spcPts val="5563"/>
              </a:lnSpc>
              <a:buFont typeface="Arial"/>
              <a:buChar char="•"/>
            </a:pPr>
            <a:r>
              <a:rPr lang="en-US" sz="3973">
                <a:solidFill>
                  <a:srgbClr val="00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Most other items bring in similar amounts, while Kitchen Supplies have the lowest revenue.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93540" y="-2095015"/>
            <a:ext cx="6727323" cy="4586811"/>
          </a:xfrm>
          <a:custGeom>
            <a:avLst/>
            <a:gdLst/>
            <a:ahLst/>
            <a:cxnLst/>
            <a:rect r="r" b="b" t="t" l="l"/>
            <a:pathLst>
              <a:path h="4586811" w="6727323">
                <a:moveTo>
                  <a:pt x="0" y="0"/>
                </a:moveTo>
                <a:lnTo>
                  <a:pt x="6727323" y="0"/>
                </a:lnTo>
                <a:lnTo>
                  <a:pt x="6727323" y="4586812"/>
                </a:lnTo>
                <a:lnTo>
                  <a:pt x="0" y="4586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5325">
            <a:off x="-1442576" y="8071855"/>
            <a:ext cx="7907020" cy="6699403"/>
          </a:xfrm>
          <a:custGeom>
            <a:avLst/>
            <a:gdLst/>
            <a:ahLst/>
            <a:cxnLst/>
            <a:rect r="r" b="b" t="t" l="l"/>
            <a:pathLst>
              <a:path h="6699403" w="7907020">
                <a:moveTo>
                  <a:pt x="0" y="0"/>
                </a:moveTo>
                <a:lnTo>
                  <a:pt x="7907020" y="0"/>
                </a:lnTo>
                <a:lnTo>
                  <a:pt x="7907020" y="6699403"/>
                </a:lnTo>
                <a:lnTo>
                  <a:pt x="0" y="669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26878">
            <a:off x="-267547" y="148087"/>
            <a:ext cx="4576141" cy="2579280"/>
          </a:xfrm>
          <a:custGeom>
            <a:avLst/>
            <a:gdLst/>
            <a:ahLst/>
            <a:cxnLst/>
            <a:rect r="r" b="b" t="t" l="l"/>
            <a:pathLst>
              <a:path h="2579280" w="4576141">
                <a:moveTo>
                  <a:pt x="0" y="0"/>
                </a:moveTo>
                <a:lnTo>
                  <a:pt x="4576141" y="0"/>
                </a:lnTo>
                <a:lnTo>
                  <a:pt x="4576141" y="2579280"/>
                </a:lnTo>
                <a:lnTo>
                  <a:pt x="0" y="25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175026">
            <a:off x="16376299" y="7891685"/>
            <a:ext cx="2835471" cy="4114800"/>
          </a:xfrm>
          <a:custGeom>
            <a:avLst/>
            <a:gdLst/>
            <a:ahLst/>
            <a:cxnLst/>
            <a:rect r="r" b="b" t="t" l="l"/>
            <a:pathLst>
              <a:path h="4114800" w="2835471">
                <a:moveTo>
                  <a:pt x="0" y="0"/>
                </a:moveTo>
                <a:lnTo>
                  <a:pt x="2835471" y="0"/>
                </a:lnTo>
                <a:lnTo>
                  <a:pt x="2835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464561"/>
            <a:ext cx="8291059" cy="3357879"/>
          </a:xfrm>
          <a:custGeom>
            <a:avLst/>
            <a:gdLst/>
            <a:ahLst/>
            <a:cxnLst/>
            <a:rect r="r" b="b" t="t" l="l"/>
            <a:pathLst>
              <a:path h="3357879" w="8291059">
                <a:moveTo>
                  <a:pt x="0" y="0"/>
                </a:moveTo>
                <a:lnTo>
                  <a:pt x="8291059" y="0"/>
                </a:lnTo>
                <a:lnTo>
                  <a:pt x="8291059" y="3357878"/>
                </a:lnTo>
                <a:lnTo>
                  <a:pt x="0" y="33578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97810" y="1000125"/>
            <a:ext cx="7492380" cy="89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3"/>
              </a:lnSpc>
            </a:pPr>
            <a:r>
              <a:rPr lang="en-US" b="true" sz="5718">
                <a:solidFill>
                  <a:srgbClr val="2D2261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Top 10 Item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DAGdrtpaiWE</dc:identifier>
  <dcterms:modified xsi:type="dcterms:W3CDTF">2011-08-01T06:04:30Z</dcterms:modified>
  <cp:revision>1</cp:revision>
  <dc:title>Case Study Presentation</dc:title>
</cp:coreProperties>
</file>