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4d07084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4d07084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ee914c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ee914c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e64839d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e64839d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4d07084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4d07084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c4d07084f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c4d07084f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c4d07084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c4d07084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c4d07084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c4d07084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518750" y="1972325"/>
            <a:ext cx="6331500" cy="10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tr" sz="6000"/>
              <a:t>ETHERIA</a:t>
            </a:r>
            <a:endParaRPr b="1" sz="6000"/>
          </a:p>
          <a:p>
            <a:pPr indent="0" lvl="0" marL="0" rtl="0" algn="ctr">
              <a:spcBef>
                <a:spcPts val="0"/>
              </a:spcBef>
              <a:spcAft>
                <a:spcPts val="0"/>
              </a:spcAft>
              <a:buNone/>
            </a:pPr>
            <a:r>
              <a:t/>
            </a:r>
            <a:endParaRPr/>
          </a:p>
        </p:txBody>
      </p:sp>
      <p:sp>
        <p:nvSpPr>
          <p:cNvPr id="129" name="Google Shape;129;p13"/>
          <p:cNvSpPr txBox="1"/>
          <p:nvPr>
            <p:ph idx="1" type="subTitle"/>
          </p:nvPr>
        </p:nvSpPr>
        <p:spPr>
          <a:xfrm>
            <a:off x="827275" y="3010925"/>
            <a:ext cx="8655900" cy="13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3000"/>
              <a:t>Canberk KAHYAOĞLU		</a:t>
            </a:r>
            <a:r>
              <a:rPr lang="tr" sz="3000"/>
              <a:t>	</a:t>
            </a:r>
            <a:r>
              <a:rPr lang="tr" sz="3000"/>
              <a:t>Mert KESİMLİ</a:t>
            </a:r>
            <a:endParaRPr sz="3000"/>
          </a:p>
          <a:p>
            <a:pPr indent="0" lvl="0" marL="0" rtl="0" algn="l">
              <a:spcBef>
                <a:spcPts val="0"/>
              </a:spcBef>
              <a:spcAft>
                <a:spcPts val="0"/>
              </a:spcAft>
              <a:buNone/>
            </a:pPr>
            <a:r>
              <a:rPr lang="tr" sz="3000"/>
              <a:t>Fercan ŞEN							Naz TEKİNALP</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Etheria</a:t>
            </a:r>
            <a:endParaRPr b="1"/>
          </a:p>
        </p:txBody>
      </p:sp>
      <p:sp>
        <p:nvSpPr>
          <p:cNvPr id="135" name="Google Shape;135;p14"/>
          <p:cNvSpPr txBox="1"/>
          <p:nvPr>
            <p:ph idx="1" type="body"/>
          </p:nvPr>
        </p:nvSpPr>
        <p:spPr>
          <a:xfrm>
            <a:off x="899500" y="1669250"/>
            <a:ext cx="52245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200"/>
              <a:t>Etheria is a board game that can be played for 2 or more people.</a:t>
            </a:r>
            <a:endParaRPr sz="2200"/>
          </a:p>
          <a:p>
            <a:pPr indent="0" lvl="0" marL="0" rtl="0" algn="l">
              <a:spcBef>
                <a:spcPts val="1600"/>
              </a:spcBef>
              <a:spcAft>
                <a:spcPts val="0"/>
              </a:spcAft>
              <a:buNone/>
            </a:pPr>
            <a:r>
              <a:rPr lang="tr" sz="2200"/>
              <a:t>The goal is to reach the end of the path which is full of obstacles and evils, and try survive while doing so.</a:t>
            </a:r>
            <a:endParaRPr sz="2200"/>
          </a:p>
          <a:p>
            <a:pPr indent="0" lvl="0" marL="0" rtl="0" algn="l">
              <a:spcBef>
                <a:spcPts val="1600"/>
              </a:spcBef>
              <a:spcAft>
                <a:spcPts val="1600"/>
              </a:spcAft>
              <a:buNone/>
            </a:pPr>
            <a:r>
              <a:t/>
            </a:r>
            <a:endParaRPr sz="1800"/>
          </a:p>
        </p:txBody>
      </p:sp>
      <p:pic>
        <p:nvPicPr>
          <p:cNvPr id="136" name="Google Shape;136;p14"/>
          <p:cNvPicPr preferRelativeResize="0"/>
          <p:nvPr/>
        </p:nvPicPr>
        <p:blipFill>
          <a:blip r:embed="rId3">
            <a:alphaModFix/>
          </a:blip>
          <a:stretch>
            <a:fillRect/>
          </a:stretch>
        </p:blipFill>
        <p:spPr>
          <a:xfrm>
            <a:off x="6343725" y="1238975"/>
            <a:ext cx="2438400" cy="243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972900" y="372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Core Loop of Etheria</a:t>
            </a:r>
            <a:endParaRPr b="1"/>
          </a:p>
        </p:txBody>
      </p:sp>
      <p:sp>
        <p:nvSpPr>
          <p:cNvPr id="142" name="Google Shape;142;p15"/>
          <p:cNvSpPr/>
          <p:nvPr/>
        </p:nvSpPr>
        <p:spPr>
          <a:xfrm>
            <a:off x="299200" y="2405975"/>
            <a:ext cx="1559700" cy="1090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t>Roll dice</a:t>
            </a:r>
            <a:endParaRPr/>
          </a:p>
        </p:txBody>
      </p:sp>
      <p:sp>
        <p:nvSpPr>
          <p:cNvPr id="143" name="Google Shape;143;p15"/>
          <p:cNvSpPr/>
          <p:nvPr/>
        </p:nvSpPr>
        <p:spPr>
          <a:xfrm>
            <a:off x="3881350" y="1024575"/>
            <a:ext cx="1809000" cy="1090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t>Make your move</a:t>
            </a:r>
            <a:endParaRPr/>
          </a:p>
        </p:txBody>
      </p:sp>
      <p:sp>
        <p:nvSpPr>
          <p:cNvPr id="144" name="Google Shape;144;p15"/>
          <p:cNvSpPr/>
          <p:nvPr/>
        </p:nvSpPr>
        <p:spPr>
          <a:xfrm>
            <a:off x="7329600" y="2405975"/>
            <a:ext cx="1559700" cy="1090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t>Decide</a:t>
            </a:r>
            <a:endParaRPr/>
          </a:p>
        </p:txBody>
      </p:sp>
      <p:sp>
        <p:nvSpPr>
          <p:cNvPr id="145" name="Google Shape;145;p15"/>
          <p:cNvSpPr/>
          <p:nvPr/>
        </p:nvSpPr>
        <p:spPr>
          <a:xfrm>
            <a:off x="3714725" y="3681175"/>
            <a:ext cx="1710900" cy="1090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t>R</a:t>
            </a:r>
            <a:r>
              <a:rPr lang="tr"/>
              <a:t>each the end of the path without dying</a:t>
            </a:r>
            <a:endParaRPr/>
          </a:p>
        </p:txBody>
      </p:sp>
      <p:sp>
        <p:nvSpPr>
          <p:cNvPr id="146" name="Google Shape;146;p15"/>
          <p:cNvSpPr txBox="1"/>
          <p:nvPr/>
        </p:nvSpPr>
        <p:spPr>
          <a:xfrm>
            <a:off x="3757100" y="3681025"/>
            <a:ext cx="12861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5"/>
          <p:cNvCxnSpPr/>
          <p:nvPr/>
        </p:nvCxnSpPr>
        <p:spPr>
          <a:xfrm flipH="1" rot="-5400000">
            <a:off x="2849530" y="2343244"/>
            <a:ext cx="600" cy="6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48" name="Google Shape;148;p15"/>
          <p:cNvSpPr/>
          <p:nvPr/>
        </p:nvSpPr>
        <p:spPr>
          <a:xfrm>
            <a:off x="1858800" y="2124775"/>
            <a:ext cx="5470800" cy="1556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15"/>
          <p:cNvPicPr preferRelativeResize="0"/>
          <p:nvPr/>
        </p:nvPicPr>
        <p:blipFill>
          <a:blip r:embed="rId3">
            <a:alphaModFix/>
          </a:blip>
          <a:stretch>
            <a:fillRect/>
          </a:stretch>
        </p:blipFill>
        <p:spPr>
          <a:xfrm>
            <a:off x="2683138" y="2207375"/>
            <a:ext cx="333375" cy="352425"/>
          </a:xfrm>
          <a:prstGeom prst="rect">
            <a:avLst/>
          </a:prstGeom>
          <a:noFill/>
          <a:ln>
            <a:noFill/>
          </a:ln>
        </p:spPr>
      </p:pic>
      <p:pic>
        <p:nvPicPr>
          <p:cNvPr id="150" name="Google Shape;150;p15"/>
          <p:cNvPicPr preferRelativeResize="0"/>
          <p:nvPr/>
        </p:nvPicPr>
        <p:blipFill>
          <a:blip r:embed="rId4">
            <a:alphaModFix/>
          </a:blip>
          <a:stretch>
            <a:fillRect/>
          </a:stretch>
        </p:blipFill>
        <p:spPr>
          <a:xfrm rot="1069209">
            <a:off x="6060787" y="2167338"/>
            <a:ext cx="333375" cy="352425"/>
          </a:xfrm>
          <a:prstGeom prst="rect">
            <a:avLst/>
          </a:prstGeom>
          <a:noFill/>
          <a:ln>
            <a:noFill/>
          </a:ln>
        </p:spPr>
      </p:pic>
      <p:pic>
        <p:nvPicPr>
          <p:cNvPr id="151" name="Google Shape;151;p15"/>
          <p:cNvPicPr preferRelativeResize="0"/>
          <p:nvPr/>
        </p:nvPicPr>
        <p:blipFill>
          <a:blip r:embed="rId5">
            <a:alphaModFix/>
          </a:blip>
          <a:stretch>
            <a:fillRect/>
          </a:stretch>
        </p:blipFill>
        <p:spPr>
          <a:xfrm rot="-9822402">
            <a:off x="5914738" y="3400075"/>
            <a:ext cx="333375" cy="352425"/>
          </a:xfrm>
          <a:prstGeom prst="rect">
            <a:avLst/>
          </a:prstGeom>
          <a:noFill/>
          <a:ln>
            <a:noFill/>
          </a:ln>
        </p:spPr>
      </p:pic>
      <p:pic>
        <p:nvPicPr>
          <p:cNvPr id="152" name="Google Shape;152;p15"/>
          <p:cNvPicPr preferRelativeResize="0"/>
          <p:nvPr/>
        </p:nvPicPr>
        <p:blipFill>
          <a:blip r:embed="rId5">
            <a:alphaModFix/>
          </a:blip>
          <a:stretch>
            <a:fillRect/>
          </a:stretch>
        </p:blipFill>
        <p:spPr>
          <a:xfrm rot="-9822402">
            <a:off x="2892263" y="3400075"/>
            <a:ext cx="333375" cy="352425"/>
          </a:xfrm>
          <a:prstGeom prst="rect">
            <a:avLst/>
          </a:prstGeom>
          <a:noFill/>
          <a:ln>
            <a:noFill/>
          </a:ln>
        </p:spPr>
      </p:pic>
      <p:pic>
        <p:nvPicPr>
          <p:cNvPr id="153" name="Google Shape;153;p15"/>
          <p:cNvPicPr preferRelativeResize="0"/>
          <p:nvPr/>
        </p:nvPicPr>
        <p:blipFill rotWithShape="1">
          <a:blip r:embed="rId6">
            <a:alphaModFix/>
          </a:blip>
          <a:srcRect b="0" l="0" r="0" t="26291"/>
          <a:stretch/>
        </p:blipFill>
        <p:spPr>
          <a:xfrm rot="4972575">
            <a:off x="3791296" y="2564408"/>
            <a:ext cx="1447559" cy="6669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819150" y="6845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Story</a:t>
            </a:r>
            <a:endParaRPr b="1"/>
          </a:p>
        </p:txBody>
      </p:sp>
      <p:sp>
        <p:nvSpPr>
          <p:cNvPr id="159" name="Google Shape;159;p16"/>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400"/>
              <a:t>According to thousands of years old prophecy, the one that reaches the summit of the misty and might mountain Etheria is rewarded with unknown power. Reward is rumored from tongue to tongue. Some say its eternal life, some say its invulnerability, some say its endless riches. Folk of the continent says a lot of things about the reward of the mountain. But one thing we know… Mountain Etheria looks beautiful and stunning from afar. Yet the road, the climb is lethal. Mutated wolves, creatures of dark, foul beasts guard the mountain. Some say even mighty dragons live near the top.</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tr" sz="1400"/>
              <a:t>Every year hundreds of warriors, adventurers, explorers try to reach the summit. Prophecy say some will prevail… No one has returned from the mountain… Ever. </a:t>
            </a:r>
            <a:endParaRPr sz="1400"/>
          </a:p>
          <a:p>
            <a:pPr indent="0" lvl="0" marL="0" rtl="0" algn="l">
              <a:spcBef>
                <a:spcPts val="12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17"/>
          <p:cNvPicPr preferRelativeResize="0"/>
          <p:nvPr/>
        </p:nvPicPr>
        <p:blipFill>
          <a:blip r:embed="rId3">
            <a:alphaModFix/>
          </a:blip>
          <a:stretch>
            <a:fillRect/>
          </a:stretch>
        </p:blipFill>
        <p:spPr>
          <a:xfrm>
            <a:off x="5747888" y="2690625"/>
            <a:ext cx="2939549" cy="1874200"/>
          </a:xfrm>
          <a:prstGeom prst="rect">
            <a:avLst/>
          </a:prstGeom>
          <a:noFill/>
          <a:ln>
            <a:noFill/>
          </a:ln>
        </p:spPr>
      </p:pic>
      <p:sp>
        <p:nvSpPr>
          <p:cNvPr id="165" name="Google Shape;165;p17"/>
          <p:cNvSpPr txBox="1"/>
          <p:nvPr>
            <p:ph type="title"/>
          </p:nvPr>
        </p:nvSpPr>
        <p:spPr>
          <a:xfrm>
            <a:off x="382650" y="443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Game Manual</a:t>
            </a:r>
            <a:endParaRPr b="1"/>
          </a:p>
        </p:txBody>
      </p:sp>
      <p:sp>
        <p:nvSpPr>
          <p:cNvPr id="166" name="Google Shape;166;p17"/>
          <p:cNvSpPr txBox="1"/>
          <p:nvPr>
            <p:ph idx="1" type="body"/>
          </p:nvPr>
        </p:nvSpPr>
        <p:spPr>
          <a:xfrm>
            <a:off x="382650" y="1089425"/>
            <a:ext cx="5178900" cy="34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sz="1400">
                <a:solidFill>
                  <a:srgbClr val="000000"/>
                </a:solidFill>
              </a:rPr>
              <a:t>Etheria is about finishing the path first. </a:t>
            </a:r>
            <a:endParaRPr sz="1400">
              <a:solidFill>
                <a:srgbClr val="000000"/>
              </a:solidFill>
            </a:endParaRPr>
          </a:p>
          <a:p>
            <a:pPr indent="0" lvl="0" marL="0" rtl="0" algn="l">
              <a:spcBef>
                <a:spcPts val="0"/>
              </a:spcBef>
              <a:spcAft>
                <a:spcPts val="0"/>
              </a:spcAft>
              <a:buClr>
                <a:schemeClr val="dk1"/>
              </a:buClr>
              <a:buSzPts val="1100"/>
              <a:buFont typeface="Arial"/>
              <a:buNone/>
            </a:pPr>
            <a:r>
              <a:rPr lang="tr" sz="1400">
                <a:solidFill>
                  <a:srgbClr val="000000"/>
                </a:solidFill>
              </a:rPr>
              <a:t>So basically first one to finish the path wins the game.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tr" sz="1400">
                <a:solidFill>
                  <a:srgbClr val="000000"/>
                </a:solidFill>
              </a:rPr>
              <a:t>Basic turn mechanics:</a:t>
            </a:r>
            <a:endParaRPr sz="1400">
              <a:solidFill>
                <a:srgbClr val="000000"/>
              </a:solidFill>
            </a:endParaRPr>
          </a:p>
          <a:p>
            <a:pPr indent="0" lvl="0" marL="0" rtl="0" algn="l">
              <a:spcBef>
                <a:spcPts val="0"/>
              </a:spcBef>
              <a:spcAft>
                <a:spcPts val="0"/>
              </a:spcAft>
              <a:buClr>
                <a:schemeClr val="dk1"/>
              </a:buClr>
              <a:buSzPts val="1100"/>
              <a:buFont typeface="Arial"/>
              <a:buNone/>
            </a:pPr>
            <a:r>
              <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tr" sz="1400">
                <a:solidFill>
                  <a:srgbClr val="000000"/>
                </a:solidFill>
              </a:rPr>
              <a:t>Pick the piece that you want to play throughout the game.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tr" sz="1400">
                <a:solidFill>
                  <a:srgbClr val="000000"/>
                </a:solidFill>
              </a:rPr>
              <a:t>Every player starts the game with 10 Health.</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tr" sz="1400">
                <a:solidFill>
                  <a:srgbClr val="000000"/>
                </a:solidFill>
              </a:rPr>
              <a:t>Roll a six faced dice. Go forward for the number that comes up.</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tr" sz="1400">
                <a:solidFill>
                  <a:srgbClr val="000000"/>
                </a:solidFill>
              </a:rPr>
              <a:t>If you come to an unit that has good or bad effect. Draw the according card. You are effected from what the card says. Put the card at the bottom of the deck.</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tr" sz="1400">
                <a:solidFill>
                  <a:srgbClr val="000000"/>
                </a:solidFill>
              </a:rPr>
              <a:t>Pass the turn to other players. (Turn goes clockwise).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tr" sz="1400">
                <a:solidFill>
                  <a:srgbClr val="000000"/>
                </a:solidFill>
              </a:rPr>
              <a:t>When the turn comes to you again, repeat from the 3rd step.</a:t>
            </a:r>
            <a:endParaRPr sz="1400">
              <a:solidFill>
                <a:srgbClr val="000000"/>
              </a:solidFill>
            </a:endParaRPr>
          </a:p>
          <a:p>
            <a:pPr indent="0" lvl="0" marL="0" rtl="0" algn="l">
              <a:spcBef>
                <a:spcPts val="0"/>
              </a:spcBef>
              <a:spcAft>
                <a:spcPts val="1600"/>
              </a:spcAft>
              <a:buNone/>
            </a:pPr>
            <a:r>
              <a:t/>
            </a:r>
            <a:endParaRPr>
              <a:solidFill>
                <a:srgbClr val="000000"/>
              </a:solidFill>
            </a:endParaRPr>
          </a:p>
        </p:txBody>
      </p:sp>
      <p:pic>
        <p:nvPicPr>
          <p:cNvPr id="167" name="Google Shape;167;p17"/>
          <p:cNvPicPr preferRelativeResize="0"/>
          <p:nvPr/>
        </p:nvPicPr>
        <p:blipFill>
          <a:blip r:embed="rId4">
            <a:alphaModFix/>
          </a:blip>
          <a:stretch>
            <a:fillRect/>
          </a:stretch>
        </p:blipFill>
        <p:spPr>
          <a:xfrm>
            <a:off x="5747900" y="351800"/>
            <a:ext cx="2939525" cy="165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545900" y="358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tr"/>
              <a:t>Game Manual</a:t>
            </a:r>
            <a:endParaRPr b="1"/>
          </a:p>
          <a:p>
            <a:pPr indent="0" lvl="0" marL="0" rtl="0" algn="l">
              <a:spcBef>
                <a:spcPts val="0"/>
              </a:spcBef>
              <a:spcAft>
                <a:spcPts val="0"/>
              </a:spcAft>
              <a:buNone/>
            </a:pPr>
            <a:r>
              <a:t/>
            </a:r>
            <a:endParaRPr/>
          </a:p>
        </p:txBody>
      </p:sp>
      <p:sp>
        <p:nvSpPr>
          <p:cNvPr id="173" name="Google Shape;173;p18"/>
          <p:cNvSpPr txBox="1"/>
          <p:nvPr>
            <p:ph idx="1" type="body"/>
          </p:nvPr>
        </p:nvSpPr>
        <p:spPr>
          <a:xfrm>
            <a:off x="1189175" y="970550"/>
            <a:ext cx="7505700" cy="3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sz="1400">
                <a:solidFill>
                  <a:srgbClr val="000000"/>
                </a:solidFill>
                <a:highlight>
                  <a:schemeClr val="dk1"/>
                </a:highlight>
              </a:rPr>
              <a:t>Portals: When you come to a portal, you will teleport to the other one. If you come to the first one, you will teleport to latter one. If you come to the latter one, you will teleport to first one. </a:t>
            </a:r>
            <a:endParaRPr sz="1400">
              <a:solidFill>
                <a:srgbClr val="000000"/>
              </a:solidFill>
              <a:highlight>
                <a:schemeClr val="dk1"/>
              </a:highlight>
            </a:endParaRPr>
          </a:p>
          <a:p>
            <a:pPr indent="0" lvl="0" marL="0" rtl="0" algn="l">
              <a:spcBef>
                <a:spcPts val="0"/>
              </a:spcBef>
              <a:spcAft>
                <a:spcPts val="0"/>
              </a:spcAft>
              <a:buNone/>
            </a:pPr>
            <a:r>
              <a:t/>
            </a:r>
            <a:endParaRPr sz="1400">
              <a:solidFill>
                <a:srgbClr val="000000"/>
              </a:solidFill>
              <a:highlight>
                <a:schemeClr val="dk1"/>
              </a:highlight>
            </a:endParaRPr>
          </a:p>
          <a:p>
            <a:pPr indent="0" lvl="0" marL="0" rtl="0" algn="l">
              <a:spcBef>
                <a:spcPts val="0"/>
              </a:spcBef>
              <a:spcAft>
                <a:spcPts val="0"/>
              </a:spcAft>
              <a:buClr>
                <a:schemeClr val="dk1"/>
              </a:buClr>
              <a:buSzPts val="1100"/>
              <a:buFont typeface="Arial"/>
              <a:buNone/>
            </a:pPr>
            <a:r>
              <a:rPr lang="tr" sz="1400">
                <a:solidFill>
                  <a:srgbClr val="000000"/>
                </a:solidFill>
                <a:highlight>
                  <a:schemeClr val="dk1"/>
                </a:highlight>
              </a:rPr>
              <a:t>Shortcut: If the player chooses. He/She can use the shortcut. But remember you are not in the path anymore, which is safe. So surely there will be monsters that want to attack you. So, you can choose to use the shortcut with the cost of indicated damage. Do it at your own risk!</a:t>
            </a:r>
            <a:endParaRPr sz="1400">
              <a:solidFill>
                <a:srgbClr val="000000"/>
              </a:solidFill>
              <a:highlight>
                <a:schemeClr val="dk1"/>
              </a:highlight>
            </a:endParaRPr>
          </a:p>
          <a:p>
            <a:pPr indent="0" lvl="0" marL="0" rtl="0" algn="l">
              <a:spcBef>
                <a:spcPts val="0"/>
              </a:spcBef>
              <a:spcAft>
                <a:spcPts val="0"/>
              </a:spcAft>
              <a:buNone/>
            </a:pPr>
            <a:r>
              <a:t/>
            </a:r>
            <a:endParaRPr sz="1400">
              <a:solidFill>
                <a:srgbClr val="000000"/>
              </a:solidFill>
              <a:highlight>
                <a:schemeClr val="dk1"/>
              </a:highlight>
            </a:endParaRPr>
          </a:p>
          <a:p>
            <a:pPr indent="0" lvl="0" marL="0" rtl="0" algn="l">
              <a:spcBef>
                <a:spcPts val="0"/>
              </a:spcBef>
              <a:spcAft>
                <a:spcPts val="0"/>
              </a:spcAft>
              <a:buClr>
                <a:schemeClr val="dk1"/>
              </a:buClr>
              <a:buSzPts val="1100"/>
              <a:buFont typeface="Arial"/>
              <a:buNone/>
            </a:pPr>
            <a:r>
              <a:rPr lang="tr" sz="1400">
                <a:solidFill>
                  <a:srgbClr val="000000"/>
                </a:solidFill>
                <a:highlight>
                  <a:schemeClr val="dk1"/>
                </a:highlight>
              </a:rPr>
              <a:t>Respawn: If you have respawn card at hand. You can return to game from the respawn point when you die.</a:t>
            </a:r>
            <a:endParaRPr sz="1400">
              <a:solidFill>
                <a:srgbClr val="000000"/>
              </a:solidFill>
              <a:highlight>
                <a:schemeClr val="dk1"/>
              </a:highlight>
            </a:endParaRPr>
          </a:p>
          <a:p>
            <a:pPr indent="0" lvl="0" marL="0" rtl="0" algn="l">
              <a:spcBef>
                <a:spcPts val="0"/>
              </a:spcBef>
              <a:spcAft>
                <a:spcPts val="0"/>
              </a:spcAft>
              <a:buClr>
                <a:schemeClr val="dk1"/>
              </a:buClr>
              <a:buSzPts val="1100"/>
              <a:buFont typeface="Arial"/>
              <a:buNone/>
            </a:pPr>
            <a:r>
              <a:t/>
            </a:r>
            <a:endParaRPr sz="1400">
              <a:solidFill>
                <a:srgbClr val="000000"/>
              </a:solidFill>
              <a:highlight>
                <a:schemeClr val="dk1"/>
              </a:highlight>
            </a:endParaRPr>
          </a:p>
          <a:p>
            <a:pPr indent="0" lvl="0" marL="0" rtl="0" algn="l">
              <a:spcBef>
                <a:spcPts val="0"/>
              </a:spcBef>
              <a:spcAft>
                <a:spcPts val="0"/>
              </a:spcAft>
              <a:buClr>
                <a:schemeClr val="dk1"/>
              </a:buClr>
              <a:buSzPts val="1100"/>
              <a:buFont typeface="Arial"/>
              <a:buNone/>
            </a:pPr>
            <a:r>
              <a:rPr lang="tr" sz="1400">
                <a:solidFill>
                  <a:srgbClr val="000000"/>
                </a:solidFill>
                <a:highlight>
                  <a:schemeClr val="dk1"/>
                </a:highlight>
              </a:rPr>
              <a:t>Good Cards: Good cards have good effect on them.</a:t>
            </a:r>
            <a:endParaRPr sz="1400">
              <a:solidFill>
                <a:srgbClr val="000000"/>
              </a:solidFill>
              <a:highlight>
                <a:schemeClr val="dk1"/>
              </a:highlight>
            </a:endParaRPr>
          </a:p>
          <a:p>
            <a:pPr indent="0" lvl="0" marL="0" rtl="0" algn="l">
              <a:spcBef>
                <a:spcPts val="0"/>
              </a:spcBef>
              <a:spcAft>
                <a:spcPts val="0"/>
              </a:spcAft>
              <a:buClr>
                <a:schemeClr val="dk1"/>
              </a:buClr>
              <a:buSzPts val="1100"/>
              <a:buFont typeface="Arial"/>
              <a:buNone/>
            </a:pPr>
            <a:r>
              <a:rPr lang="tr" sz="1400">
                <a:solidFill>
                  <a:srgbClr val="000000"/>
                </a:solidFill>
                <a:highlight>
                  <a:schemeClr val="dk1"/>
                </a:highlight>
              </a:rPr>
              <a:t>Bad Cards: Bad cards have bad effect on them.</a:t>
            </a:r>
            <a:endParaRPr sz="1400">
              <a:solidFill>
                <a:srgbClr val="000000"/>
              </a:solidFill>
              <a:highlight>
                <a:schemeClr val="dk1"/>
              </a:highlight>
            </a:endParaRPr>
          </a:p>
          <a:p>
            <a:pPr indent="0" lvl="0" marL="0" rtl="0" algn="l">
              <a:spcBef>
                <a:spcPts val="0"/>
              </a:spcBef>
              <a:spcAft>
                <a:spcPts val="0"/>
              </a:spcAft>
              <a:buClr>
                <a:schemeClr val="dk1"/>
              </a:buClr>
              <a:buSzPts val="1100"/>
              <a:buFont typeface="Arial"/>
              <a:buNone/>
            </a:pPr>
            <a:r>
              <a:rPr lang="tr" sz="1400">
                <a:solidFill>
                  <a:srgbClr val="000000"/>
                </a:solidFill>
                <a:highlight>
                  <a:schemeClr val="dk1"/>
                </a:highlight>
              </a:rPr>
              <a:t>Chance Cards: This rare cards have powerful effects on them.</a:t>
            </a:r>
            <a:endParaRPr sz="1400">
              <a:solidFill>
                <a:srgbClr val="000000"/>
              </a:solidFill>
              <a:highlight>
                <a:schemeClr val="dk1"/>
              </a:highlight>
            </a:endParaRPr>
          </a:p>
          <a:p>
            <a:pPr indent="0" lvl="0" marL="0" rtl="0" algn="l">
              <a:spcBef>
                <a:spcPts val="0"/>
              </a:spcBef>
              <a:spcAft>
                <a:spcPts val="0"/>
              </a:spcAft>
              <a:buNone/>
            </a:pPr>
            <a:r>
              <a:t/>
            </a:r>
            <a:endParaRPr sz="1200">
              <a:solidFill>
                <a:srgbClr val="000000"/>
              </a:solidFill>
              <a:highlight>
                <a:schemeClr val="dk1"/>
              </a:highlight>
            </a:endParaRPr>
          </a:p>
          <a:p>
            <a:pPr indent="0" lvl="0" marL="0" rtl="0" algn="l">
              <a:spcBef>
                <a:spcPts val="0"/>
              </a:spcBef>
              <a:spcAft>
                <a:spcPts val="0"/>
              </a:spcAft>
              <a:buClr>
                <a:schemeClr val="dk1"/>
              </a:buClr>
              <a:buSzPts val="1100"/>
              <a:buFont typeface="Arial"/>
              <a:buNone/>
            </a:pPr>
            <a:r>
              <a:t/>
            </a:r>
            <a:endParaRPr sz="1200">
              <a:solidFill>
                <a:srgbClr val="000000"/>
              </a:solidFill>
              <a:highlight>
                <a:schemeClr val="dk1"/>
              </a:highlight>
            </a:endParaRPr>
          </a:p>
          <a:p>
            <a:pPr indent="0" lvl="0" marL="0" rtl="0" algn="l">
              <a:spcBef>
                <a:spcPts val="0"/>
              </a:spcBef>
              <a:spcAft>
                <a:spcPts val="1600"/>
              </a:spcAft>
              <a:buNone/>
            </a:pPr>
            <a:r>
              <a:t/>
            </a:r>
            <a:endParaRPr>
              <a:solidFill>
                <a:srgbClr val="000000"/>
              </a:solidFill>
              <a:highlight>
                <a:schemeClr val="dk1"/>
              </a:highlight>
            </a:endParaRPr>
          </a:p>
        </p:txBody>
      </p:sp>
      <p:pic>
        <p:nvPicPr>
          <p:cNvPr id="174" name="Google Shape;174;p18"/>
          <p:cNvPicPr preferRelativeResize="0"/>
          <p:nvPr/>
        </p:nvPicPr>
        <p:blipFill>
          <a:blip r:embed="rId3">
            <a:alphaModFix/>
          </a:blip>
          <a:stretch>
            <a:fillRect/>
          </a:stretch>
        </p:blipFill>
        <p:spPr>
          <a:xfrm>
            <a:off x="420738" y="2934700"/>
            <a:ext cx="638175" cy="628650"/>
          </a:xfrm>
          <a:prstGeom prst="rect">
            <a:avLst/>
          </a:prstGeom>
          <a:noFill/>
          <a:ln>
            <a:noFill/>
          </a:ln>
        </p:spPr>
      </p:pic>
      <p:pic>
        <p:nvPicPr>
          <p:cNvPr id="175" name="Google Shape;175;p18"/>
          <p:cNvPicPr preferRelativeResize="0"/>
          <p:nvPr/>
        </p:nvPicPr>
        <p:blipFill>
          <a:blip r:embed="rId4">
            <a:alphaModFix/>
          </a:blip>
          <a:stretch>
            <a:fillRect/>
          </a:stretch>
        </p:blipFill>
        <p:spPr>
          <a:xfrm>
            <a:off x="425500" y="1952625"/>
            <a:ext cx="628650" cy="619125"/>
          </a:xfrm>
          <a:prstGeom prst="rect">
            <a:avLst/>
          </a:prstGeom>
          <a:noFill/>
          <a:ln>
            <a:noFill/>
          </a:ln>
        </p:spPr>
      </p:pic>
      <p:pic>
        <p:nvPicPr>
          <p:cNvPr id="176" name="Google Shape;176;p18"/>
          <p:cNvPicPr preferRelativeResize="0"/>
          <p:nvPr/>
        </p:nvPicPr>
        <p:blipFill rotWithShape="1">
          <a:blip r:embed="rId5">
            <a:alphaModFix/>
          </a:blip>
          <a:srcRect b="0" l="0" r="0" t="7045"/>
          <a:stretch/>
        </p:blipFill>
        <p:spPr>
          <a:xfrm>
            <a:off x="6287175" y="4162849"/>
            <a:ext cx="628650" cy="628650"/>
          </a:xfrm>
          <a:prstGeom prst="rect">
            <a:avLst/>
          </a:prstGeom>
          <a:noFill/>
          <a:ln>
            <a:noFill/>
          </a:ln>
        </p:spPr>
      </p:pic>
      <p:pic>
        <p:nvPicPr>
          <p:cNvPr id="177" name="Google Shape;177;p18"/>
          <p:cNvPicPr preferRelativeResize="0"/>
          <p:nvPr/>
        </p:nvPicPr>
        <p:blipFill>
          <a:blip r:embed="rId6">
            <a:alphaModFix/>
          </a:blip>
          <a:stretch>
            <a:fillRect/>
          </a:stretch>
        </p:blipFill>
        <p:spPr>
          <a:xfrm>
            <a:off x="7101675" y="4158075"/>
            <a:ext cx="638175" cy="638175"/>
          </a:xfrm>
          <a:prstGeom prst="rect">
            <a:avLst/>
          </a:prstGeom>
          <a:noFill/>
          <a:ln>
            <a:noFill/>
          </a:ln>
        </p:spPr>
      </p:pic>
      <p:pic>
        <p:nvPicPr>
          <p:cNvPr id="178" name="Google Shape;178;p18"/>
          <p:cNvPicPr preferRelativeResize="0"/>
          <p:nvPr/>
        </p:nvPicPr>
        <p:blipFill>
          <a:blip r:embed="rId7">
            <a:alphaModFix/>
          </a:blip>
          <a:stretch>
            <a:fillRect/>
          </a:stretch>
        </p:blipFill>
        <p:spPr>
          <a:xfrm>
            <a:off x="7925700" y="4162850"/>
            <a:ext cx="647700" cy="628650"/>
          </a:xfrm>
          <a:prstGeom prst="rect">
            <a:avLst/>
          </a:prstGeom>
          <a:noFill/>
          <a:ln>
            <a:noFill/>
          </a:ln>
        </p:spPr>
      </p:pic>
      <p:pic>
        <p:nvPicPr>
          <p:cNvPr id="179" name="Google Shape;179;p18"/>
          <p:cNvPicPr preferRelativeResize="0"/>
          <p:nvPr/>
        </p:nvPicPr>
        <p:blipFill>
          <a:blip r:embed="rId8">
            <a:alphaModFix/>
          </a:blip>
          <a:stretch>
            <a:fillRect/>
          </a:stretch>
        </p:blipFill>
        <p:spPr>
          <a:xfrm>
            <a:off x="430275" y="1063825"/>
            <a:ext cx="619125" cy="59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025875" y="2190900"/>
            <a:ext cx="15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3600"/>
              <a:t>Board</a:t>
            </a:r>
            <a:endParaRPr b="1" sz="3600"/>
          </a:p>
        </p:txBody>
      </p:sp>
      <p:pic>
        <p:nvPicPr>
          <p:cNvPr id="185" name="Google Shape;185;p19"/>
          <p:cNvPicPr preferRelativeResize="0"/>
          <p:nvPr/>
        </p:nvPicPr>
        <p:blipFill>
          <a:blip r:embed="rId3">
            <a:alphaModFix/>
          </a:blip>
          <a:stretch>
            <a:fillRect/>
          </a:stretch>
        </p:blipFill>
        <p:spPr>
          <a:xfrm>
            <a:off x="3404325" y="215125"/>
            <a:ext cx="5532498" cy="4727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319100" y="2285400"/>
            <a:ext cx="124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Cards</a:t>
            </a:r>
            <a:endParaRPr b="1"/>
          </a:p>
        </p:txBody>
      </p:sp>
      <p:pic>
        <p:nvPicPr>
          <p:cNvPr id="191" name="Google Shape;191;p20"/>
          <p:cNvPicPr preferRelativeResize="0"/>
          <p:nvPr/>
        </p:nvPicPr>
        <p:blipFill>
          <a:blip r:embed="rId3">
            <a:alphaModFix/>
          </a:blip>
          <a:stretch>
            <a:fillRect/>
          </a:stretch>
        </p:blipFill>
        <p:spPr>
          <a:xfrm>
            <a:off x="1689125" y="210100"/>
            <a:ext cx="7263775" cy="4740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