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B7D3B60-30A5-424F-A16D-86BBB0E2FB2C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4303998-47BC-4AFF-B62E-A7FE73503D7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94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B60-30A5-424F-A16D-86BBB0E2FB2C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3998-47BC-4AFF-B62E-A7FE73503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41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B60-30A5-424F-A16D-86BBB0E2FB2C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3998-47BC-4AFF-B62E-A7FE73503D7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81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B60-30A5-424F-A16D-86BBB0E2FB2C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3998-47BC-4AFF-B62E-A7FE73503D7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299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B60-30A5-424F-A16D-86BBB0E2FB2C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3998-47BC-4AFF-B62E-A7FE73503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225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B60-30A5-424F-A16D-86BBB0E2FB2C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3998-47BC-4AFF-B62E-A7FE73503D7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44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B60-30A5-424F-A16D-86BBB0E2FB2C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3998-47BC-4AFF-B62E-A7FE73503D7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275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B60-30A5-424F-A16D-86BBB0E2FB2C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3998-47BC-4AFF-B62E-A7FE73503D7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67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B60-30A5-424F-A16D-86BBB0E2FB2C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3998-47BC-4AFF-B62E-A7FE73503D7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2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B60-30A5-424F-A16D-86BBB0E2FB2C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3998-47BC-4AFF-B62E-A7FE73503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66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B60-30A5-424F-A16D-86BBB0E2FB2C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3998-47BC-4AFF-B62E-A7FE73503D7D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32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B60-30A5-424F-A16D-86BBB0E2FB2C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3998-47BC-4AFF-B62E-A7FE73503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83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B60-30A5-424F-A16D-86BBB0E2FB2C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3998-47BC-4AFF-B62E-A7FE73503D7D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0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B60-30A5-424F-A16D-86BBB0E2FB2C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3998-47BC-4AFF-B62E-A7FE73503D7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77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B60-30A5-424F-A16D-86BBB0E2FB2C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3998-47BC-4AFF-B62E-A7FE73503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70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B60-30A5-424F-A16D-86BBB0E2FB2C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3998-47BC-4AFF-B62E-A7FE73503D7D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25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B60-30A5-424F-A16D-86BBB0E2FB2C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3998-47BC-4AFF-B62E-A7FE73503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68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7D3B60-30A5-424F-A16D-86BBB0E2FB2C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303998-47BC-4AFF-B62E-A7FE73503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64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7640E-D75C-43CA-8295-EF71885F5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Суперкомпьютеры и Микроконтроллеры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4BD9DF-819F-45D7-BB71-A8909F12E6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Бондик</a:t>
            </a:r>
            <a:r>
              <a:rPr lang="ru-RU" dirty="0"/>
              <a:t> Сергей 21-1</a:t>
            </a:r>
          </a:p>
        </p:txBody>
      </p:sp>
    </p:spTree>
    <p:extLst>
      <p:ext uri="{BB962C8B-B14F-4D97-AF65-F5344CB8AC3E}">
        <p14:creationId xmlns:p14="http://schemas.microsoft.com/office/powerpoint/2010/main" val="496521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10176F-695F-4B71-B148-BFD2E96C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F84490-23A8-4AF0-9C95-E067D61FF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моему мнению, микроконтроллеры выгодней для использования, потому что у них меньшая стоимость и электропотребление, а также она направлена на спец задачи.</a:t>
            </a:r>
          </a:p>
        </p:txBody>
      </p:sp>
    </p:spTree>
    <p:extLst>
      <p:ext uri="{BB962C8B-B14F-4D97-AF65-F5344CB8AC3E}">
        <p14:creationId xmlns:p14="http://schemas.microsoft.com/office/powerpoint/2010/main" val="732375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36ADE-0511-4337-96A7-4FB3C8C4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999C2A-8203-415A-AE69-BC40CA764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суперкомпьютерах лучше работать в научной сфере и сфере обработки большого количества информации.</a:t>
            </a:r>
          </a:p>
          <a:p>
            <a:r>
              <a:rPr lang="ru-RU" dirty="0"/>
              <a:t>На микроконтроллерах лучше работать с роботами и </a:t>
            </a:r>
            <a:r>
              <a:rPr lang="ru-RU"/>
              <a:t>их функциями.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E98B27-DCDA-4C92-ADC4-BB5C6EF5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Суперкомпьютер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84CD32-F32F-4663-963D-B8FA3E48F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Основные принципы работы архитектуры суперкомпьютера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Параллелизм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. Выполнение большого количества операций одновременно. В отличие от обычных компьютеров, которые выполняют процессы последовательно, суперкомпьютеры распределяют задачи на тысячи и даже миллионы ядер.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Многоуровневая организация памяти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. Эффективное управление памятью включает использование различных уровней кэша и оперативной памяти для минимизации задержек при доступе к данным.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Оптимизация алгоритмов и программ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. Разработка специальных программных решений, ориентированных на максимальную производительность, сокращает время вычислений и распределяет задачи так, чтобы максимально задействовать аппаратные ресурсы.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Охлаждение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. Высокая производительность сопровождается значительным выделением тепла. Разработчики применяют сложные системы охлаждения, чтобы поддерживать рабочие температуры в заданных рамках и предотвратить перегрев оборудования.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Масштабируемость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. Способность увеличивать ресурсы машины по мере роста потребностей.</a:t>
            </a:r>
          </a:p>
        </p:txBody>
      </p:sp>
    </p:spTree>
    <p:extLst>
      <p:ext uri="{BB962C8B-B14F-4D97-AF65-F5344CB8AC3E}">
        <p14:creationId xmlns:p14="http://schemas.microsoft.com/office/powerpoint/2010/main" val="173457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5E495-0FA0-407A-8A1C-E0F1246F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Суперкомпьютер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82EC35-8EBF-4EC7-8835-AED849745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Основные комплектующие архитектуры суперкомпьютера и их функции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Вычислительное поле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. В нём размещено «сердце» комплекса — оборудование вычислительного поля. Структура может быть гибридной и содержать как CPU x86-архитектуры, так и графические ускорители (GPU).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Управляющие серверы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. Занимаются распределением задач, синхронизацией, получением результатов вычислений.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Системы хранения данных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. Служат для хранения исходных данных, а также результатов полученных расчётов.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Системы жизнеобеспечения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. В них располагаются такие инженерные системы, как энергообеспечения, бесперебойного питания, охлаждения, систем пожарной безопасности.</a:t>
            </a:r>
          </a:p>
        </p:txBody>
      </p:sp>
    </p:spTree>
    <p:extLst>
      <p:ext uri="{BB962C8B-B14F-4D97-AF65-F5344CB8AC3E}">
        <p14:creationId xmlns:p14="http://schemas.microsoft.com/office/powerpoint/2010/main" val="337437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2CA94-E302-4511-AA6B-14D4362FF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Суперкомпьютер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D8BE03-F693-4443-B8F7-527979F42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1216" y="2560319"/>
            <a:ext cx="5147036" cy="3591425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ru-RU" sz="1200" b="1" i="0" dirty="0">
                <a:solidFill>
                  <a:srgbClr val="333333"/>
                </a:solidFill>
                <a:effectLst/>
              </a:rPr>
              <a:t>Преимущества архитектуры суперкомпьютера</a:t>
            </a:r>
            <a:r>
              <a:rPr lang="ru-RU" sz="1200" b="0" i="0" dirty="0">
                <a:solidFill>
                  <a:srgbClr val="333333"/>
                </a:solidFill>
                <a:effectLst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>
                <a:solidFill>
                  <a:srgbClr val="333333"/>
                </a:solidFill>
                <a:effectLst/>
              </a:rPr>
              <a:t>повышенная общая производительность;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>
                <a:solidFill>
                  <a:srgbClr val="333333"/>
                </a:solidFill>
                <a:effectLst/>
              </a:rPr>
              <a:t>высокий уровень надёжности функционирования системы;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>
                <a:solidFill>
                  <a:srgbClr val="333333"/>
                </a:solidFill>
                <a:effectLst/>
              </a:rPr>
              <a:t>возможность оперативного распределения нагрузки среди серверов;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>
                <a:solidFill>
                  <a:srgbClr val="333333"/>
                </a:solidFill>
                <a:effectLst/>
              </a:rPr>
              <a:t>обеспечение удобного управления и контроля функционирования системы.</a:t>
            </a:r>
          </a:p>
          <a:p>
            <a:pPr marL="0" indent="0" algn="l">
              <a:buNone/>
            </a:pPr>
            <a:r>
              <a:rPr lang="ru-RU" sz="1200" b="1" i="0" dirty="0">
                <a:solidFill>
                  <a:srgbClr val="333333"/>
                </a:solidFill>
                <a:effectLst/>
              </a:rPr>
              <a:t>Недостатки архитектуры суперкомпьютера</a:t>
            </a:r>
            <a:r>
              <a:rPr lang="ru-RU" sz="1200" b="0" i="0" dirty="0">
                <a:solidFill>
                  <a:srgbClr val="333333"/>
                </a:solidFill>
                <a:effectLst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>
                <a:solidFill>
                  <a:srgbClr val="333333"/>
                </a:solidFill>
                <a:effectLst/>
              </a:rPr>
              <a:t>отсутствие или запаздывание в выработке и реализации общей стандартизации;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>
                <a:solidFill>
                  <a:srgbClr val="333333"/>
                </a:solidFill>
                <a:effectLst/>
              </a:rPr>
              <a:t>наличие большого количества не стандартизированных и закрытых проектов разных компаний, что затрудняет их общее применение;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>
                <a:solidFill>
                  <a:srgbClr val="333333"/>
                </a:solidFill>
                <a:effectLst/>
              </a:rPr>
              <a:t>трудности при управлении единовременным доступом к файлу;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>
                <a:solidFill>
                  <a:srgbClr val="333333"/>
                </a:solidFill>
                <a:effectLst/>
              </a:rPr>
              <a:t>сложности с коррекцией структуры, выполнением настроек, сообщениями о серверных ошибках и тому подобное.</a:t>
            </a:r>
          </a:p>
          <a:p>
            <a:pPr marL="0" indent="0">
              <a:buNone/>
            </a:pPr>
            <a:endParaRPr lang="ru-RU" sz="105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3A1799-78D4-43AD-96AF-FF9729EC73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ru-RU" sz="1200" b="1" dirty="0">
                <a:solidFill>
                  <a:srgbClr val="333333"/>
                </a:solidFill>
                <a:latin typeface="YS Text"/>
              </a:rPr>
              <a:t>Примеры:</a:t>
            </a:r>
          </a:p>
          <a:p>
            <a:r>
              <a:rPr lang="en-US" sz="1200" i="0" dirty="0">
                <a:solidFill>
                  <a:srgbClr val="333333"/>
                </a:solidFill>
                <a:effectLst/>
                <a:latin typeface="YS Text"/>
              </a:rPr>
              <a:t>IBM Blue Gene</a:t>
            </a:r>
            <a:endParaRPr lang="ru-RU" sz="1200" i="0" dirty="0">
              <a:solidFill>
                <a:srgbClr val="333333"/>
              </a:solidFill>
              <a:effectLst/>
              <a:latin typeface="YS Text"/>
            </a:endParaRPr>
          </a:p>
          <a:p>
            <a:r>
              <a:rPr lang="ru-RU" sz="1200" i="0" dirty="0">
                <a:solidFill>
                  <a:srgbClr val="333333"/>
                </a:solidFill>
                <a:effectLst/>
                <a:latin typeface="YS Text"/>
              </a:rPr>
              <a:t>Компьютер </a:t>
            </a:r>
            <a:r>
              <a:rPr lang="en-US" sz="1200" i="0" dirty="0">
                <a:solidFill>
                  <a:srgbClr val="333333"/>
                </a:solidFill>
                <a:effectLst/>
                <a:latin typeface="YS Text"/>
              </a:rPr>
              <a:t>K</a:t>
            </a:r>
            <a:endParaRPr lang="ru-RU" sz="1200" dirty="0">
              <a:solidFill>
                <a:srgbClr val="333333"/>
              </a:solidFill>
              <a:latin typeface="YS Text"/>
            </a:endParaRPr>
          </a:p>
          <a:p>
            <a:r>
              <a:rPr lang="en-US" sz="1200" i="0" dirty="0">
                <a:solidFill>
                  <a:srgbClr val="333333"/>
                </a:solidFill>
                <a:effectLst/>
                <a:latin typeface="YS Text"/>
              </a:rPr>
              <a:t>Tianhe-1</a:t>
            </a:r>
            <a:endParaRPr lang="ru-RU" sz="1200" i="0" dirty="0">
              <a:solidFill>
                <a:srgbClr val="333333"/>
              </a:solidFill>
              <a:effectLst/>
              <a:latin typeface="YS Text"/>
            </a:endParaRPr>
          </a:p>
          <a:p>
            <a:r>
              <a:rPr lang="ru-RU" sz="1200" i="0" dirty="0">
                <a:solidFill>
                  <a:srgbClr val="333333"/>
                </a:solidFill>
                <a:effectLst/>
                <a:latin typeface="YS Text"/>
              </a:rPr>
              <a:t>Система </a:t>
            </a:r>
            <a:r>
              <a:rPr lang="en-US" sz="1200" i="0" dirty="0">
                <a:solidFill>
                  <a:srgbClr val="333333"/>
                </a:solidFill>
                <a:effectLst/>
                <a:latin typeface="YS Text"/>
              </a:rPr>
              <a:t>Blue Gene/L</a:t>
            </a:r>
            <a:endParaRPr lang="ru-RU" sz="1200" dirty="0">
              <a:solidFill>
                <a:srgbClr val="333333"/>
              </a:solidFill>
              <a:latin typeface="YS Text"/>
            </a:endParaRPr>
          </a:p>
          <a:p>
            <a:r>
              <a:rPr lang="ru-RU" sz="1200" i="0" dirty="0">
                <a:solidFill>
                  <a:srgbClr val="333333"/>
                </a:solidFill>
                <a:effectLst/>
                <a:latin typeface="YS Text"/>
              </a:rPr>
              <a:t>Компьютеры SPP1000/XA и SPP1200/XA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65B081-D03B-4340-85F0-316FC8AEF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87" y="4373189"/>
            <a:ext cx="2553094" cy="169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32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EDF5E2-CE54-4B18-9110-B270CCCA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Микроконтроллеры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F95B54-6827-4438-ACA3-27C4174C9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9485816" cy="3310128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b="1" i="0" dirty="0">
                <a:solidFill>
                  <a:srgbClr val="333333"/>
                </a:solidFill>
                <a:effectLst/>
              </a:rPr>
              <a:t>Основные принципы работы архитектуры микроконтроллера</a:t>
            </a:r>
            <a:r>
              <a:rPr lang="ru-RU" b="0" i="0" dirty="0">
                <a:solidFill>
                  <a:srgbClr val="333333"/>
                </a:solidFill>
                <a:effectLst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33333"/>
                </a:solidFill>
                <a:effectLst/>
              </a:rPr>
              <a:t>Алгоритм работы определяется программой</a:t>
            </a:r>
            <a:r>
              <a:rPr lang="ru-RU" b="0" i="0" dirty="0">
                <a:solidFill>
                  <a:srgbClr val="333333"/>
                </a:solidFill>
                <a:effectLst/>
              </a:rPr>
              <a:t>. При подаче напряжения питания на микроконтроллер из памяти программ происходит поочерёдное считывание кодов команд, их дешифровка и исполнение. После выполнения первой команды наступает очередь второй и т. д.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33333"/>
                </a:solidFill>
                <a:effectLst/>
              </a:rPr>
              <a:t>Большинство команд выполняется за один машинный такт микроконтроллера</a:t>
            </a:r>
            <a:r>
              <a:rPr lang="ru-RU" b="0" i="0" dirty="0">
                <a:solidFill>
                  <a:srgbClr val="333333"/>
                </a:solidFill>
                <a:effectLst/>
              </a:rPr>
              <a:t>, но есть команды, которые требуют большего количества тактов.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33333"/>
                </a:solidFill>
                <a:effectLst/>
              </a:rPr>
              <a:t>Память программ в микроконтроллерах выполнена по технологии Flash-памяти и является энергонезависимой</a:t>
            </a:r>
            <a:r>
              <a:rPr lang="ru-RU" b="0" i="0" dirty="0">
                <a:solidFill>
                  <a:srgbClr val="333333"/>
                </a:solidFill>
                <a:effectLst/>
              </a:rPr>
              <a:t>, то есть при отключении питания код программы не стирается. При следующем включении микроконтроллера программа начинает выполняться опять с нулевой ячейки.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33333"/>
                </a:solidFill>
                <a:effectLst/>
              </a:rPr>
              <a:t>Контроллер DMA позволяет ускорить обмен информацией между ОЗУ и периферией</a:t>
            </a:r>
            <a:r>
              <a:rPr lang="ru-RU" b="0" i="0" dirty="0">
                <a:solidFill>
                  <a:srgbClr val="333333"/>
                </a:solidFill>
                <a:effectLst/>
              </a:rPr>
              <a:t> без участи процессорного ядра.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17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CCF285-2EE8-40EF-B8E6-6BF6154A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Микроконтроллеры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F6A01-F93D-43AE-B851-7A673C15C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9598150" cy="331012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ru-RU" sz="1400" b="1" i="0" dirty="0">
                <a:solidFill>
                  <a:srgbClr val="333333"/>
                </a:solidFill>
                <a:effectLst/>
              </a:rPr>
              <a:t>Основные комплектующие архитектуры микроконтроллера и их функции</a:t>
            </a:r>
            <a:r>
              <a:rPr lang="ru-RU" sz="1400" b="0" i="0" dirty="0">
                <a:solidFill>
                  <a:srgbClr val="333333"/>
                </a:solidFill>
                <a:effectLst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ru-RU" sz="1400" b="1" i="0" dirty="0">
                <a:solidFill>
                  <a:srgbClr val="333333"/>
                </a:solidFill>
                <a:effectLst/>
              </a:rPr>
              <a:t>Центральный процессор (ЦП)</a:t>
            </a:r>
            <a:r>
              <a:rPr lang="ru-RU" sz="1400" b="0" i="0" dirty="0">
                <a:solidFill>
                  <a:srgbClr val="333333"/>
                </a:solidFill>
                <a:effectLst/>
              </a:rPr>
              <a:t>. Отвечает за выполнение инструкций и вычислений. Используется для запуска программного кода, который управляет поведением микроконтроллера в различных приложениях. </a:t>
            </a:r>
          </a:p>
          <a:p>
            <a:pPr algn="l">
              <a:buFont typeface="+mj-lt"/>
              <a:buAutoNum type="arabicPeriod"/>
            </a:pPr>
            <a:r>
              <a:rPr lang="ru-RU" sz="1400" b="1" i="0" dirty="0">
                <a:solidFill>
                  <a:srgbClr val="333333"/>
                </a:solidFill>
                <a:effectLst/>
              </a:rPr>
              <a:t>Память</a:t>
            </a:r>
            <a:r>
              <a:rPr lang="ru-RU" sz="1400" b="0" i="0" dirty="0">
                <a:solidFill>
                  <a:srgbClr val="333333"/>
                </a:solidFill>
                <a:effectLst/>
              </a:rPr>
              <a:t>. Используется для хранения программного кода и данных. Программная память (флэш-память) содержит код, который выполняет микроконтроллер. Память данных (ОЗУ) содержит переменные и данные, которые микроконтроллер использует во время работы.</a:t>
            </a:r>
          </a:p>
          <a:p>
            <a:pPr algn="l">
              <a:buFont typeface="+mj-lt"/>
              <a:buAutoNum type="arabicPeriod"/>
            </a:pPr>
            <a:r>
              <a:rPr lang="ru-RU" sz="1400" b="1" i="0" dirty="0">
                <a:solidFill>
                  <a:srgbClr val="333333"/>
                </a:solidFill>
                <a:effectLst/>
              </a:rPr>
              <a:t>Порты ввода/вывода (I/O)</a:t>
            </a:r>
            <a:r>
              <a:rPr lang="ru-RU" sz="1400" b="0" i="0" dirty="0">
                <a:solidFill>
                  <a:srgbClr val="333333"/>
                </a:solidFill>
                <a:effectLst/>
              </a:rPr>
              <a:t>. Используются для взаимодействия с внешними устройствами, такими как датчики, исполнительные механизмы и дисплеи. Большинство микроконтроллеров имеют несколько портов ввода-вывода, каждый из которых можно настроить как вход или выход.</a:t>
            </a:r>
          </a:p>
          <a:p>
            <a:pPr algn="l">
              <a:buFont typeface="+mj-lt"/>
              <a:buAutoNum type="arabicPeriod"/>
            </a:pPr>
            <a:r>
              <a:rPr lang="ru-RU" sz="1400" b="1" i="0" dirty="0">
                <a:solidFill>
                  <a:srgbClr val="333333"/>
                </a:solidFill>
                <a:effectLst/>
              </a:rPr>
              <a:t>Таймеры/счётчики</a:t>
            </a:r>
            <a:r>
              <a:rPr lang="ru-RU" sz="1400" b="0" i="0" dirty="0">
                <a:solidFill>
                  <a:srgbClr val="333333"/>
                </a:solidFill>
                <a:effectLst/>
              </a:rPr>
              <a:t>. Используются для измерения временных интервалов или подсчёта событий. Часто применяются в таких приложениях, как широтно-импульсная модуляция (ШИМ) и измерение частоты.</a:t>
            </a:r>
          </a:p>
          <a:p>
            <a:pPr algn="l">
              <a:buFont typeface="+mj-lt"/>
              <a:buAutoNum type="arabicPeriod"/>
            </a:pPr>
            <a:r>
              <a:rPr lang="ru-RU" sz="1400" b="1" i="0" dirty="0">
                <a:solidFill>
                  <a:srgbClr val="333333"/>
                </a:solidFill>
                <a:effectLst/>
              </a:rPr>
              <a:t>Управление питанием</a:t>
            </a:r>
            <a:r>
              <a:rPr lang="ru-RU" sz="1400" b="0" i="0" dirty="0">
                <a:solidFill>
                  <a:srgbClr val="333333"/>
                </a:solidFill>
                <a:effectLst/>
              </a:rPr>
              <a:t>. Компоненты управления питанием микроконтроллера используются для обеспечения стабильного питания устройства. Регуляторы напряжения регулируют напряжение, а другие компоненты защищают устройство от скачков напряжения, скачков тока и других проблем, связанных с питанием.</a:t>
            </a:r>
          </a:p>
          <a:p>
            <a:pPr algn="l">
              <a:buFont typeface="+mj-lt"/>
              <a:buAutoNum type="arabicPeriod"/>
            </a:pPr>
            <a:r>
              <a:rPr lang="ru-RU" sz="1400" b="1" i="0" dirty="0">
                <a:solidFill>
                  <a:srgbClr val="333333"/>
                </a:solidFill>
                <a:effectLst/>
              </a:rPr>
              <a:t>Тактовая частота</a:t>
            </a:r>
            <a:r>
              <a:rPr lang="ru-RU" sz="1400" b="0" i="0" dirty="0">
                <a:solidFill>
                  <a:srgbClr val="333333"/>
                </a:solidFill>
                <a:effectLst/>
              </a:rPr>
              <a:t>. Тактовая частота микроконтроллера используется для подачи сигнала синхронизации для синхронизации операций устройства. Определяет скорость, с которой микроконтроллер выполняет инструкции и вычисления.</a:t>
            </a:r>
          </a:p>
        </p:txBody>
      </p:sp>
    </p:spTree>
    <p:extLst>
      <p:ext uri="{BB962C8B-B14F-4D97-AF65-F5344CB8AC3E}">
        <p14:creationId xmlns:p14="http://schemas.microsoft.com/office/powerpoint/2010/main" val="337689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686D9-B2DB-4A72-802D-DA33DBB8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Микроконтроллеры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DB03FE-BD9C-4648-9FD7-69798E30B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2352" y="2460396"/>
            <a:ext cx="6701578" cy="368588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1100" b="1" i="0" dirty="0">
                <a:solidFill>
                  <a:srgbClr val="333333"/>
                </a:solidFill>
                <a:effectLst/>
              </a:rPr>
              <a:t>Преимущества архитектуры микроконтроллеров</a:t>
            </a:r>
            <a:r>
              <a:rPr lang="ru-RU" sz="1100" b="0" i="0" dirty="0">
                <a:solidFill>
                  <a:srgbClr val="333333"/>
                </a:solidFill>
                <a:effectLst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100" b="1" i="0" dirty="0">
                <a:solidFill>
                  <a:srgbClr val="333333"/>
                </a:solidFill>
                <a:effectLst/>
              </a:rPr>
              <a:t>Малый размер</a:t>
            </a:r>
            <a:r>
              <a:rPr lang="ru-RU" sz="1100" b="0" i="0" dirty="0">
                <a:solidFill>
                  <a:srgbClr val="333333"/>
                </a:solidFill>
                <a:effectLst/>
              </a:rPr>
              <a:t>. Микроконтроллеры компактны, что делает их подходящими для использования в небольших электронных устройствах и системах.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100" b="1" i="0" dirty="0">
                <a:solidFill>
                  <a:srgbClr val="333333"/>
                </a:solidFill>
                <a:effectLst/>
              </a:rPr>
              <a:t>Низкое энергопотребление</a:t>
            </a:r>
            <a:r>
              <a:rPr lang="ru-RU" sz="1100" b="0" i="0" dirty="0">
                <a:solidFill>
                  <a:srgbClr val="333333"/>
                </a:solidFill>
                <a:effectLst/>
              </a:rPr>
              <a:t>. Микроконтроллеры разработаны таким образом, чтобы быть энергоэффективными, что может продлить срок службы батареи электронных устройств и систем.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100" b="1" i="0" dirty="0">
                <a:solidFill>
                  <a:srgbClr val="333333"/>
                </a:solidFill>
                <a:effectLst/>
              </a:rPr>
              <a:t>Экономическая эффективность</a:t>
            </a:r>
            <a:r>
              <a:rPr lang="ru-RU" sz="1100" b="0" i="0" dirty="0">
                <a:solidFill>
                  <a:srgbClr val="333333"/>
                </a:solidFill>
                <a:effectLst/>
              </a:rPr>
              <a:t>. Микроконтроллеры, как правило, дешевле других типов компьютерных чипов, что может сделать их экономически выгодным выбором для производителей.</a:t>
            </a:r>
          </a:p>
          <a:p>
            <a:pPr marL="0" indent="0" algn="l">
              <a:buNone/>
            </a:pPr>
            <a:r>
              <a:rPr lang="ru-RU" sz="1100" b="1" i="0" dirty="0">
                <a:solidFill>
                  <a:srgbClr val="333333"/>
                </a:solidFill>
                <a:effectLst/>
              </a:rPr>
              <a:t>Недостатки архитектуры микроконтроллеров</a:t>
            </a:r>
            <a:r>
              <a:rPr lang="ru-RU" sz="1100" b="0" i="0" dirty="0">
                <a:solidFill>
                  <a:srgbClr val="333333"/>
                </a:solidFill>
                <a:effectLst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100" b="1" i="0" dirty="0">
                <a:solidFill>
                  <a:srgbClr val="333333"/>
                </a:solidFill>
                <a:effectLst/>
              </a:rPr>
              <a:t>Ограниченная вычислительная мощность</a:t>
            </a:r>
            <a:r>
              <a:rPr lang="ru-RU" sz="1100" b="0" i="0" dirty="0">
                <a:solidFill>
                  <a:srgbClr val="333333"/>
                </a:solidFill>
                <a:effectLst/>
              </a:rPr>
              <a:t>. Микроконтроллеры, как правило, менее мощные, чем другие типы компьютерных чипов, что может ограничить их способность справляться с более сложными задачами.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100" b="1" i="0" dirty="0">
                <a:solidFill>
                  <a:srgbClr val="333333"/>
                </a:solidFill>
                <a:effectLst/>
              </a:rPr>
              <a:t>Ограниченная память</a:t>
            </a:r>
            <a:r>
              <a:rPr lang="ru-RU" sz="1100" b="0" i="0" dirty="0">
                <a:solidFill>
                  <a:srgbClr val="333333"/>
                </a:solidFill>
                <a:effectLst/>
              </a:rPr>
              <a:t>. Микроконтроллеры обычно имеют ограниченный объём памяти, что может ограничить размер и сложность программ, которые могут быть запущены на них.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100" b="1" i="0" dirty="0">
                <a:solidFill>
                  <a:srgbClr val="333333"/>
                </a:solidFill>
                <a:effectLst/>
              </a:rPr>
              <a:t>Ограниченное подключение</a:t>
            </a:r>
            <a:r>
              <a:rPr lang="ru-RU" sz="1100" b="0" i="0" dirty="0">
                <a:solidFill>
                  <a:srgbClr val="333333"/>
                </a:solidFill>
                <a:effectLst/>
              </a:rPr>
              <a:t>. Микроконтроллеры могут не иметь возможности подключаться к внешним сетям или устройствам, что может ограничить их функциональность.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5DBBE4-2004-41CC-93C5-0040AE3F5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93930" y="2560320"/>
            <a:ext cx="2902668" cy="331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Примеры</a:t>
            </a:r>
          </a:p>
          <a:p>
            <a:r>
              <a:rPr lang="ru-RU" sz="1800" b="1" i="0" dirty="0">
                <a:solidFill>
                  <a:srgbClr val="333333"/>
                </a:solidFill>
                <a:effectLst/>
              </a:rPr>
              <a:t>Архитектура фон Неймана</a:t>
            </a:r>
            <a:r>
              <a:rPr lang="ru-RU" sz="1800" b="0" i="0" dirty="0">
                <a:solidFill>
                  <a:srgbClr val="333333"/>
                </a:solidFill>
                <a:effectLst/>
              </a:rPr>
              <a:t>.</a:t>
            </a:r>
          </a:p>
          <a:p>
            <a:r>
              <a:rPr lang="ru-RU" sz="1800" b="1" i="0" dirty="0">
                <a:solidFill>
                  <a:srgbClr val="333333"/>
                </a:solidFill>
                <a:effectLst/>
              </a:rPr>
              <a:t>Гарвардская архитектура</a:t>
            </a:r>
            <a:r>
              <a:rPr lang="ru-RU" sz="1800" b="0" i="0" dirty="0">
                <a:solidFill>
                  <a:srgbClr val="333333"/>
                </a:solidFill>
                <a:effectLst/>
              </a:rPr>
              <a:t>.</a:t>
            </a:r>
            <a:endParaRPr lang="ru-RU" sz="1800" dirty="0">
              <a:solidFill>
                <a:srgbClr val="333333"/>
              </a:solidFill>
            </a:endParaRPr>
          </a:p>
          <a:p>
            <a:r>
              <a:rPr lang="ru-RU" sz="1800" b="1" i="0" dirty="0">
                <a:solidFill>
                  <a:srgbClr val="333333"/>
                </a:solidFill>
                <a:effectLst/>
              </a:rPr>
              <a:t>Архитектура </a:t>
            </a:r>
            <a:r>
              <a:rPr lang="en-US" sz="1800" b="1" i="0" dirty="0">
                <a:solidFill>
                  <a:srgbClr val="333333"/>
                </a:solidFill>
                <a:effectLst/>
              </a:rPr>
              <a:t>RISC</a:t>
            </a:r>
            <a:r>
              <a:rPr lang="en-US" sz="1800" b="0" i="0" dirty="0">
                <a:solidFill>
                  <a:srgbClr val="333333"/>
                </a:solidFill>
                <a:effectLst/>
              </a:rPr>
              <a:t>.</a:t>
            </a:r>
            <a:endParaRPr lang="ru-RU" sz="1800" b="0" i="0" dirty="0">
              <a:solidFill>
                <a:srgbClr val="333333"/>
              </a:solidFill>
              <a:effectLst/>
            </a:endParaRPr>
          </a:p>
          <a:p>
            <a:r>
              <a:rPr lang="ru-RU" sz="1800" b="1" i="0" dirty="0">
                <a:solidFill>
                  <a:srgbClr val="333333"/>
                </a:solidFill>
                <a:effectLst/>
              </a:rPr>
              <a:t>Архитектура </a:t>
            </a:r>
            <a:r>
              <a:rPr lang="en-US" sz="1800" b="1" i="0" dirty="0">
                <a:solidFill>
                  <a:srgbClr val="333333"/>
                </a:solidFill>
                <a:effectLst/>
              </a:rPr>
              <a:t>ARM</a:t>
            </a:r>
            <a:r>
              <a:rPr lang="en-US" sz="1800" b="0" i="0" dirty="0">
                <a:solidFill>
                  <a:srgbClr val="333333"/>
                </a:solidFill>
                <a:effectLst/>
              </a:rPr>
              <a:t>. 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24982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D6E2A-7A19-4B32-99D0-5B7E430EA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F22C92-2855-4F53-9D74-D9B1A6C12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413263"/>
            <a:ext cx="4718304" cy="471340"/>
          </a:xfrm>
        </p:spPr>
        <p:txBody>
          <a:bodyPr/>
          <a:lstStyle/>
          <a:p>
            <a:r>
              <a:rPr lang="ru-RU" dirty="0"/>
              <a:t>Суперкомпьютер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8490C2-56FE-453A-B9DD-A12658534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399" y="2884603"/>
            <a:ext cx="4973425" cy="29912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Энергопотребление: </a:t>
            </a:r>
            <a:r>
              <a:rPr lang="ru-RU" i="0" dirty="0">
                <a:solidFill>
                  <a:srgbClr val="333333"/>
                </a:solidFill>
                <a:effectLst/>
              </a:rPr>
              <a:t>высокое</a:t>
            </a:r>
          </a:p>
          <a:p>
            <a:pPr marL="0" indent="0">
              <a:buNone/>
            </a:pPr>
            <a:r>
              <a:rPr lang="ru-RU" dirty="0">
                <a:solidFill>
                  <a:srgbClr val="333333"/>
                </a:solidFill>
              </a:rPr>
              <a:t>Скорость обработки данных: быстрая или медленная</a:t>
            </a:r>
          </a:p>
          <a:p>
            <a:pPr marL="0" indent="0">
              <a:buNone/>
            </a:pPr>
            <a:r>
              <a:rPr lang="ru-RU" dirty="0">
                <a:solidFill>
                  <a:srgbClr val="333333"/>
                </a:solidFill>
              </a:rPr>
              <a:t>Стоимость внедрения: очень высокая</a:t>
            </a:r>
          </a:p>
          <a:p>
            <a:pPr marL="0" indent="0">
              <a:buNone/>
            </a:pPr>
            <a:r>
              <a:rPr lang="ru-RU" dirty="0">
                <a:solidFill>
                  <a:srgbClr val="333333"/>
                </a:solidFill>
              </a:rPr>
              <a:t>Поддержка ОС: </a:t>
            </a:r>
            <a:r>
              <a:rPr lang="en-US" i="0" dirty="0">
                <a:solidFill>
                  <a:srgbClr val="333333"/>
                </a:solidFill>
                <a:effectLst/>
              </a:rPr>
              <a:t>Linux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EA6DB5C-2EDA-4AB1-B033-FF32AAEDB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0670" y="2413263"/>
            <a:ext cx="4718304" cy="471340"/>
          </a:xfrm>
        </p:spPr>
        <p:txBody>
          <a:bodyPr/>
          <a:lstStyle/>
          <a:p>
            <a:r>
              <a:rPr lang="ru-RU" dirty="0"/>
              <a:t>Микроконтроллеры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2CBC17B-E174-471D-90A2-BB831DA79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0669" y="2884604"/>
            <a:ext cx="4973425" cy="29912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Энергопотребление: низкое</a:t>
            </a:r>
          </a:p>
          <a:p>
            <a:pPr marL="0" indent="0">
              <a:buNone/>
            </a:pPr>
            <a:r>
              <a:rPr lang="ru-RU" dirty="0">
                <a:solidFill>
                  <a:srgbClr val="333333"/>
                </a:solidFill>
              </a:rPr>
              <a:t>Скорость обработки данных: может быть быстрая,  средняя, медленная</a:t>
            </a:r>
          </a:p>
          <a:p>
            <a:pPr marL="0" indent="0">
              <a:buNone/>
            </a:pPr>
            <a:r>
              <a:rPr lang="ru-RU" dirty="0">
                <a:solidFill>
                  <a:srgbClr val="333333"/>
                </a:solidFill>
              </a:rPr>
              <a:t>Стоимость внедрения: низкая</a:t>
            </a:r>
          </a:p>
          <a:p>
            <a:pPr marL="0" indent="0">
              <a:buNone/>
            </a:pPr>
            <a:r>
              <a:rPr lang="ru-RU" dirty="0">
                <a:solidFill>
                  <a:srgbClr val="333333"/>
                </a:solidFill>
              </a:rPr>
              <a:t>Поддержка ОС:</a:t>
            </a:r>
            <a:r>
              <a:rPr lang="en-US" b="1" i="0" dirty="0">
                <a:solidFill>
                  <a:srgbClr val="333333"/>
                </a:solidFill>
                <a:effectLst/>
                <a:latin typeface="YS Text"/>
              </a:rPr>
              <a:t> </a:t>
            </a:r>
            <a:r>
              <a:rPr lang="en-US" i="0" dirty="0">
                <a:solidFill>
                  <a:srgbClr val="333333"/>
                </a:solidFill>
                <a:effectLst/>
              </a:rPr>
              <a:t>RIOT-OS</a:t>
            </a:r>
            <a:r>
              <a:rPr lang="ru-RU" i="0" dirty="0">
                <a:solidFill>
                  <a:srgbClr val="333333"/>
                </a:solidFill>
                <a:effectLst/>
              </a:rPr>
              <a:t>,</a:t>
            </a:r>
            <a:r>
              <a:rPr lang="en-US" i="0" dirty="0">
                <a:solidFill>
                  <a:srgbClr val="333333"/>
                </a:solidFill>
                <a:effectLst/>
              </a:rPr>
              <a:t> Zephyr</a:t>
            </a:r>
            <a:r>
              <a:rPr lang="ru-RU" i="0" dirty="0">
                <a:solidFill>
                  <a:srgbClr val="333333"/>
                </a:solidFill>
                <a:effectLst/>
              </a:rPr>
              <a:t>,</a:t>
            </a:r>
            <a:r>
              <a:rPr lang="en-US" i="0" dirty="0">
                <a:solidFill>
                  <a:srgbClr val="333333"/>
                </a:solidFill>
                <a:effectLst/>
              </a:rPr>
              <a:t> Amazon-</a:t>
            </a:r>
            <a:r>
              <a:rPr lang="en-US" i="0" dirty="0" err="1">
                <a:solidFill>
                  <a:srgbClr val="333333"/>
                </a:solidFill>
                <a:effectLst/>
              </a:rPr>
              <a:t>FreeRTOS</a:t>
            </a:r>
            <a:r>
              <a:rPr lang="ru-RU" dirty="0">
                <a:solidFill>
                  <a:srgbClr val="333333"/>
                </a:solidFill>
              </a:rPr>
              <a:t>,</a:t>
            </a:r>
            <a:r>
              <a:rPr lang="en-US" i="0" dirty="0">
                <a:solidFill>
                  <a:srgbClr val="333333"/>
                </a:solidFill>
                <a:effectLst/>
              </a:rPr>
              <a:t> </a:t>
            </a:r>
            <a:r>
              <a:rPr lang="en-US" i="0" dirty="0" err="1">
                <a:solidFill>
                  <a:srgbClr val="333333"/>
                </a:solidFill>
                <a:effectLst/>
              </a:rPr>
              <a:t>TinyOS</a:t>
            </a:r>
            <a:r>
              <a:rPr lang="ru-RU" i="0" dirty="0">
                <a:solidFill>
                  <a:srgbClr val="333333"/>
                </a:solidFill>
                <a:effectLst/>
              </a:rPr>
              <a:t>,</a:t>
            </a:r>
            <a:r>
              <a:rPr lang="en-US" i="0" dirty="0">
                <a:solidFill>
                  <a:srgbClr val="333333"/>
                </a:solidFill>
                <a:effectLst/>
              </a:rPr>
              <a:t> </a:t>
            </a:r>
            <a:r>
              <a:rPr lang="en-US" i="0" dirty="0" err="1">
                <a:solidFill>
                  <a:srgbClr val="333333"/>
                </a:solidFill>
                <a:effectLst/>
              </a:rPr>
              <a:t>Mbed</a:t>
            </a:r>
            <a:r>
              <a:rPr lang="en-US" i="0" dirty="0">
                <a:solidFill>
                  <a:srgbClr val="333333"/>
                </a:solidFill>
                <a:effectLst/>
              </a:rPr>
              <a:t> OS</a:t>
            </a:r>
            <a:r>
              <a:rPr lang="ru-RU" i="0" dirty="0">
                <a:solidFill>
                  <a:srgbClr val="333333"/>
                </a:solidFill>
                <a:effectLst/>
              </a:rPr>
              <a:t>,</a:t>
            </a:r>
            <a:r>
              <a:rPr lang="en-US" i="0" dirty="0">
                <a:solidFill>
                  <a:srgbClr val="333333"/>
                </a:solidFill>
                <a:effectLst/>
              </a:rPr>
              <a:t> </a:t>
            </a:r>
            <a:r>
              <a:rPr lang="en-US" i="0" dirty="0" err="1">
                <a:solidFill>
                  <a:srgbClr val="333333"/>
                </a:solidFill>
                <a:effectLst/>
              </a:rPr>
              <a:t>EmMate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311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3E71-A028-4E9C-A8A1-AA8FAEDE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7417E4-0B3D-45C2-B57C-BEE01A873F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Суперкомпьютер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3314C2-927D-456F-85ED-C75AD853CF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Применимость для конкретных задач: для научных исследований, моделирования и вычисления сложных задач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AE03F4-C162-4589-A3A1-CD734D0E0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Микроконтроллеры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37FA575-DEF7-45FD-91D6-EEC3D4A3AA7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Применимость для конкретных задач: используется для специального решения задач в самоуправлении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7218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82</TotalTime>
  <Words>952</Words>
  <Application>Microsoft Office PowerPoint</Application>
  <PresentationFormat>Широкоэкранный</PresentationFormat>
  <Paragraphs>81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Garamond</vt:lpstr>
      <vt:lpstr>YS Text</vt:lpstr>
      <vt:lpstr>Натуральные материалы</vt:lpstr>
      <vt:lpstr>Суперкомпьютеры и Микроконтроллеры</vt:lpstr>
      <vt:lpstr>Суперкомпьютер</vt:lpstr>
      <vt:lpstr>Суперкомпьютер</vt:lpstr>
      <vt:lpstr>Суперкомпьютер</vt:lpstr>
      <vt:lpstr>Микроконтроллеры</vt:lpstr>
      <vt:lpstr>Микроконтроллеры</vt:lpstr>
      <vt:lpstr>Микроконтроллеры</vt:lpstr>
      <vt:lpstr>Сравнение</vt:lpstr>
      <vt:lpstr>Сравнение</vt:lpstr>
      <vt:lpstr>Заключение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Суперкомпьютеры и Микроконтроллеры</dc:title>
  <dc:creator>Человек</dc:creator>
  <cp:lastModifiedBy>Человек</cp:lastModifiedBy>
  <cp:revision>6</cp:revision>
  <dcterms:created xsi:type="dcterms:W3CDTF">2024-11-11T09:48:33Z</dcterms:created>
  <dcterms:modified xsi:type="dcterms:W3CDTF">2024-11-11T11:10:52Z</dcterms:modified>
</cp:coreProperties>
</file>