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65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развития 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Бондик</a:t>
            </a:r>
            <a:r>
              <a:rPr lang="ru-RU" dirty="0" smtClean="0"/>
              <a:t> Сергей</a:t>
            </a:r>
            <a:br>
              <a:rPr lang="ru-RU" dirty="0" smtClean="0"/>
            </a:br>
            <a:r>
              <a:rPr lang="ru-RU" dirty="0" smtClean="0"/>
              <a:t>21-1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/>
          <a:lstStyle/>
          <a:p>
            <a:r>
              <a:rPr lang="ru-RU" dirty="0" smtClean="0"/>
              <a:t>Четвёртое поколение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988840"/>
            <a:ext cx="3240360" cy="3652993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b="1" dirty="0"/>
              <a:t>Годы применения: </a:t>
            </a:r>
            <a:r>
              <a:rPr lang="ru-RU" dirty="0"/>
              <a:t>с </a:t>
            </a:r>
            <a:r>
              <a:rPr lang="ru-RU" i="1" dirty="0"/>
              <a:t>15 </a:t>
            </a:r>
            <a:r>
              <a:rPr lang="ru-RU" dirty="0"/>
              <a:t>ноября </a:t>
            </a:r>
            <a:r>
              <a:rPr lang="ru-RU" i="1" dirty="0"/>
              <a:t>1971 </a:t>
            </a:r>
            <a:r>
              <a:rPr lang="ru-RU" dirty="0"/>
              <a:t>года по наши дни</a:t>
            </a:r>
          </a:p>
          <a:p>
            <a:pPr marL="68580" indent="0">
              <a:buNone/>
            </a:pPr>
            <a:r>
              <a:rPr lang="ru-RU" b="1" dirty="0"/>
              <a:t>Элементная база: </a:t>
            </a:r>
            <a:r>
              <a:rPr lang="ru-RU" dirty="0"/>
              <a:t>микропроцессоры и БИС (большие интегральные схемы) и СБИС (сверхбольшие интегральные схемы, в кристалле которых размещаются до </a:t>
            </a:r>
            <a:r>
              <a:rPr lang="ru-RU" i="1" dirty="0"/>
              <a:t>10 </a:t>
            </a:r>
            <a:r>
              <a:rPr lang="ru-RU" dirty="0"/>
              <a:t>млн элементов)</a:t>
            </a:r>
          </a:p>
          <a:p>
            <a:pPr marL="68580" indent="0">
              <a:buNone/>
            </a:pPr>
            <a:r>
              <a:rPr lang="ru-RU" b="1" dirty="0"/>
              <a:t>Скорость:</a:t>
            </a:r>
            <a:r>
              <a:rPr lang="ru-RU" dirty="0"/>
              <a:t> миллионы операций в секунду.</a:t>
            </a:r>
          </a:p>
          <a:p>
            <a:pPr marL="68580" indent="0">
              <a:buNone/>
            </a:pPr>
            <a:r>
              <a:rPr lang="ru-RU" b="1" dirty="0"/>
              <a:t>Особенности:</a:t>
            </a:r>
            <a:r>
              <a:rPr lang="ru-RU" dirty="0"/>
              <a:t> компактность и миниатюризация, персонализация вычислительных устройств</a:t>
            </a:r>
          </a:p>
          <a:p>
            <a:pPr marL="68580" indent="0">
              <a:buNone/>
            </a:pPr>
            <a:endParaRPr lang="ru-RU" dirty="0"/>
          </a:p>
        </p:txBody>
      </p:sp>
      <p:pic>
        <p:nvPicPr>
          <p:cNvPr id="1126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20" y="2780928"/>
            <a:ext cx="427513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9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.digitalocean.ru/upload/1702604554_Acer_Aspire_8920_Gemst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58358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Пятое поколение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Годы применения: будущее</a:t>
            </a:r>
          </a:p>
          <a:p>
            <a:pPr marL="68580" indent="0">
              <a:buNone/>
            </a:pPr>
            <a:r>
              <a:rPr lang="ru-RU" dirty="0"/>
              <a:t>Те, кто уже считает современные компьютеры пятым поколением ЭВМ, легко опишут их элементную базу: СБИС, оптические и лазерные устройства ввода информации, портативные машины. Но все это уже есть, и может быть отнесено к ЭВМ четвертого поколения. Мы привыкаем и к прогрессу, рост скорости вычислений и сфер применения цифровой техники нас уже не удивляет. Вернее будет назвать пятым поколением ЭВМ то, которое перевернет наш мир и представления о нем так же, как ЭВМ четвертой генерации.</a:t>
            </a:r>
          </a:p>
        </p:txBody>
      </p:sp>
    </p:spTree>
    <p:extLst>
      <p:ext uri="{BB962C8B-B14F-4D97-AF65-F5344CB8AC3E}">
        <p14:creationId xmlns:p14="http://schemas.microsoft.com/office/powerpoint/2010/main" val="171861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1) С каждым новым поколением уменьшалась их вес и размер.</a:t>
            </a:r>
          </a:p>
          <a:p>
            <a:pPr marL="68580" indent="0">
              <a:buNone/>
            </a:pPr>
            <a:r>
              <a:rPr lang="ru-RU" dirty="0" smtClean="0"/>
              <a:t>2) Также, всё лучше разрабатывалось охлаждение ЭВМ.</a:t>
            </a:r>
          </a:p>
          <a:p>
            <a:pPr marL="68580" indent="0">
              <a:buNone/>
            </a:pPr>
            <a:r>
              <a:rPr lang="ru-RU" dirty="0" smtClean="0"/>
              <a:t>3) Увеличивалась скорость обработки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97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1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0">
        <p:blinds dir="vert"/>
      </p:transition>
    </mc:Choice>
    <mc:Fallback>
      <p:transition spd="slow" advClick="0" advTm="10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28084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ЭВМ?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416939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000" b="1" dirty="0" smtClean="0"/>
              <a:t>Электронная вычислительная машина </a:t>
            </a:r>
            <a:r>
              <a:rPr lang="ru-RU" sz="2000" dirty="0" smtClean="0"/>
              <a:t>- комплекс </a:t>
            </a:r>
            <a:r>
              <a:rPr lang="ru-RU" sz="2000" dirty="0"/>
              <a:t>технических, аппаратных и программных средств, предназначенных для автоматической обработки информации, вычислений, автоматического управления.</a:t>
            </a:r>
            <a:endParaRPr lang="ru-RU" sz="2000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398234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5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4896662" cy="1143000"/>
          </a:xfrm>
        </p:spPr>
        <p:txBody>
          <a:bodyPr/>
          <a:lstStyle/>
          <a:p>
            <a:r>
              <a:rPr lang="ru-RU" dirty="0" smtClean="0"/>
              <a:t>Что было до ЭВМ?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628800"/>
            <a:ext cx="6480720" cy="280831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1)Абак</a:t>
            </a:r>
            <a:r>
              <a:rPr lang="ru-RU" dirty="0"/>
              <a:t>. Вычисления на абаке проводились перемещением камешков по желобам на специальной доске.</a:t>
            </a:r>
          </a:p>
          <a:p>
            <a:pPr marL="68580" indent="0">
              <a:buNone/>
            </a:pPr>
            <a:r>
              <a:rPr lang="ru-RU" dirty="0" smtClean="0"/>
              <a:t>2)Русские </a:t>
            </a:r>
            <a:r>
              <a:rPr lang="ru-RU" dirty="0"/>
              <a:t>счёты. В России они появились на рубеже XVI–XVII веков и использовались вплоть до 21 века.</a:t>
            </a:r>
          </a:p>
          <a:p>
            <a:pPr marL="68580" indent="0">
              <a:buNone/>
            </a:pPr>
            <a:r>
              <a:rPr lang="ru-RU" dirty="0" smtClean="0"/>
              <a:t>3)Суммирующая </a:t>
            </a:r>
            <a:r>
              <a:rPr lang="ru-RU" dirty="0"/>
              <a:t>машина Паскаля. Это было механическое устройство в виде ящичка, состоящее из многочисленных шестерёнок, связанных одна с другой.</a:t>
            </a:r>
          </a:p>
          <a:p>
            <a:pPr marL="68580" indent="0">
              <a:buNone/>
            </a:pPr>
            <a:r>
              <a:rPr lang="ru-RU" dirty="0" smtClean="0"/>
              <a:t>4)Арифмометр </a:t>
            </a:r>
            <a:r>
              <a:rPr lang="ru-RU" dirty="0"/>
              <a:t>Лейбница. На нём можно было выполнять все четыре арифметические операции с многозначными числами: сложение, вычитание, умножение и деление.</a:t>
            </a:r>
          </a:p>
          <a:p>
            <a:pPr marL="68580" indent="0">
              <a:buNone/>
            </a:pPr>
            <a:r>
              <a:rPr lang="ru-RU" dirty="0" smtClean="0"/>
              <a:t>5)Арифмометр </a:t>
            </a:r>
            <a:r>
              <a:rPr lang="ru-RU" dirty="0"/>
              <a:t>Феликс. В СССР самым распространённым был арифмометр «Феликс», который относится к рычажным арифмометрам </a:t>
            </a:r>
            <a:r>
              <a:rPr lang="ru-RU" dirty="0" err="1"/>
              <a:t>Однера</a:t>
            </a:r>
            <a:r>
              <a:rPr lang="ru-RU" dirty="0"/>
              <a:t>.</a:t>
            </a:r>
          </a:p>
          <a:p>
            <a:pPr marL="68580" indent="0">
              <a:buNone/>
            </a:pPr>
            <a:endParaRPr lang="ru-RU" dirty="0"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59" y="927378"/>
            <a:ext cx="1744923" cy="12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59" y="2490377"/>
            <a:ext cx="1744923" cy="115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28156"/>
            <a:ext cx="2337623" cy="15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94895"/>
            <a:ext cx="2260778" cy="15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ictur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49080"/>
            <a:ext cx="2126035" cy="212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573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5612" y="836712"/>
            <a:ext cx="7024744" cy="782960"/>
          </a:xfrm>
        </p:spPr>
        <p:txBody>
          <a:bodyPr/>
          <a:lstStyle/>
          <a:p>
            <a:r>
              <a:rPr lang="ru-RU" dirty="0" smtClean="0"/>
              <a:t>Первое поколение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4825"/>
            <a:ext cx="6696744" cy="2952328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ru-RU" b="1" dirty="0" smtClean="0"/>
              <a:t>Годы </a:t>
            </a:r>
            <a:r>
              <a:rPr lang="ru-RU" b="1" dirty="0"/>
              <a:t>применения:</a:t>
            </a:r>
            <a:r>
              <a:rPr lang="ru-RU" dirty="0"/>
              <a:t> </a:t>
            </a:r>
            <a:r>
              <a:rPr lang="ru-RU" i="1" dirty="0"/>
              <a:t>1940-</a:t>
            </a:r>
            <a:r>
              <a:rPr lang="ru-RU" dirty="0"/>
              <a:t>е – </a:t>
            </a:r>
            <a:r>
              <a:rPr lang="ru-RU" i="1" dirty="0"/>
              <a:t>1950-</a:t>
            </a:r>
            <a:r>
              <a:rPr lang="ru-RU" dirty="0"/>
              <a:t>е годы</a:t>
            </a:r>
          </a:p>
          <a:p>
            <a:pPr marL="68580" indent="0">
              <a:buNone/>
            </a:pPr>
            <a:r>
              <a:rPr lang="ru-RU" dirty="0"/>
              <a:t>Элементная база: электронные вакуумные лампы</a:t>
            </a:r>
          </a:p>
          <a:p>
            <a:pPr marL="68580" indent="0">
              <a:buNone/>
            </a:pPr>
            <a:r>
              <a:rPr lang="ru-RU" b="1" dirty="0"/>
              <a:t>Габариты:</a:t>
            </a:r>
            <a:r>
              <a:rPr lang="ru-RU" dirty="0"/>
              <a:t> десятки квадратных метров, многотонный вес</a:t>
            </a:r>
          </a:p>
          <a:p>
            <a:pPr marL="68580" indent="0">
              <a:buNone/>
            </a:pPr>
            <a:r>
              <a:rPr lang="ru-RU" b="1" dirty="0"/>
              <a:t>Скорость:</a:t>
            </a:r>
            <a:r>
              <a:rPr lang="ru-RU" dirty="0"/>
              <a:t> несколько тысяч операций в секунду</a:t>
            </a:r>
          </a:p>
          <a:p>
            <a:pPr marL="68580" indent="0">
              <a:buNone/>
            </a:pPr>
            <a:r>
              <a:rPr lang="ru-RU" b="1" dirty="0"/>
              <a:t>Особенности:</a:t>
            </a:r>
            <a:r>
              <a:rPr lang="ru-RU" dirty="0"/>
              <a:t> требуется принудительное охлаждение, крайне высокое потребление электроэнергии</a:t>
            </a:r>
          </a:p>
          <a:p>
            <a:pPr marL="68580" indent="0">
              <a:buNone/>
            </a:pPr>
            <a:endParaRPr lang="ru-RU" dirty="0"/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09120"/>
            <a:ext cx="22082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14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848872" cy="510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6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поколение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348880"/>
            <a:ext cx="3600400" cy="3162446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b="1" dirty="0"/>
              <a:t>Годы применения</a:t>
            </a:r>
            <a:r>
              <a:rPr lang="ru-RU" dirty="0"/>
              <a:t> </a:t>
            </a:r>
            <a:r>
              <a:rPr lang="ru-RU" i="1" dirty="0"/>
              <a:t>1950-</a:t>
            </a:r>
            <a:r>
              <a:rPr lang="ru-RU" dirty="0"/>
              <a:t>е – </a:t>
            </a:r>
            <a:r>
              <a:rPr lang="ru-RU" i="1" dirty="0"/>
              <a:t>1965-</a:t>
            </a:r>
            <a:r>
              <a:rPr lang="ru-RU" dirty="0"/>
              <a:t>й год</a:t>
            </a:r>
          </a:p>
          <a:p>
            <a:pPr marL="68580" indent="0">
              <a:buNone/>
            </a:pPr>
            <a:r>
              <a:rPr lang="ru-RU" b="1" dirty="0"/>
              <a:t>Элементная база: </a:t>
            </a:r>
            <a:r>
              <a:rPr lang="ru-RU" dirty="0"/>
              <a:t>транзисторы</a:t>
            </a:r>
          </a:p>
          <a:p>
            <a:pPr marL="68580" indent="0">
              <a:buNone/>
            </a:pPr>
            <a:r>
              <a:rPr lang="ru-RU" b="1" dirty="0"/>
              <a:t>Габариты:</a:t>
            </a:r>
            <a:r>
              <a:rPr lang="ru-RU" dirty="0"/>
              <a:t> несколько кубических метров, вес - сотни килограммов</a:t>
            </a:r>
          </a:p>
          <a:p>
            <a:pPr marL="68580" indent="0">
              <a:buNone/>
            </a:pPr>
            <a:r>
              <a:rPr lang="ru-RU" b="1" dirty="0"/>
              <a:t>Скорость:</a:t>
            </a:r>
            <a:r>
              <a:rPr lang="ru-RU" dirty="0"/>
              <a:t> десятки тысяч операций в секунду.</a:t>
            </a:r>
          </a:p>
          <a:p>
            <a:pPr marL="68580" indent="0">
              <a:buNone/>
            </a:pPr>
            <a:r>
              <a:rPr lang="ru-RU" b="1" dirty="0"/>
              <a:t>Особенности:</a:t>
            </a:r>
            <a:r>
              <a:rPr lang="ru-RU" dirty="0"/>
              <a:t> упрощение программирования</a:t>
            </a:r>
          </a:p>
        </p:txBody>
      </p:sp>
      <p:pic>
        <p:nvPicPr>
          <p:cNvPr id="6146" name="Picture 2" descr="https://s.digitalocean.ru/upload/1702604454_1280pxTransistorswhi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960440" cy="28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532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84784"/>
            <a:ext cx="7949679" cy="39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1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Третье поколение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2851" y="2083135"/>
            <a:ext cx="3599493" cy="3650121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Годы применения: 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1965 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1971 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гг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Элементная база: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микросхемы, или чипы, магнитные накопители информации</a:t>
            </a:r>
          </a:p>
          <a:p>
            <a:pPr marL="6858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Размеры: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1-2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кубических метра, вес - десятки килограммов</a:t>
            </a:r>
          </a:p>
          <a:p>
            <a:pPr marL="6858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Скорость: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 сотен тысяч операций в секунду</a:t>
            </a:r>
          </a:p>
          <a:p>
            <a:pPr marL="6858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Особенности: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совместимость, возможность создания сетей, стандартизованная периферия</a:t>
            </a:r>
          </a:p>
          <a:p>
            <a:pPr marL="68580" indent="0">
              <a:buNone/>
            </a:pPr>
            <a:endParaRPr lang="ru-RU" dirty="0"/>
          </a:p>
        </p:txBody>
      </p:sp>
      <p:pic>
        <p:nvPicPr>
          <p:cNvPr id="9218" name="Picture 2" descr="https://s.digitalocean.ru/upload/1702604480_1280px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439351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57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136904" cy="496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5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</TotalTime>
  <Words>211</Words>
  <Application>Microsoft Office PowerPoint</Application>
  <PresentationFormat>Экран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Остин</vt:lpstr>
      <vt:lpstr>История развития ЭВМ</vt:lpstr>
      <vt:lpstr>Что такое ЭВМ?</vt:lpstr>
      <vt:lpstr>Что было до ЭВМ?</vt:lpstr>
      <vt:lpstr>Первое поколение</vt:lpstr>
      <vt:lpstr>Презентация PowerPoint</vt:lpstr>
      <vt:lpstr>Второе поколение</vt:lpstr>
      <vt:lpstr>Презентация PowerPoint</vt:lpstr>
      <vt:lpstr>Третье поколение</vt:lpstr>
      <vt:lpstr>Презентация PowerPoint</vt:lpstr>
      <vt:lpstr>Четвёртое поколение</vt:lpstr>
      <vt:lpstr>Презентация PowerPoint</vt:lpstr>
      <vt:lpstr>Пятое поколение</vt:lpstr>
      <vt:lpstr>Заключение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ЭВМ</dc:title>
  <dc:creator>Сергей</dc:creator>
  <cp:lastModifiedBy>Сергей</cp:lastModifiedBy>
  <cp:revision>8</cp:revision>
  <dcterms:created xsi:type="dcterms:W3CDTF">2024-09-03T11:37:16Z</dcterms:created>
  <dcterms:modified xsi:type="dcterms:W3CDTF">2024-09-04T17:28:13Z</dcterms:modified>
</cp:coreProperties>
</file>