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70" r:id="rId7"/>
    <p:sldId id="284" r:id="rId8"/>
    <p:sldId id="285" r:id="rId9"/>
    <p:sldId id="273" r:id="rId10"/>
    <p:sldId id="264" r:id="rId11"/>
    <p:sldId id="266" r:id="rId12"/>
    <p:sldId id="281" r:id="rId13"/>
    <p:sldId id="276" r:id="rId14"/>
    <p:sldId id="277" r:id="rId15"/>
    <p:sldId id="279" r:id="rId16"/>
    <p:sldId id="282" r:id="rId17"/>
    <p:sldId id="283" r:id="rId18"/>
    <p:sldId id="286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6E51-7490-48BC-9290-85861D1E251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86A5-B1A4-43F2-8F3B-36769F40FCA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marL="457200" lvl="1" algn="ctr">
              <a:lnSpc>
                <a:spcPct val="150000"/>
              </a:lnSpc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участников проекта.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9A164-BF15-4E98-B99C-96A640650808}"/>
              </a:ext>
            </a:extLst>
          </p:cNvPr>
          <p:cNvSpPr txBox="1"/>
          <p:nvPr/>
        </p:nvSpPr>
        <p:spPr>
          <a:xfrm>
            <a:off x="457200" y="1124743"/>
            <a:ext cx="7499176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Участники проекта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люди или группы людей, которые принимают участие в реализации проекта и вносят свой вклад в достижение его целей. 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53A3D4-FEA6-422A-82EF-826B382A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6896" y="2132856"/>
            <a:ext cx="7050207" cy="284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357B0-4E08-4E05-851A-7EF46CBD0E06}"/>
              </a:ext>
            </a:extLst>
          </p:cNvPr>
          <p:cNvSpPr txBox="1"/>
          <p:nvPr/>
        </p:nvSpPr>
        <p:spPr>
          <a:xfrm>
            <a:off x="3275856" y="52027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Рис. </a:t>
            </a:r>
            <a:r>
              <a:rPr lang="ru-RU" b="1"/>
              <a:t>1 </a:t>
            </a:r>
            <a:r>
              <a:rPr lang="ru-RU" b="1" dirty="0"/>
              <a:t>Участники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84700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информационной системы</a:t>
            </a:r>
            <a:endParaRPr lang="ru-RU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332F3-750E-4BFF-B892-FF1136C97D8E}"/>
              </a:ext>
            </a:extLst>
          </p:cNvPr>
          <p:cNvSpPr txBox="1"/>
          <p:nvPr/>
        </p:nvSpPr>
        <p:spPr>
          <a:xfrm>
            <a:off x="179512" y="1124744"/>
            <a:ext cx="8488037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разработки информационной системы администратора салона красоты «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KYSNI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потребуется создание информационной системы, с новой конфигурацией и добавление объектов конфигурации в режиме Конфигуратор.</a:t>
            </a:r>
          </a:p>
          <a:p>
            <a:pPr algn="just"/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начала работы над новым проектом нужно открыть программу MS Project и выбрать опцию "Новый проект" на вкладке "Создать" (как показано на рисунке 2.1).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01BE468-84FE-4D0F-93D2-D0E76E92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955451"/>
            <a:ext cx="6652320" cy="20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1">
            <a:extLst>
              <a:ext uri="{FF2B5EF4-FFF2-40B4-BE49-F238E27FC236}">
                <a16:creationId xmlns:a16="http://schemas.microsoft.com/office/drawing/2014/main" id="{C36D75FE-4C12-4DA6-B84E-9D816303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2376264" cy="156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C257DFA-8304-45D6-AC6B-465C79AA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40" y="5554383"/>
            <a:ext cx="66523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 2.1. Создание нового проекта в MS Project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1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608C5F-6A93-4BD3-AEF3-0F0D222B7DB2}"/>
              </a:ext>
            </a:extLst>
          </p:cNvPr>
          <p:cNvSpPr txBox="1"/>
          <p:nvPr/>
        </p:nvSpPr>
        <p:spPr>
          <a:xfrm>
            <a:off x="2483768" y="33265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ведения о проекте</a:t>
            </a:r>
            <a:endParaRPr lang="ru-RU" sz="2800" dirty="0"/>
          </a:p>
        </p:txBody>
      </p:sp>
      <p:pic>
        <p:nvPicPr>
          <p:cNvPr id="5124" name="Рисунок 1">
            <a:extLst>
              <a:ext uri="{FF2B5EF4-FFF2-40B4-BE49-F238E27FC236}">
                <a16:creationId xmlns:a16="http://schemas.microsoft.com/office/drawing/2014/main" id="{E975E538-A6AC-445E-A1A1-89C103E9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7325"/>
            <a:ext cx="607323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FC0BDA-C047-40E6-BB86-3499A9E0BF11}"/>
              </a:ext>
            </a:extLst>
          </p:cNvPr>
          <p:cNvSpPr txBox="1"/>
          <p:nvPr/>
        </p:nvSpPr>
        <p:spPr>
          <a:xfrm>
            <a:off x="2286000" y="4161275"/>
            <a:ext cx="4572000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1.3.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</a:t>
            </a: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ведения о проекте.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1738-882D-484C-AA2D-7BF7E678F24A}"/>
              </a:ext>
            </a:extLst>
          </p:cNvPr>
          <p:cNvSpPr txBox="1"/>
          <p:nvPr/>
        </p:nvSpPr>
        <p:spPr>
          <a:xfrm>
            <a:off x="827583" y="1268760"/>
            <a:ext cx="6696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Сведения о проекте - это информация, характеризующая основные аспекты и параметры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76518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0E64F46-3730-4417-B8B0-643F7E25416D}"/>
              </a:ext>
            </a:extLst>
          </p:cNvPr>
          <p:cNvSpPr txBox="1"/>
          <p:nvPr/>
        </p:nvSpPr>
        <p:spPr>
          <a:xfrm>
            <a:off x="2555776" y="5293842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1.4. Диаграмма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анта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BC7FF-559A-4548-9ED4-2F9BF9D502A0}"/>
              </a:ext>
            </a:extLst>
          </p:cNvPr>
          <p:cNvSpPr txBox="1"/>
          <p:nvPr/>
        </p:nvSpPr>
        <p:spPr>
          <a:xfrm>
            <a:off x="499060" y="955747"/>
            <a:ext cx="7686855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Ганта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MS Project является основным инструментом для визуализации плана проекта. Этот график отображает время по горизонтали и список задач по вертикали, причем длина полос, представляющих задачи, пропорциональна их продолжительности. 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0CA7A-EB24-481E-93E2-FD9661152EDD}"/>
              </a:ext>
            </a:extLst>
          </p:cNvPr>
          <p:cNvSpPr txBox="1"/>
          <p:nvPr/>
        </p:nvSpPr>
        <p:spPr>
          <a:xfrm>
            <a:off x="2286000" y="28034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</a:t>
            </a:r>
            <a:r>
              <a:rPr lang="ru-RU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анта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CACF59-778C-414B-B402-57174A66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58" y="2633350"/>
            <a:ext cx="2822036" cy="28273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F17E0-AA22-4E9D-9CBC-C518F12A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275" y="2740341"/>
            <a:ext cx="2195866" cy="26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9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F498D-DF0D-4561-A547-4EB185A5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Отчеты в </a:t>
            </a:r>
            <a:r>
              <a:rPr lang="en-A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 Project</a:t>
            </a:r>
            <a:r>
              <a:rPr lang="ru-RU" sz="28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28F7B-25F4-440B-B89F-BA91A1AB05A9}"/>
              </a:ext>
            </a:extLst>
          </p:cNvPr>
          <p:cNvSpPr txBox="1"/>
          <p:nvPr/>
        </p:nvSpPr>
        <p:spPr>
          <a:xfrm>
            <a:off x="323528" y="1417638"/>
            <a:ext cx="7182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Отчет — это документ или представление информации, которое содержит результаты анализа, исследования, выполненных работ или других данных. </a:t>
            </a:r>
            <a:endParaRPr lang="ru-RU" sz="1600" dirty="0"/>
          </a:p>
        </p:txBody>
      </p:sp>
      <p:pic>
        <p:nvPicPr>
          <p:cNvPr id="7170" name="Рисунок 1">
            <a:extLst>
              <a:ext uri="{FF2B5EF4-FFF2-40B4-BE49-F238E27FC236}">
                <a16:creationId xmlns:a16="http://schemas.microsoft.com/office/drawing/2014/main" id="{2B63ABF3-6B31-4E25-BDE3-40F413C6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1850"/>
            <a:ext cx="5166320" cy="331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08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Рисунок 1">
            <a:extLst>
              <a:ext uri="{FF2B5EF4-FFF2-40B4-BE49-F238E27FC236}">
                <a16:creationId xmlns:a16="http://schemas.microsoft.com/office/drawing/2014/main" id="{070E3717-B35E-4884-9895-9C0D74B4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94" y="1088740"/>
            <a:ext cx="601781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76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1">
            <a:extLst>
              <a:ext uri="{FF2B5EF4-FFF2-40B4-BE49-F238E27FC236}">
                <a16:creationId xmlns:a16="http://schemas.microsoft.com/office/drawing/2014/main" id="{F1FBE8D6-3AC4-40F9-A5C1-6DC059A53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5105493" cy="432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90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1">
            <a:extLst>
              <a:ext uri="{FF2B5EF4-FFF2-40B4-BE49-F238E27FC236}">
                <a16:creationId xmlns:a16="http://schemas.microsoft.com/office/drawing/2014/main" id="{BA92252A-C0D2-4032-8289-5403B901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1268760"/>
            <a:ext cx="6408712" cy="383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31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0A2233-6C90-4AD0-8602-EC0E3F18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08720"/>
            <a:ext cx="5423864" cy="23905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4A641B-0912-420D-B14A-1673B516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299304"/>
            <a:ext cx="6375923" cy="17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7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EAFD6-912A-4114-B370-8A85AB25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" y="116632"/>
            <a:ext cx="8229600" cy="11430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10BD1-4810-42B8-84C2-D108175F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17" y="1259632"/>
            <a:ext cx="8420966" cy="4783262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проведенного исследования была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автоматизированная система учета клиентов салона красоты "KYNSI", которая позволяет эффективно и надежно управлять информацией о клиентах, их записях, предоставленных услугах.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курсовой работе были поставлены и выполнены следующие задачи: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Выполнить анализ предметной области;</a:t>
            </a:r>
          </a:p>
          <a:p>
            <a:pPr lvl="0" indent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устав проекта;</a:t>
            </a:r>
          </a:p>
          <a:p>
            <a:pPr lvl="0" indent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участников проекта;</a:t>
            </a:r>
          </a:p>
          <a:p>
            <a:pPr lvl="0" indent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план управления рисками проекта;</a:t>
            </a:r>
          </a:p>
          <a:p>
            <a:pPr lvl="0" indent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базовый план проекта;</a:t>
            </a:r>
          </a:p>
          <a:p>
            <a:pPr lvl="0" indent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Выполнить управление проектом в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 Project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9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520"/>
          </a:xfrm>
        </p:spPr>
        <p:txBody>
          <a:bodyPr>
            <a:normAutofit lnSpcReduction="10000"/>
          </a:bodyPr>
          <a:lstStyle/>
          <a:p>
            <a:pPr algn="ctr">
              <a:spcAft>
                <a:spcPts val="1200"/>
              </a:spcAft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КУРСОВАЯ РАБОТА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09.02.07 ДО.48-1. 2024.ПЗ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54013" indent="-265113">
              <a:buNone/>
            </a:pP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Тема: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информационной системы для администратора салона красоты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KYNSI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54013" indent="-265113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Студент: Татаринцева Екатерина Денисовна</a:t>
            </a:r>
          </a:p>
          <a:p>
            <a:pPr indent="15875" algn="just">
              <a:buNone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Группа: № 48-1 </a:t>
            </a:r>
          </a:p>
          <a:p>
            <a:pPr indent="15875">
              <a:buNone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Специальность: 09.02.07 Информационные системы и программирование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Руководитель: Усенко Елена Геннадьевна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9133" y="5620598"/>
            <a:ext cx="150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Москва,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075240" cy="44644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курсовой работы : выполнить проектирование информационной системы салона красоты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KYNSI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проекта: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Выполнить анализ предметной области;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Выполнить анализ ИС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и моделировать бизнес-процессы;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технико-экономическое обоснование проекта;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устав проекта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участников проекта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Разработать план управления рисками проекта;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программное решение средствами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Project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документацию.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5093" y="1700808"/>
            <a:ext cx="8229600" cy="3993307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данной работе рассматривается салон красоты ООО 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KYNSI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Салон красоты предоставляет широкий спектр услуг, включая парикмахерские услуги, маникюр, педикюр, косметологию и массаж. Клиенты могут записываться на прием как по телефону, так и лично в салоне.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Мастера салона работают по графику, который может меняться в зависимости от их занятости и предпочтений клиентов. Для управления всей этой информацией необходимо эффективное программное обеспечение, которое позволит вести учет клиентов, вести расписание работы мастеров и анализировать эффективность работы салона.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E8FE3-DEE8-476E-B1D2-CF2D7EB9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21196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Инициация и разработка </a:t>
            </a:r>
            <a:b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концепции проекта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B9648-9F4D-43D7-BBE1-B118DFE0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02833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Инициация проекта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начальная фаза создания проекта, в рамках которой происходит определение его целей, задач, ресурсов, сроков и структуры.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данного проекта описывается в таблице 1.1.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1.1. Классификация проекта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8F2FF99-1109-441E-81CF-D7D925A44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25686"/>
              </p:ext>
            </p:extLst>
          </p:nvPr>
        </p:nvGraphicFramePr>
        <p:xfrm>
          <a:off x="1871700" y="2636912"/>
          <a:ext cx="5400600" cy="309689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086748">
                  <a:extLst>
                    <a:ext uri="{9D8B030D-6E8A-4147-A177-3AD203B41FA5}">
                      <a16:colId xmlns:a16="http://schemas.microsoft.com/office/drawing/2014/main" val="60115925"/>
                    </a:ext>
                  </a:extLst>
                </a:gridCol>
                <a:gridCol w="2313852">
                  <a:extLst>
                    <a:ext uri="{9D8B030D-6E8A-4147-A177-3AD203B41FA5}">
                      <a16:colId xmlns:a16="http://schemas.microsoft.com/office/drawing/2014/main" val="2472711339"/>
                    </a:ext>
                  </a:extLst>
                </a:gridCol>
              </a:tblGrid>
              <a:tr h="1802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dirty="0">
                          <a:effectLst/>
                        </a:rPr>
                        <a:t>Классификационный признак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dirty="0">
                          <a:effectLst/>
                        </a:rPr>
                        <a:t>Тип проекта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185748"/>
                  </a:ext>
                </a:extLst>
              </a:tr>
              <a:tr h="180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 dirty="0">
                          <a:effectLst/>
                        </a:rPr>
                        <a:t>По уровню проекта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 dirty="0">
                          <a:effectLst/>
                        </a:rPr>
                        <a:t>Проекта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845069"/>
                  </a:ext>
                </a:extLst>
              </a:tr>
              <a:tr h="180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По масштабу (размеру) проекта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Средний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790024"/>
                  </a:ext>
                </a:extLst>
              </a:tr>
              <a:tr h="180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По сложности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 dirty="0">
                          <a:effectLst/>
                        </a:rPr>
                        <a:t>Комплексно сложный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86970"/>
                  </a:ext>
                </a:extLst>
              </a:tr>
              <a:tr h="180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По срокам реализации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Средний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023048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По требованиям к качеству и способам его обеспечения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Стандартный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636397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По требованиям к ограниченности ресурсов совокупности проектов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 dirty="0" err="1">
                          <a:effectLst/>
                        </a:rPr>
                        <a:t>Монопроект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593173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По характеру проекта/уровню участников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Местный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398523"/>
                  </a:ext>
                </a:extLst>
              </a:tr>
              <a:tr h="180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По характеру целевой задачи проекта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Маркетинговый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503151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По объекту инвестиционной деятельности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Реальный, инвестиционный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102636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>
                          <a:effectLst/>
                        </a:rPr>
                        <a:t>По главной причине возникновения проекта</a:t>
                      </a:r>
                      <a:endParaRPr lang="ru-RU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0" dirty="0">
                          <a:effectLst/>
                        </a:rPr>
                        <a:t>Реорганизация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1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55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559" y="188640"/>
            <a:ext cx="8229600" cy="593798"/>
          </a:xfrm>
        </p:spPr>
        <p:txBody>
          <a:bodyPr>
            <a:noAutofit/>
          </a:bodyPr>
          <a:lstStyle/>
          <a:p>
            <a:r>
              <a:rPr lang="ru-RU" sz="2800" b="1" dirty="0"/>
              <a:t>Устав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E8ACB-B17E-4D9C-9276-B49332C9D852}"/>
              </a:ext>
            </a:extLst>
          </p:cNvPr>
          <p:cNvSpPr txBox="1"/>
          <p:nvPr/>
        </p:nvSpPr>
        <p:spPr>
          <a:xfrm>
            <a:off x="464098" y="908720"/>
            <a:ext cx="7924326" cy="181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0215" algn="just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Устав проекта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документ, формально авторизующий проект или его фазу, содержит исходные требования, которые удовлетворят нужды и ожидания заинтересованных сторон проекта. Устав данного проекта показан в таб. 1.2.</a:t>
            </a:r>
          </a:p>
          <a:p>
            <a:pPr indent="450215" algn="r">
              <a:lnSpc>
                <a:spcPct val="150000"/>
              </a:lnSpc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1.2. Устав проекта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810C3F-4BA5-4BAC-A5D1-8A273C16E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91764"/>
              </p:ext>
            </p:extLst>
          </p:nvPr>
        </p:nvGraphicFramePr>
        <p:xfrm>
          <a:off x="1496372" y="2420888"/>
          <a:ext cx="6796572" cy="33125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{BDBED569-4797-4DF1-A0F4-6AAB3CD982D8}</a:tableStyleId>
              </a:tblPr>
              <a:tblGrid>
                <a:gridCol w="2314968">
                  <a:extLst>
                    <a:ext uri="{9D8B030D-6E8A-4147-A177-3AD203B41FA5}">
                      <a16:colId xmlns:a16="http://schemas.microsoft.com/office/drawing/2014/main" val="1693904159"/>
                    </a:ext>
                  </a:extLst>
                </a:gridCol>
                <a:gridCol w="2381633">
                  <a:extLst>
                    <a:ext uri="{9D8B030D-6E8A-4147-A177-3AD203B41FA5}">
                      <a16:colId xmlns:a16="http://schemas.microsoft.com/office/drawing/2014/main" val="3516448369"/>
                    </a:ext>
                  </a:extLst>
                </a:gridCol>
                <a:gridCol w="2099971">
                  <a:extLst>
                    <a:ext uri="{9D8B030D-6E8A-4147-A177-3AD203B41FA5}">
                      <a16:colId xmlns:a16="http://schemas.microsoft.com/office/drawing/2014/main" val="232271752"/>
                    </a:ext>
                  </a:extLst>
                </a:gridCol>
              </a:tblGrid>
              <a:tr h="357887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Название проекта: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Проектирование информационной системы для администратора салона красоты «</a:t>
                      </a:r>
                      <a:r>
                        <a:rPr lang="en-US" sz="1200">
                          <a:effectLst/>
                        </a:rPr>
                        <a:t>KYNSI</a:t>
                      </a:r>
                      <a:r>
                        <a:rPr lang="ru-RU" sz="1200">
                          <a:effectLst/>
                        </a:rPr>
                        <a:t>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25333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Менеджер проекта: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Иванова Александра Евгеньевна.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27483"/>
                  </a:ext>
                </a:extLst>
              </a:tr>
              <a:tr h="1483796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Бизнес-причина возникновения проекта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0" algn="just"/>
                      <a:r>
                        <a:rPr lang="ru-RU" sz="1200">
                          <a:effectLst/>
                        </a:rPr>
                        <a:t>Реализация стратегии расширения бизнеса, увеличение объема продаж, привлечение новых клиентов, улучшение качества предоставляемых услуг, увеличение конкурентоспособности на рынке, оптимизация внутренних процессов и повышение эффективности работы сотрудников.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22140"/>
                  </a:ext>
                </a:extLst>
              </a:tr>
              <a:tr h="357887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Бизнес-цель проекта: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Создание проекта ИС администратора салона красоты «</a:t>
                      </a:r>
                      <a:r>
                        <a:rPr lang="en-US" sz="1200">
                          <a:effectLst/>
                        </a:rPr>
                        <a:t>KYNSI</a:t>
                      </a:r>
                      <a:r>
                        <a:rPr lang="ru-RU" sz="1200">
                          <a:effectLst/>
                        </a:rPr>
                        <a:t>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91366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Дата (MM/DD/YYYY):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01.01.2024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29053"/>
                  </a:ext>
                </a:extLst>
              </a:tr>
              <a:tr h="178943">
                <a:tc gridSpan="3"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Версии: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9675"/>
                  </a:ext>
                </a:extLst>
              </a:tr>
              <a:tr h="357887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Версия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Дата</a:t>
                      </a:r>
                    </a:p>
                    <a:p>
                      <a:pPr algn="ctr"/>
                      <a:r>
                        <a:rPr lang="ru-RU" sz="1200">
                          <a:effectLst/>
                        </a:rPr>
                        <a:t>(MM/DD/YYYY)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Комментарий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7938300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1.0.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63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3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5153435-74EC-473C-8C34-9FFF61495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94484"/>
              </p:ext>
            </p:extLst>
          </p:nvPr>
        </p:nvGraphicFramePr>
        <p:xfrm>
          <a:off x="827584" y="908720"/>
          <a:ext cx="7128792" cy="424847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val="243501623"/>
                    </a:ext>
                  </a:extLst>
                </a:gridCol>
              </a:tblGrid>
              <a:tr h="25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1.Краткое описание проекта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4064126153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1.1 Название проекта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2736482366"/>
                  </a:ext>
                </a:extLst>
              </a:tr>
              <a:tr h="25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Проектирование ИС для администратора салона красоты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706849839"/>
                  </a:ext>
                </a:extLst>
              </a:tr>
              <a:tr h="25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1.2 Суть проекта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1739541025"/>
                  </a:ext>
                </a:extLst>
              </a:tr>
              <a:tr h="25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Повышение уровня качества работы администратора салона красоты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1433378127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1.3 Бизнес-окружение проекта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3642036007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Руководитель проекта – Петров А. И.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Менеджер проекта – Иванова А. Е.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Разработчик – Терентьев О. А.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Тестировщик – Ибрагимов А. С.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1436334954"/>
                  </a:ext>
                </a:extLst>
              </a:tr>
              <a:tr h="25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1.4 Цели проекта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1011423003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"/>
                      </a:pPr>
                      <a:r>
                        <a:rPr lang="ru-RU" sz="1000" dirty="0">
                          <a:effectLst/>
                        </a:rPr>
                        <a:t>Увеличение оборота и прибыли: увеличение числа клиентов и среднего чека;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"/>
                      </a:pPr>
                      <a:r>
                        <a:rPr lang="ru-RU" sz="1000" dirty="0">
                          <a:effectLst/>
                        </a:rPr>
                        <a:t>Улучшение качества обслуживания;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"/>
                      </a:pPr>
                      <a:r>
                        <a:rPr lang="x-none" sz="1000" dirty="0">
                          <a:effectLst/>
                        </a:rPr>
                        <a:t>Повышение функциональности;</a:t>
                      </a:r>
                      <a:endParaRPr lang="ru-RU" sz="10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"/>
                      </a:pPr>
                      <a:r>
                        <a:rPr lang="ru-RU" sz="1000" dirty="0">
                          <a:effectLst/>
                        </a:rPr>
                        <a:t>Расширение ассортимента услуг и узнаваемости и репутации.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3828547251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1.5 Риски проекта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1962801767"/>
                  </a:ext>
                </a:extLst>
              </a:tr>
              <a:tr h="945043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"/>
                      </a:pPr>
                      <a:r>
                        <a:rPr lang="x-none" sz="1000" dirty="0">
                          <a:effectLst/>
                        </a:rPr>
                        <a:t>Финансовые риски: недостаток финансирования проекта, нестабильность курсов валют, нарушение финансовых договоренностей</a:t>
                      </a:r>
                      <a:endParaRPr lang="ru-RU" sz="10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"/>
                      </a:pPr>
                      <a:r>
                        <a:rPr lang="x-none" sz="1000" dirty="0">
                          <a:effectLst/>
                        </a:rPr>
                        <a:t>Технические риски: сбои в работе оборудования, утечка конфиденциальных данных.</a:t>
                      </a:r>
                      <a:endParaRPr lang="ru-RU" sz="10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"/>
                      </a:pPr>
                      <a:r>
                        <a:rPr lang="x-none" sz="1000" dirty="0">
                          <a:effectLst/>
                        </a:rPr>
                        <a:t>Риски сроков: Возможны задержки в выполнении работ, связанные с организационными и техническими сложностями.</a:t>
                      </a:r>
                      <a:endParaRPr lang="ru-RU" sz="10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"/>
                      </a:pPr>
                      <a:r>
                        <a:rPr lang="x-none" sz="1000" dirty="0">
                          <a:effectLst/>
                        </a:rPr>
                        <a:t>Временные: задержки в выполнении проекта, несоответствие сроков и ожидаемого результата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235" marR="53235" marT="0" marB="0"/>
                </a:tc>
                <a:extLst>
                  <a:ext uri="{0D108BD9-81ED-4DB2-BD59-A6C34878D82A}">
                    <a16:rowId xmlns:a16="http://schemas.microsoft.com/office/drawing/2014/main" val="210894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7A98474-2E74-4187-93F8-A691DD83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10325"/>
              </p:ext>
            </p:extLst>
          </p:nvPr>
        </p:nvGraphicFramePr>
        <p:xfrm>
          <a:off x="1331640" y="1484784"/>
          <a:ext cx="6187077" cy="374442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248816">
                  <a:extLst>
                    <a:ext uri="{9D8B030D-6E8A-4147-A177-3AD203B41FA5}">
                      <a16:colId xmlns:a16="http://schemas.microsoft.com/office/drawing/2014/main" val="3489027168"/>
                    </a:ext>
                  </a:extLst>
                </a:gridCol>
                <a:gridCol w="2938261">
                  <a:extLst>
                    <a:ext uri="{9D8B030D-6E8A-4147-A177-3AD203B41FA5}">
                      <a16:colId xmlns:a16="http://schemas.microsoft.com/office/drawing/2014/main" val="24297102"/>
                    </a:ext>
                  </a:extLst>
                </a:gridCol>
              </a:tblGrid>
              <a:tr h="23727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3. Ограничения проекта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53618"/>
                  </a:ext>
                </a:extLst>
              </a:tr>
              <a:tr h="23727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3.1 Вехи и дата завершения проекта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78351"/>
                  </a:ext>
                </a:extLst>
              </a:tr>
              <a:tr h="2372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Длительность проекта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 более 4-х месяцев.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081098"/>
                  </a:ext>
                </a:extLst>
              </a:tr>
              <a:tr h="2372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Начало проекта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01.01.2024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448776"/>
                  </a:ext>
                </a:extLst>
              </a:tr>
              <a:tr h="2372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Начало и окончание инициации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01.01.2024 – 18.01.2024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997025"/>
                  </a:ext>
                </a:extLst>
              </a:tr>
              <a:tr h="2372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Начало и окончание планирования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19.0.12024 - 29.01.2024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305842"/>
                  </a:ext>
                </a:extLst>
              </a:tr>
              <a:tr h="285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Проектирование и разработка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30.01.2024 - 22.02.2024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985053"/>
                  </a:ext>
                </a:extLst>
              </a:tr>
              <a:tr h="2895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Тестирование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22.02.2024 – 04.03.2024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156380"/>
                  </a:ext>
                </a:extLst>
              </a:tr>
              <a:tr h="2372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Окончание проекта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07.03.2024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230110"/>
                  </a:ext>
                </a:extLst>
              </a:tr>
              <a:tr h="23727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3.2 Общий бюджет проекта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45731"/>
                  </a:ext>
                </a:extLst>
              </a:tr>
              <a:tr h="270288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Общий бюджет – 182.400 РУБ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81002"/>
                  </a:ext>
                </a:extLst>
              </a:tr>
              <a:tr h="23727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3.3 Ограничения по выполнению и организации работ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9541"/>
                  </a:ext>
                </a:extLst>
              </a:tr>
              <a:tr h="763684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Финансовые – Ограниченные рамки бюджета.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Временные – Ограниченный срок выполнения проекта.</a:t>
                      </a:r>
                    </a:p>
                    <a:p>
                      <a:pPr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Технические -  сбои в работе оборудования, утечка конфиденциальных данных.</a:t>
                      </a:r>
                      <a:endParaRPr lang="ru-RU" sz="1100" kern="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9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4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E4F03-E80A-4513-B3F1-C60EFBFD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0431" cy="1143000"/>
          </a:xfrm>
        </p:spPr>
        <p:txBody>
          <a:bodyPr>
            <a:noAutofit/>
          </a:bodyPr>
          <a:lstStyle/>
          <a:p>
            <a:pPr marL="457200" lvl="1" algn="ctr">
              <a:lnSpc>
                <a:spcPct val="150000"/>
              </a:lnSpc>
            </a:pPr>
            <a:r>
              <a:rPr lang="x-none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фаз жизненного</a:t>
            </a:r>
            <a:b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x-none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цикла проекта</a:t>
            </a:r>
            <a:endParaRPr lang="ru-RU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B9F96-0697-45C7-BFDE-1D86DF74F8C3}"/>
              </a:ext>
            </a:extLst>
          </p:cNvPr>
          <p:cNvSpPr txBox="1"/>
          <p:nvPr/>
        </p:nvSpPr>
        <p:spPr>
          <a:xfrm>
            <a:off x="127991" y="1143000"/>
            <a:ext cx="8435280" cy="120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Жизненный цикл проекта –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последовательное разделение процесса управления проектом на фазы, начиная с инициации и заканчивая завершением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r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Жизненный цикл данного проекта показан на таб. 1.3.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C3D447F-FF48-46A2-A217-18F9D4DC7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34064"/>
              </p:ext>
            </p:extLst>
          </p:nvPr>
        </p:nvGraphicFramePr>
        <p:xfrm>
          <a:off x="1331640" y="2418649"/>
          <a:ext cx="6840761" cy="329635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076166">
                  <a:extLst>
                    <a:ext uri="{9D8B030D-6E8A-4147-A177-3AD203B41FA5}">
                      <a16:colId xmlns:a16="http://schemas.microsoft.com/office/drawing/2014/main" val="3284683791"/>
                    </a:ext>
                  </a:extLst>
                </a:gridCol>
                <a:gridCol w="1457721">
                  <a:extLst>
                    <a:ext uri="{9D8B030D-6E8A-4147-A177-3AD203B41FA5}">
                      <a16:colId xmlns:a16="http://schemas.microsoft.com/office/drawing/2014/main" val="982638130"/>
                    </a:ext>
                  </a:extLst>
                </a:gridCol>
                <a:gridCol w="1347233">
                  <a:extLst>
                    <a:ext uri="{9D8B030D-6E8A-4147-A177-3AD203B41FA5}">
                      <a16:colId xmlns:a16="http://schemas.microsoft.com/office/drawing/2014/main" val="989888739"/>
                    </a:ext>
                  </a:extLst>
                </a:gridCol>
                <a:gridCol w="1596939">
                  <a:extLst>
                    <a:ext uri="{9D8B030D-6E8A-4147-A177-3AD203B41FA5}">
                      <a16:colId xmlns:a16="http://schemas.microsoft.com/office/drawing/2014/main" val="2672449823"/>
                    </a:ext>
                  </a:extLst>
                </a:gridCol>
                <a:gridCol w="1362702">
                  <a:extLst>
                    <a:ext uri="{9D8B030D-6E8A-4147-A177-3AD203B41FA5}">
                      <a16:colId xmlns:a16="http://schemas.microsoft.com/office/drawing/2014/main" val="2977246461"/>
                    </a:ext>
                  </a:extLst>
                </a:gridCol>
              </a:tblGrid>
              <a:tr h="3938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Фаза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Инициация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Планирование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Проектирование и разработка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Тестирование и Завершение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781587"/>
                  </a:ext>
                </a:extLst>
              </a:tr>
              <a:tr h="262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Начало фазы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01.01.2024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19.01.2024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30.01.2024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22.02.2024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844321"/>
                  </a:ext>
                </a:extLst>
              </a:tr>
              <a:tr h="262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Окончание фазы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18.01.2024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29.01.2024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22.02.2024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07.03.2024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9372470"/>
                  </a:ext>
                </a:extLst>
              </a:tr>
              <a:tr h="1181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Перечень основных работ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Разработка ТЭО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Разработка устава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Разработка предварительной констатации содержания.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Создание плана проекта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Уточнение содержания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Формирование договора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Заключение договора.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Разработка ИС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Исправление ошибок. Установка Тестирование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Ввод в эксплуатацию.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717791"/>
                  </a:ext>
                </a:extLst>
              </a:tr>
              <a:tr h="393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Ключевые вехи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Инициация завершена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Планирование завершено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Исполнение и контроль завершено.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Ввод в эксплуатацию завершен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2932471"/>
                  </a:ext>
                </a:extLst>
              </a:tr>
              <a:tr h="262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Сложности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Простая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Сложная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Сложная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Простая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39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93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1068</Words>
  <Application>Microsoft Office PowerPoint</Application>
  <PresentationFormat>Экран (4:3)</PresentationFormat>
  <Paragraphs>179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Цель и задачи работы</vt:lpstr>
      <vt:lpstr>Предметная область</vt:lpstr>
      <vt:lpstr>Инициация и разработка  концепции проекта</vt:lpstr>
      <vt:lpstr>Устав проекта</vt:lpstr>
      <vt:lpstr>Презентация PowerPoint</vt:lpstr>
      <vt:lpstr>Презентация PowerPoint</vt:lpstr>
      <vt:lpstr>Определение фаз жизненного  цикла проекта</vt:lpstr>
      <vt:lpstr>Определение участников проекта.</vt:lpstr>
      <vt:lpstr>Разработка информационной системы</vt:lpstr>
      <vt:lpstr>Презентация PowerPoint</vt:lpstr>
      <vt:lpstr>Презентация PowerPoint</vt:lpstr>
      <vt:lpstr>Отчеты в MS Project 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N_Karmasheva</dc:creator>
  <cp:lastModifiedBy>48-1</cp:lastModifiedBy>
  <cp:revision>97</cp:revision>
  <dcterms:created xsi:type="dcterms:W3CDTF">2018-08-15T10:24:04Z</dcterms:created>
  <dcterms:modified xsi:type="dcterms:W3CDTF">2024-03-07T11:57:56Z</dcterms:modified>
</cp:coreProperties>
</file>