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6882280-8E75-4414-BB5F-C21E3F095777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C45A9D-3BA5-4C1A-A6E2-F080D65F9366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025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2280-8E75-4414-BB5F-C21E3F095777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A9D-3BA5-4C1A-A6E2-F080D65F93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24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2280-8E75-4414-BB5F-C21E3F095777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A9D-3BA5-4C1A-A6E2-F080D65F93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6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2280-8E75-4414-BB5F-C21E3F095777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A9D-3BA5-4C1A-A6E2-F080D65F93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28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882280-8E75-4414-BB5F-C21E3F095777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C45A9D-3BA5-4C1A-A6E2-F080D65F936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1736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2280-8E75-4414-BB5F-C21E3F095777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A9D-3BA5-4C1A-A6E2-F080D65F93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92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2280-8E75-4414-BB5F-C21E3F095777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A9D-3BA5-4C1A-A6E2-F080D65F93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811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2280-8E75-4414-BB5F-C21E3F095777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A9D-3BA5-4C1A-A6E2-F080D65F93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96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2280-8E75-4414-BB5F-C21E3F095777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A9D-3BA5-4C1A-A6E2-F080D65F93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89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6882280-8E75-4414-BB5F-C21E3F095777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9C45A9D-3BA5-4C1A-A6E2-F080D65F936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3232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6882280-8E75-4414-BB5F-C21E3F095777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9C45A9D-3BA5-4C1A-A6E2-F080D65F93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882280-8E75-4414-BB5F-C21E3F095777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45A9D-3BA5-4C1A-A6E2-F080D65F936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960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99643" y="1098388"/>
            <a:ext cx="4767308" cy="4394988"/>
          </a:xfrm>
        </p:spPr>
        <p:txBody>
          <a:bodyPr/>
          <a:lstStyle/>
          <a:p>
            <a:r>
              <a:rPr lang="en-US" sz="16600" dirty="0" smtClean="0"/>
              <a:t>DOM</a:t>
            </a:r>
            <a:endParaRPr lang="ru-RU" sz="1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35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Несколько обработчиков одного события в </a:t>
            </a:r>
            <a:r>
              <a:rPr lang="ru-RU" sz="3600" dirty="0" err="1"/>
              <a:t>JavaScript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349407"/>
            <a:ext cx="10178322" cy="53798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К одному элементу можно привязать сразу несколько функций. Давайте посмотрим на примере. Пусть у нас есть кнопка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804000"/>
                </a:solidFill>
                <a:latin typeface="Anonymous Pro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id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"button"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type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"submit</a:t>
            </a:r>
            <a:r>
              <a:rPr lang="en-US" dirty="0" smtClean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 smtClean="0">
                <a:solidFill>
                  <a:srgbClr val="804000"/>
                </a:solidFill>
                <a:latin typeface="Anonymous Pro"/>
              </a:rPr>
              <a:t>&gt;</a:t>
            </a:r>
            <a:endParaRPr lang="ru-RU" dirty="0" smtClean="0">
              <a:solidFill>
                <a:srgbClr val="804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Пусть у нас есть две функции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3900FF"/>
                </a:solidFill>
                <a:latin typeface="Anonymous Pro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000080"/>
                </a:solidFill>
                <a:latin typeface="Anonymous Pro"/>
              </a:rPr>
              <a:t>func1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{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console.</a:t>
            </a:r>
            <a:r>
              <a:rPr lang="en-US" dirty="0" smtClean="0">
                <a:solidFill>
                  <a:srgbClr val="000080"/>
                </a:solidFill>
                <a:latin typeface="Anonymous Pro"/>
              </a:rPr>
              <a:t>log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'1'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3B30"/>
                </a:solidFill>
                <a:latin typeface="Anonymous Pro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900FF"/>
                </a:solidFill>
                <a:latin typeface="Anonymous Pro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000080"/>
                </a:solidFill>
                <a:latin typeface="Anonymous Pro"/>
              </a:rPr>
              <a:t>func2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{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console.</a:t>
            </a:r>
            <a:r>
              <a:rPr lang="en-US" dirty="0" smtClean="0">
                <a:solidFill>
                  <a:srgbClr val="000080"/>
                </a:solidFill>
                <a:latin typeface="Anonymous Pro"/>
              </a:rPr>
              <a:t>log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'2'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3B30"/>
                </a:solidFill>
                <a:latin typeface="Anonymous Pro"/>
              </a:rPr>
              <a:t>}</a:t>
            </a:r>
            <a:endParaRPr lang="ru-RU" dirty="0" smtClean="0">
              <a:solidFill>
                <a:srgbClr val="333B3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Получим ссылку на нашу кнопку в переменную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B10EC8"/>
                </a:solidFill>
                <a:latin typeface="Anonymous Pro"/>
              </a:rPr>
              <a:t>let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button = </a:t>
            </a:r>
            <a:r>
              <a:rPr lang="en-US" dirty="0" err="1">
                <a:solidFill>
                  <a:srgbClr val="942500"/>
                </a:solidFill>
                <a:latin typeface="Anonymous Pro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Anonymous Pro"/>
              </a:rPr>
              <a:t>querySelector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'#button</a:t>
            </a:r>
            <a:r>
              <a:rPr lang="en-US" dirty="0" smtClean="0">
                <a:solidFill>
                  <a:srgbClr val="756606"/>
                </a:solidFill>
                <a:latin typeface="Anonymous Pro"/>
              </a:rPr>
              <a:t>'</a:t>
            </a:r>
            <a:r>
              <a:rPr lang="en-US" dirty="0" smtClean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;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А теперь давайте привяжем к нашей кнопке в качестве обработчиков клика и первую, и вторую функции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Anonymous Pro"/>
              </a:rPr>
              <a:t>button.</a:t>
            </a:r>
            <a:r>
              <a:rPr lang="en-US" dirty="0" err="1">
                <a:solidFill>
                  <a:srgbClr val="000080"/>
                </a:solidFill>
                <a:latin typeface="Anonymous Pro"/>
              </a:rPr>
              <a:t>addEventListener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, func1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Anonymous Pro"/>
              </a:rPr>
              <a:t>button.</a:t>
            </a:r>
            <a:r>
              <a:rPr lang="en-US" dirty="0" err="1" smtClean="0">
                <a:solidFill>
                  <a:srgbClr val="000080"/>
                </a:solidFill>
                <a:latin typeface="Anonymous Pro"/>
              </a:rPr>
              <a:t>addEventListener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, func2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49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Обработчики разных событий в </a:t>
            </a:r>
            <a:r>
              <a:rPr lang="ru-RU" dirty="0" err="1"/>
              <a:t>JavaScript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713391"/>
            <a:ext cx="10178322" cy="4166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Кроме клика по элементу, существуют и другие события. Например, с помощью события </a:t>
            </a:r>
            <a:r>
              <a:rPr lang="ru-RU" dirty="0" err="1"/>
              <a:t>dblclick</a:t>
            </a:r>
            <a:r>
              <a:rPr lang="ru-RU" dirty="0"/>
              <a:t> можно отловить двойной клик по элементу, с помощью события </a:t>
            </a:r>
            <a:r>
              <a:rPr lang="ru-RU" dirty="0" err="1"/>
              <a:t>mouseover</a:t>
            </a:r>
            <a:r>
              <a:rPr lang="ru-RU" dirty="0"/>
              <a:t> - наведение курсора на элемент, а с помощью события </a:t>
            </a:r>
            <a:r>
              <a:rPr lang="ru-RU" dirty="0" err="1"/>
              <a:t>mouseout</a:t>
            </a:r>
            <a:r>
              <a:rPr lang="ru-RU" dirty="0"/>
              <a:t> - уход курсора с элемента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 этом к одному элементу можно привязывать обработчики различных типов событий. </a:t>
            </a:r>
            <a:r>
              <a:rPr lang="ru-RU" dirty="0" smtClean="0"/>
              <a:t>Привяжем к </a:t>
            </a:r>
            <a:r>
              <a:rPr lang="ru-RU" dirty="0"/>
              <a:t>одному элементу реакцию на наведение курсора и реакцию на уход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Anonymous Pro"/>
              </a:rPr>
              <a:t>button.</a:t>
            </a:r>
            <a:r>
              <a:rPr lang="en-US" dirty="0" err="1">
                <a:solidFill>
                  <a:srgbClr val="000080"/>
                </a:solidFill>
                <a:latin typeface="Anonymous Pro"/>
              </a:rPr>
              <a:t>addEventListener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</a:t>
            </a:r>
            <a:r>
              <a:rPr lang="en-US" dirty="0" err="1">
                <a:solidFill>
                  <a:srgbClr val="756606"/>
                </a:solidFill>
                <a:latin typeface="Anonymous Pro"/>
              </a:rPr>
              <a:t>mouseover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, </a:t>
            </a:r>
            <a:r>
              <a:rPr lang="en-US" dirty="0">
                <a:solidFill>
                  <a:srgbClr val="3900FF"/>
                </a:solidFill>
                <a:latin typeface="Anonymous Pro"/>
              </a:rPr>
              <a:t>function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{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Anonymous Pro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console.</a:t>
            </a:r>
            <a:r>
              <a:rPr lang="en-US" dirty="0" smtClean="0">
                <a:solidFill>
                  <a:srgbClr val="000080"/>
                </a:solidFill>
                <a:latin typeface="Anonymous Pro"/>
              </a:rPr>
              <a:t>log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'1'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3B30"/>
                </a:solidFill>
                <a:latin typeface="Anonymous Pro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;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Anonymous Pro"/>
              </a:rPr>
              <a:t>button.</a:t>
            </a:r>
            <a:r>
              <a:rPr lang="en-US" dirty="0" err="1" smtClean="0">
                <a:solidFill>
                  <a:srgbClr val="000080"/>
                </a:solidFill>
                <a:latin typeface="Anonymous Pro"/>
              </a:rPr>
              <a:t>addEventListener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</a:t>
            </a:r>
            <a:r>
              <a:rPr lang="en-US" dirty="0" err="1">
                <a:solidFill>
                  <a:srgbClr val="756606"/>
                </a:solidFill>
                <a:latin typeface="Anonymous Pro"/>
              </a:rPr>
              <a:t>mouseout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, </a:t>
            </a:r>
            <a:r>
              <a:rPr lang="en-US" dirty="0">
                <a:solidFill>
                  <a:srgbClr val="3900FF"/>
                </a:solidFill>
                <a:latin typeface="Anonymous Pro"/>
              </a:rPr>
              <a:t>function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{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Anonymous Pro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console.</a:t>
            </a:r>
            <a:r>
              <a:rPr lang="en-US" dirty="0" smtClean="0">
                <a:solidFill>
                  <a:srgbClr val="000080"/>
                </a:solidFill>
                <a:latin typeface="Anonymous Pro"/>
              </a:rPr>
              <a:t>log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'2'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3B30"/>
                </a:solidFill>
                <a:latin typeface="Anonymous Pro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51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текстом элементов на </a:t>
            </a:r>
            <a:r>
              <a:rPr lang="ru-RU" dirty="0" err="1"/>
              <a:t>JavaScript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623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 DOM элементов есть свойство </a:t>
            </a:r>
            <a:r>
              <a:rPr lang="ru-RU" dirty="0" err="1"/>
              <a:t>textContent</a:t>
            </a:r>
            <a:r>
              <a:rPr lang="ru-RU" dirty="0"/>
              <a:t>, позволяющее прочитывать текст этих элементов. Давайте посмотрим на примере. Пусть у нас есть следующий тег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804000"/>
                </a:solidFill>
                <a:latin typeface="Anonymous Pro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id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 err="1">
                <a:solidFill>
                  <a:srgbClr val="494C48"/>
                </a:solidFill>
                <a:latin typeface="Anonymous Pro"/>
              </a:rPr>
              <a:t>elem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>
                <a:solidFill>
                  <a:srgbClr val="804000"/>
                </a:solidFill>
                <a:latin typeface="Anonymous Pro"/>
              </a:rPr>
              <a:t>&gt;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text</a:t>
            </a:r>
            <a:r>
              <a:rPr lang="en-US" dirty="0">
                <a:solidFill>
                  <a:srgbClr val="804000"/>
                </a:solidFill>
                <a:latin typeface="Anonymous Pro"/>
              </a:rPr>
              <a:t>&lt;/p</a:t>
            </a:r>
            <a:r>
              <a:rPr lang="en-US" dirty="0" smtClean="0">
                <a:solidFill>
                  <a:srgbClr val="804000"/>
                </a:solidFill>
                <a:latin typeface="Anonymous Pro"/>
              </a:rPr>
              <a:t>&gt;</a:t>
            </a:r>
            <a:endParaRPr lang="ru-RU" dirty="0" smtClean="0">
              <a:solidFill>
                <a:srgbClr val="804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Получим ссылку на этот тег в переменную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B10EC8"/>
                </a:solidFill>
                <a:latin typeface="Anonymous Pro"/>
              </a:rPr>
              <a:t>let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elem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= </a:t>
            </a:r>
            <a:r>
              <a:rPr lang="en-US" dirty="0" err="1">
                <a:solidFill>
                  <a:srgbClr val="942500"/>
                </a:solidFill>
                <a:latin typeface="Anonymous Pro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Anonymous Pro"/>
              </a:rPr>
              <a:t>querySelector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'#</a:t>
            </a:r>
            <a:r>
              <a:rPr lang="en-US" dirty="0" err="1">
                <a:solidFill>
                  <a:srgbClr val="756606"/>
                </a:solidFill>
                <a:latin typeface="Anonymous Pro"/>
              </a:rPr>
              <a:t>elem</a:t>
            </a:r>
            <a:r>
              <a:rPr lang="en-US" dirty="0" smtClean="0">
                <a:solidFill>
                  <a:srgbClr val="756606"/>
                </a:solidFill>
                <a:latin typeface="Anonymous Pro"/>
              </a:rPr>
              <a:t>'</a:t>
            </a:r>
            <a:r>
              <a:rPr lang="en-US" dirty="0" smtClean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;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Прочитаем текст тега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nonymous Pro"/>
              </a:rPr>
              <a:t>console.</a:t>
            </a:r>
            <a:r>
              <a:rPr lang="en-US" dirty="0">
                <a:solidFill>
                  <a:srgbClr val="000080"/>
                </a:solidFill>
                <a:latin typeface="Anonymous Pro"/>
              </a:rPr>
              <a:t>log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elem.</a:t>
            </a:r>
            <a:r>
              <a:rPr lang="en-US" dirty="0" err="1">
                <a:solidFill>
                  <a:srgbClr val="5A3C75"/>
                </a:solidFill>
                <a:latin typeface="Anonymous Pro"/>
              </a:rPr>
              <a:t>textContent</a:t>
            </a:r>
            <a:r>
              <a:rPr lang="en-US" dirty="0" smtClean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;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Поменяем текст тега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Anonymous Pro"/>
              </a:rPr>
              <a:t>elem.</a:t>
            </a:r>
            <a:r>
              <a:rPr lang="en-US" dirty="0" err="1">
                <a:solidFill>
                  <a:srgbClr val="5A3C75"/>
                </a:solidFill>
                <a:latin typeface="Anonymous Pro"/>
              </a:rPr>
              <a:t>textContent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= 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'!!!'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25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HTML кодом элементов на </a:t>
            </a:r>
            <a:r>
              <a:rPr lang="ru-RU" dirty="0" err="1"/>
              <a:t>JavaScript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944211"/>
            <a:ext cx="10178322" cy="470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 DOM элементов есть свойство </a:t>
            </a:r>
            <a:r>
              <a:rPr lang="ru-RU" dirty="0" err="1"/>
              <a:t>innerHTML</a:t>
            </a:r>
            <a:r>
              <a:rPr lang="ru-RU" dirty="0"/>
              <a:t>, позволяющее прочитывать HTML код этих элементов. Давайте посмотрим на примере. Пусть у нас есть следующий тег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804000"/>
                </a:solidFill>
                <a:latin typeface="Anonymous Pro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id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 err="1">
                <a:solidFill>
                  <a:srgbClr val="494C48"/>
                </a:solidFill>
                <a:latin typeface="Anonymous Pro"/>
              </a:rPr>
              <a:t>elem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>
                <a:solidFill>
                  <a:srgbClr val="804000"/>
                </a:solidFill>
                <a:latin typeface="Anonymous Pro"/>
              </a:rPr>
              <a:t>&gt;&lt;b&gt;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text</a:t>
            </a:r>
            <a:r>
              <a:rPr lang="en-US" dirty="0">
                <a:solidFill>
                  <a:srgbClr val="804000"/>
                </a:solidFill>
                <a:latin typeface="Anonymous Pro"/>
              </a:rPr>
              <a:t>&lt;/b&gt;&lt;/p</a:t>
            </a:r>
            <a:r>
              <a:rPr lang="en-US" dirty="0" smtClean="0">
                <a:solidFill>
                  <a:srgbClr val="804000"/>
                </a:solidFill>
                <a:latin typeface="Anonymous Pro"/>
              </a:rPr>
              <a:t>&gt;</a:t>
            </a:r>
            <a:endParaRPr lang="ru-RU" dirty="0" smtClean="0">
              <a:solidFill>
                <a:srgbClr val="804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Получим ссылку на этот тег в переменную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B10EC8"/>
                </a:solidFill>
                <a:latin typeface="Anonymous Pro"/>
              </a:rPr>
              <a:t>let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elem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= </a:t>
            </a:r>
            <a:r>
              <a:rPr lang="en-US" dirty="0" err="1">
                <a:solidFill>
                  <a:srgbClr val="942500"/>
                </a:solidFill>
                <a:latin typeface="Anonymous Pro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Anonymous Pro"/>
              </a:rPr>
              <a:t>querySelector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'#</a:t>
            </a:r>
            <a:r>
              <a:rPr lang="en-US" dirty="0" err="1">
                <a:solidFill>
                  <a:srgbClr val="756606"/>
                </a:solidFill>
                <a:latin typeface="Anonymous Pro"/>
              </a:rPr>
              <a:t>elem</a:t>
            </a:r>
            <a:r>
              <a:rPr lang="en-US" dirty="0" smtClean="0">
                <a:solidFill>
                  <a:srgbClr val="756606"/>
                </a:solidFill>
                <a:latin typeface="Anonymous Pro"/>
              </a:rPr>
              <a:t>'</a:t>
            </a:r>
            <a:r>
              <a:rPr lang="en-US" dirty="0" smtClean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;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Прочитаем </a:t>
            </a:r>
            <a:r>
              <a:rPr lang="en-US" dirty="0"/>
              <a:t>HTML </a:t>
            </a:r>
            <a:r>
              <a:rPr lang="ru-RU" dirty="0"/>
              <a:t>код тега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nonymous Pro"/>
              </a:rPr>
              <a:t>console.</a:t>
            </a:r>
            <a:r>
              <a:rPr lang="en-US" dirty="0">
                <a:solidFill>
                  <a:srgbClr val="000080"/>
                </a:solidFill>
                <a:latin typeface="Anonymous Pro"/>
              </a:rPr>
              <a:t>log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elem.</a:t>
            </a:r>
            <a:r>
              <a:rPr lang="en-US" dirty="0" err="1">
                <a:solidFill>
                  <a:srgbClr val="5A3C75"/>
                </a:solidFill>
                <a:latin typeface="Anonymous Pro"/>
              </a:rPr>
              <a:t>innerHTML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 </a:t>
            </a:r>
            <a:r>
              <a:rPr lang="en-US" dirty="0">
                <a:solidFill>
                  <a:srgbClr val="0E751F"/>
                </a:solidFill>
                <a:latin typeface="Anonymous Pro"/>
              </a:rPr>
              <a:t>// </a:t>
            </a:r>
            <a:r>
              <a:rPr lang="ru-RU" dirty="0">
                <a:solidFill>
                  <a:srgbClr val="0E751F"/>
                </a:solidFill>
                <a:latin typeface="Anonymous Pro"/>
              </a:rPr>
              <a:t>выведет &lt;</a:t>
            </a:r>
            <a:r>
              <a:rPr lang="en-US" dirty="0">
                <a:solidFill>
                  <a:srgbClr val="0E751F"/>
                </a:solidFill>
                <a:latin typeface="Anonymous Pro"/>
              </a:rPr>
              <a:t>b&gt;text&lt;/b</a:t>
            </a:r>
            <a:r>
              <a:rPr lang="en-US" dirty="0" smtClean="0">
                <a:solidFill>
                  <a:srgbClr val="0E751F"/>
                </a:solidFill>
                <a:latin typeface="Anonymous Pro"/>
              </a:rPr>
              <a:t>&gt;</a:t>
            </a:r>
            <a:endParaRPr lang="ru-RU" dirty="0" smtClean="0">
              <a:solidFill>
                <a:srgbClr val="0E751F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Поменяем текст тега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Anonymous Pro"/>
              </a:rPr>
              <a:t>elem.</a:t>
            </a:r>
            <a:r>
              <a:rPr lang="en-US" dirty="0" err="1">
                <a:solidFill>
                  <a:srgbClr val="5A3C75"/>
                </a:solidFill>
                <a:latin typeface="Anonymous Pro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= 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</a:t>
            </a:r>
            <a:r>
              <a:rPr lang="en-US" dirty="0">
                <a:solidFill>
                  <a:srgbClr val="5E5205"/>
                </a:solidFill>
                <a:latin typeface="Anonymous Pro"/>
              </a:rPr>
              <a:t>&lt;</a:t>
            </a:r>
            <a:r>
              <a:rPr lang="en-US" dirty="0" err="1">
                <a:solidFill>
                  <a:srgbClr val="5E5205"/>
                </a:solidFill>
                <a:latin typeface="Anonymous Pro"/>
              </a:rPr>
              <a:t>i</a:t>
            </a:r>
            <a:r>
              <a:rPr lang="en-US" dirty="0">
                <a:solidFill>
                  <a:srgbClr val="5E5205"/>
                </a:solidFill>
                <a:latin typeface="Anonymous Pro"/>
              </a:rPr>
              <a:t>&gt;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!!!</a:t>
            </a:r>
            <a:r>
              <a:rPr lang="en-US" dirty="0">
                <a:solidFill>
                  <a:srgbClr val="5E5205"/>
                </a:solidFill>
                <a:latin typeface="Anonymous Pro"/>
              </a:rPr>
              <a:t>&lt;/</a:t>
            </a:r>
            <a:r>
              <a:rPr lang="en-US" dirty="0" err="1">
                <a:solidFill>
                  <a:srgbClr val="5E5205"/>
                </a:solidFill>
                <a:latin typeface="Anonymous Pro"/>
              </a:rPr>
              <a:t>i</a:t>
            </a:r>
            <a:r>
              <a:rPr lang="en-US" dirty="0">
                <a:solidFill>
                  <a:srgbClr val="5E5205"/>
                </a:solidFill>
                <a:latin typeface="Anonymous Pro"/>
              </a:rPr>
              <a:t>&gt;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41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Атрибуты тегов как свойства в </a:t>
            </a:r>
            <a:r>
              <a:rPr lang="ru-RU" dirty="0" err="1"/>
              <a:t>JavaScript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740023"/>
            <a:ext cx="10178322" cy="49714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Давайте теперь научимся получать атрибуты тегов. Здесь действует следующее правило: каждому атрибуту тега соответствует одноименное свойство DOM элемента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Давайте посмотрим на примере. Пусть у нас есть вот такой тег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804000"/>
                </a:solidFill>
                <a:latin typeface="Anonymous Pro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id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 err="1">
                <a:solidFill>
                  <a:srgbClr val="494C48"/>
                </a:solidFill>
                <a:latin typeface="Anonymous Pro"/>
              </a:rPr>
              <a:t>elem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type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"text</a:t>
            </a:r>
            <a:r>
              <a:rPr lang="en-US" dirty="0" smtClean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 smtClean="0">
                <a:solidFill>
                  <a:srgbClr val="804000"/>
                </a:solidFill>
                <a:latin typeface="Anonymous Pro"/>
              </a:rPr>
              <a:t>&gt;</a:t>
            </a:r>
            <a:endParaRPr lang="ru-RU" dirty="0" smtClean="0">
              <a:solidFill>
                <a:srgbClr val="804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Получим ссылку на наш элемент в переменную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B10EC8"/>
                </a:solidFill>
                <a:latin typeface="Anonymous Pro"/>
              </a:rPr>
              <a:t>let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elem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= </a:t>
            </a:r>
            <a:r>
              <a:rPr lang="en-US" dirty="0" err="1">
                <a:solidFill>
                  <a:srgbClr val="942500"/>
                </a:solidFill>
                <a:latin typeface="Anonymous Pro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Anonymous Pro"/>
              </a:rPr>
              <a:t>querySelector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'#</a:t>
            </a:r>
            <a:r>
              <a:rPr lang="en-US" dirty="0" err="1">
                <a:solidFill>
                  <a:srgbClr val="756606"/>
                </a:solidFill>
                <a:latin typeface="Anonymous Pro"/>
              </a:rPr>
              <a:t>elem</a:t>
            </a:r>
            <a:r>
              <a:rPr lang="en-US" dirty="0" smtClean="0">
                <a:solidFill>
                  <a:srgbClr val="756606"/>
                </a:solidFill>
                <a:latin typeface="Anonymous Pro"/>
              </a:rPr>
              <a:t>'</a:t>
            </a:r>
            <a:r>
              <a:rPr lang="en-US" dirty="0" smtClean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;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Выведем значения нужных нам атрибутов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nonymous Pro"/>
              </a:rPr>
              <a:t>console.</a:t>
            </a:r>
            <a:r>
              <a:rPr lang="en-US" dirty="0">
                <a:solidFill>
                  <a:srgbClr val="000080"/>
                </a:solidFill>
                <a:latin typeface="Anonymous Pro"/>
              </a:rPr>
              <a:t>log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elem.</a:t>
            </a:r>
            <a:r>
              <a:rPr lang="en-US" dirty="0">
                <a:solidFill>
                  <a:srgbClr val="5A3C75"/>
                </a:solidFill>
                <a:latin typeface="Anonymous Pro"/>
              </a:rPr>
              <a:t>id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 </a:t>
            </a:r>
            <a:r>
              <a:rPr lang="en-US" dirty="0">
                <a:solidFill>
                  <a:srgbClr val="0E751F"/>
                </a:solidFill>
                <a:latin typeface="Anonymous Pro"/>
              </a:rPr>
              <a:t>// </a:t>
            </a:r>
            <a:r>
              <a:rPr lang="ru-RU" dirty="0">
                <a:solidFill>
                  <a:srgbClr val="0E751F"/>
                </a:solidFill>
                <a:latin typeface="Anonymous Pro"/>
              </a:rPr>
              <a:t>выведет '</a:t>
            </a:r>
            <a:r>
              <a:rPr lang="en-US" dirty="0" err="1">
                <a:solidFill>
                  <a:srgbClr val="0E751F"/>
                </a:solidFill>
                <a:latin typeface="Anonymous Pro"/>
              </a:rPr>
              <a:t>elem</a:t>
            </a:r>
            <a:r>
              <a:rPr lang="en-US" dirty="0">
                <a:solidFill>
                  <a:srgbClr val="0E751F"/>
                </a:solidFill>
                <a:latin typeface="Anonymous Pro"/>
              </a:rPr>
              <a:t>'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nonymous Pro"/>
              </a:rPr>
              <a:t>console.</a:t>
            </a:r>
            <a:r>
              <a:rPr lang="en-US" dirty="0" smtClean="0">
                <a:solidFill>
                  <a:srgbClr val="000080"/>
                </a:solidFill>
                <a:latin typeface="Anonymous Pro"/>
              </a:rPr>
              <a:t>log</a:t>
            </a:r>
            <a:r>
              <a:rPr lang="en-US" dirty="0" smtClean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onymous Pro"/>
              </a:rPr>
              <a:t>elem.</a:t>
            </a:r>
            <a:r>
              <a:rPr lang="en-US" dirty="0" err="1" smtClean="0">
                <a:solidFill>
                  <a:srgbClr val="5A3C75"/>
                </a:solidFill>
                <a:latin typeface="Anonymous Pro"/>
              </a:rPr>
              <a:t>type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 </a:t>
            </a:r>
            <a:r>
              <a:rPr lang="en-US" dirty="0">
                <a:solidFill>
                  <a:srgbClr val="0E751F"/>
                </a:solidFill>
                <a:latin typeface="Anonymous Pro"/>
              </a:rPr>
              <a:t>// </a:t>
            </a:r>
            <a:r>
              <a:rPr lang="ru-RU" dirty="0">
                <a:solidFill>
                  <a:srgbClr val="0E751F"/>
                </a:solidFill>
                <a:latin typeface="Anonymous Pro"/>
              </a:rPr>
              <a:t>выведет '</a:t>
            </a:r>
            <a:r>
              <a:rPr lang="en-US" dirty="0" smtClean="0">
                <a:solidFill>
                  <a:srgbClr val="0E751F"/>
                </a:solidFill>
                <a:latin typeface="Anonymous Pro"/>
              </a:rPr>
              <a:t>text‘</a:t>
            </a:r>
            <a:endParaRPr lang="ru-RU" dirty="0" smtClean="0">
              <a:solidFill>
                <a:srgbClr val="0E751F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А теперь для примера поменяем значение атрибута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Anonymous Pro"/>
              </a:rPr>
              <a:t>elem.</a:t>
            </a:r>
            <a:r>
              <a:rPr lang="en-US" dirty="0" err="1">
                <a:solidFill>
                  <a:srgbClr val="5A3C75"/>
                </a:solidFill>
                <a:latin typeface="Anonymous Pro"/>
              </a:rPr>
              <a:t>type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= 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'submit'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</a:t>
            </a:r>
            <a:endParaRPr lang="ru-RU" dirty="0" smtClean="0">
              <a:solidFill>
                <a:srgbClr val="804000"/>
              </a:solidFill>
              <a:latin typeface="Anonymous Pro"/>
            </a:endParaRPr>
          </a:p>
          <a:p>
            <a:pPr marL="0" indent="0">
              <a:buNone/>
            </a:pPr>
            <a:endParaRPr lang="ru-RU" dirty="0">
              <a:solidFill>
                <a:srgbClr val="804000"/>
              </a:solidFill>
              <a:latin typeface="Anonymous Pro"/>
            </a:endParaRPr>
          </a:p>
        </p:txBody>
      </p:sp>
    </p:spTree>
    <p:extLst>
      <p:ext uri="{BB962C8B-B14F-4D97-AF65-F5344CB8AC3E}">
        <p14:creationId xmlns:p14="http://schemas.microsoft.com/office/powerpoint/2010/main" val="847781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Работа с текстовыми полями в </a:t>
            </a:r>
            <a:r>
              <a:rPr lang="ru-RU" sz="3600" dirty="0" err="1"/>
              <a:t>JavaScript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127464"/>
            <a:ext cx="10178322" cy="54775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Получим текст </a:t>
            </a:r>
            <a:r>
              <a:rPr lang="ru-RU" dirty="0"/>
              <a:t>от пользователей нашего сайта. Для этого в HTML предусмотрен специальный тег </a:t>
            </a:r>
            <a:r>
              <a:rPr lang="ru-RU" dirty="0" err="1"/>
              <a:t>input</a:t>
            </a:r>
            <a:r>
              <a:rPr lang="ru-RU" dirty="0"/>
              <a:t>, представляющий собой текстовое поле для ввода данных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804000"/>
                </a:solidFill>
                <a:latin typeface="Anonymous Pro"/>
              </a:rPr>
              <a:t>&lt;input</a:t>
            </a:r>
            <a:r>
              <a:rPr lang="en-US" dirty="0" smtClean="0">
                <a:solidFill>
                  <a:srgbClr val="804000"/>
                </a:solidFill>
                <a:latin typeface="Anonymous Pro"/>
              </a:rPr>
              <a:t>&gt;</a:t>
            </a:r>
            <a:endParaRPr lang="ru-RU" dirty="0" smtClean="0">
              <a:solidFill>
                <a:srgbClr val="804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У данного тега есть специальный атрибут </a:t>
            </a:r>
            <a:r>
              <a:rPr lang="ru-RU" dirty="0" err="1"/>
              <a:t>value</a:t>
            </a:r>
            <a:r>
              <a:rPr lang="ru-RU" dirty="0"/>
              <a:t>, задающий начальный текст, который будет написан в </a:t>
            </a:r>
            <a:r>
              <a:rPr lang="ru-RU" dirty="0" err="1"/>
              <a:t>инпуте</a:t>
            </a:r>
            <a:r>
              <a:rPr lang="ru-RU" dirty="0"/>
              <a:t> по заходу на страницу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804000"/>
                </a:solidFill>
                <a:latin typeface="Anonymous Pro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"text</a:t>
            </a:r>
            <a:r>
              <a:rPr lang="en-US" dirty="0" smtClean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 smtClean="0">
                <a:solidFill>
                  <a:srgbClr val="804000"/>
                </a:solidFill>
                <a:latin typeface="Anonymous Pro"/>
              </a:rPr>
              <a:t>&gt;</a:t>
            </a:r>
            <a:endParaRPr lang="ru-RU" dirty="0" smtClean="0">
              <a:solidFill>
                <a:srgbClr val="804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Пользователь нашего сайта после захода на страницу может поменять текст </a:t>
            </a:r>
            <a:r>
              <a:rPr lang="ru-RU" dirty="0" err="1"/>
              <a:t>инпута</a:t>
            </a:r>
            <a:r>
              <a:rPr lang="ru-RU" dirty="0"/>
              <a:t>. При этом, если у нас есть переменная, содержащая ссылку на этот </a:t>
            </a:r>
            <a:r>
              <a:rPr lang="ru-RU" dirty="0" err="1"/>
              <a:t>инпут</a:t>
            </a:r>
            <a:r>
              <a:rPr lang="ru-RU" dirty="0"/>
              <a:t>, то свойство </a:t>
            </a:r>
            <a:r>
              <a:rPr lang="ru-RU" dirty="0" err="1"/>
              <a:t>value</a:t>
            </a:r>
            <a:r>
              <a:rPr lang="ru-RU" dirty="0"/>
              <a:t> этой переменной всегда будет содержать текущее значение текста </a:t>
            </a:r>
            <a:r>
              <a:rPr lang="ru-RU" dirty="0" err="1"/>
              <a:t>инпута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Пусть у нас </a:t>
            </a:r>
            <a:r>
              <a:rPr lang="ru-RU" dirty="0" err="1"/>
              <a:t>инпут</a:t>
            </a:r>
            <a:r>
              <a:rPr lang="ru-RU" dirty="0"/>
              <a:t> с атрибутом </a:t>
            </a:r>
            <a:r>
              <a:rPr lang="ru-RU" dirty="0" err="1"/>
              <a:t>value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804000"/>
                </a:solidFill>
                <a:latin typeface="Anonymous Pro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id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 err="1">
                <a:solidFill>
                  <a:srgbClr val="494C48"/>
                </a:solidFill>
                <a:latin typeface="Anonymous Pro"/>
              </a:rPr>
              <a:t>elem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"text</a:t>
            </a:r>
            <a:r>
              <a:rPr lang="en-US" dirty="0" smtClean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 smtClean="0">
                <a:solidFill>
                  <a:srgbClr val="804000"/>
                </a:solidFill>
                <a:latin typeface="Anonymous Pro"/>
              </a:rPr>
              <a:t>&gt;</a:t>
            </a:r>
            <a:endParaRPr lang="ru-RU" dirty="0" smtClean="0">
              <a:solidFill>
                <a:srgbClr val="804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Получим ссылку на этот </a:t>
            </a:r>
            <a:r>
              <a:rPr lang="ru-RU" dirty="0" err="1"/>
              <a:t>инпут</a:t>
            </a:r>
            <a:r>
              <a:rPr lang="ru-RU" dirty="0"/>
              <a:t> в переменную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B10EC8"/>
                </a:solidFill>
                <a:latin typeface="Anonymous Pro"/>
              </a:rPr>
              <a:t>let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elem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= </a:t>
            </a:r>
            <a:r>
              <a:rPr lang="en-US" dirty="0" err="1">
                <a:solidFill>
                  <a:srgbClr val="942500"/>
                </a:solidFill>
                <a:latin typeface="Anonymous Pro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Anonymous Pro"/>
              </a:rPr>
              <a:t>querySelector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'#</a:t>
            </a:r>
            <a:r>
              <a:rPr lang="en-US" dirty="0" err="1">
                <a:solidFill>
                  <a:srgbClr val="756606"/>
                </a:solidFill>
                <a:latin typeface="Anonymous Pro"/>
              </a:rPr>
              <a:t>elem</a:t>
            </a:r>
            <a:r>
              <a:rPr lang="en-US" dirty="0" smtClean="0">
                <a:solidFill>
                  <a:srgbClr val="756606"/>
                </a:solidFill>
                <a:latin typeface="Anonymous Pro"/>
              </a:rPr>
              <a:t>'</a:t>
            </a:r>
            <a:r>
              <a:rPr lang="en-US" dirty="0" smtClean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;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А теперь выведем на экран текущий текст </a:t>
            </a:r>
            <a:r>
              <a:rPr lang="ru-RU" dirty="0" err="1"/>
              <a:t>инпута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nonymous Pro"/>
              </a:rPr>
              <a:t>console.</a:t>
            </a:r>
            <a:r>
              <a:rPr lang="en-US" dirty="0">
                <a:solidFill>
                  <a:srgbClr val="000080"/>
                </a:solidFill>
                <a:latin typeface="Anonymous Pro"/>
              </a:rPr>
              <a:t>log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elem.</a:t>
            </a:r>
            <a:r>
              <a:rPr lang="en-US" dirty="0" err="1">
                <a:solidFill>
                  <a:srgbClr val="5A3C75"/>
                </a:solidFill>
                <a:latin typeface="Anonymous Pro"/>
              </a:rPr>
              <a:t>value</a:t>
            </a:r>
            <a:r>
              <a:rPr lang="en-US" dirty="0" smtClean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;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А теперь поменяем текст </a:t>
            </a:r>
            <a:r>
              <a:rPr lang="ru-RU" dirty="0" err="1"/>
              <a:t>инпута</a:t>
            </a:r>
            <a:r>
              <a:rPr lang="ru-RU" dirty="0"/>
              <a:t> на </a:t>
            </a:r>
            <a:r>
              <a:rPr lang="ru-RU" dirty="0" smtClean="0"/>
              <a:t>другой: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Anonymous Pro"/>
              </a:rPr>
              <a:t>elem.</a:t>
            </a:r>
            <a:r>
              <a:rPr lang="en-US" dirty="0" err="1" smtClean="0">
                <a:solidFill>
                  <a:srgbClr val="5A3C75"/>
                </a:solidFill>
                <a:latin typeface="Anonymous Pro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 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'new text'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042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Фокус текстовых полей в </a:t>
            </a:r>
            <a:r>
              <a:rPr lang="ru-RU" dirty="0" err="1"/>
              <a:t>JavaScript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у нас есть </a:t>
            </a:r>
            <a:r>
              <a:rPr lang="ru-RU" dirty="0" err="1"/>
              <a:t>инпут</a:t>
            </a:r>
            <a:r>
              <a:rPr lang="ru-RU" dirty="0"/>
              <a:t>. Вы можете нажать на этот </a:t>
            </a:r>
            <a:r>
              <a:rPr lang="ru-RU" dirty="0" err="1"/>
              <a:t>инпут</a:t>
            </a:r>
            <a:r>
              <a:rPr lang="ru-RU" dirty="0"/>
              <a:t> и после этого в нем </a:t>
            </a:r>
            <a:r>
              <a:rPr lang="ru-RU"/>
              <a:t>заморгает </a:t>
            </a:r>
            <a:r>
              <a:rPr lang="ru-RU" smtClean="0"/>
              <a:t>курсор-палочка (каретка) </a:t>
            </a:r>
            <a:r>
              <a:rPr lang="ru-RU" dirty="0"/>
              <a:t>и можно будет вводить в него </a:t>
            </a:r>
            <a:r>
              <a:rPr lang="ru-RU"/>
              <a:t>текст</a:t>
            </a:r>
            <a:r>
              <a:rPr lang="ru-RU" smtClean="0"/>
              <a:t>.</a:t>
            </a:r>
            <a:endParaRPr lang="ru-RU" dirty="0"/>
          </a:p>
          <a:p>
            <a:r>
              <a:rPr lang="ru-RU" dirty="0"/>
              <a:t>Про такое состояние говорят, что </a:t>
            </a:r>
            <a:r>
              <a:rPr lang="ru-RU" dirty="0" err="1"/>
              <a:t>инпут</a:t>
            </a:r>
            <a:r>
              <a:rPr lang="ru-RU" dirty="0"/>
              <a:t> сейчас имеет фокус ввода. На практике это означает, что если начать вводить текст с клавиатуры, то этот текст будет попадать в тот </a:t>
            </a:r>
            <a:r>
              <a:rPr lang="ru-RU" dirty="0" err="1"/>
              <a:t>инпут</a:t>
            </a:r>
            <a:r>
              <a:rPr lang="ru-RU" dirty="0"/>
              <a:t>, который сейчас имеет фокус ввода. Если затем кликнуть куда-нибудь вне </a:t>
            </a:r>
            <a:r>
              <a:rPr lang="ru-RU" dirty="0" err="1"/>
              <a:t>инпута</a:t>
            </a:r>
            <a:r>
              <a:rPr lang="ru-RU" dirty="0"/>
              <a:t>, то этот </a:t>
            </a:r>
            <a:r>
              <a:rPr lang="ru-RU" dirty="0" err="1"/>
              <a:t>инпут</a:t>
            </a:r>
            <a:r>
              <a:rPr lang="ru-RU" dirty="0"/>
              <a:t> потеряет фокус ввода и в него нельзя будет вводить текст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Для того, чтобы поймать момент получения или потери фокуса </a:t>
            </a:r>
            <a:r>
              <a:rPr lang="ru-RU" dirty="0" err="1"/>
              <a:t>инпутом</a:t>
            </a:r>
            <a:r>
              <a:rPr lang="ru-RU" dirty="0"/>
              <a:t>, в </a:t>
            </a:r>
            <a:r>
              <a:rPr lang="ru-RU" dirty="0" err="1"/>
              <a:t>JavaScript</a:t>
            </a:r>
            <a:r>
              <a:rPr lang="ru-RU" dirty="0"/>
              <a:t> предусмотрены специальные события: </a:t>
            </a:r>
            <a:r>
              <a:rPr lang="ru-RU" dirty="0" err="1"/>
              <a:t>cобытие</a:t>
            </a:r>
            <a:r>
              <a:rPr lang="ru-RU" dirty="0"/>
              <a:t> </a:t>
            </a:r>
            <a:r>
              <a:rPr lang="ru-RU" dirty="0" err="1"/>
              <a:t>focus</a:t>
            </a:r>
            <a:r>
              <a:rPr lang="ru-RU" dirty="0"/>
              <a:t> позволяет отловить получение фокуса </a:t>
            </a:r>
            <a:r>
              <a:rPr lang="ru-RU" dirty="0" err="1"/>
              <a:t>инпутом</a:t>
            </a:r>
            <a:r>
              <a:rPr lang="ru-RU" dirty="0"/>
              <a:t>, а событие </a:t>
            </a:r>
            <a:r>
              <a:rPr lang="ru-RU" dirty="0" err="1"/>
              <a:t>blur</a:t>
            </a:r>
            <a:r>
              <a:rPr lang="ru-RU" dirty="0"/>
              <a:t> - потерю.</a:t>
            </a:r>
          </a:p>
        </p:txBody>
      </p:sp>
    </p:spTree>
    <p:extLst>
      <p:ext uri="{BB962C8B-B14F-4D97-AF65-F5344CB8AC3E}">
        <p14:creationId xmlns:p14="http://schemas.microsoft.com/office/powerpoint/2010/main" val="267342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Фокус текстовых полей в </a:t>
            </a:r>
            <a:r>
              <a:rPr lang="ru-RU" dirty="0" err="1"/>
              <a:t>JavaScript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Попробуем на практике. Пусть у нас </a:t>
            </a:r>
            <a:r>
              <a:rPr lang="ru-RU" dirty="0" err="1"/>
              <a:t>инпут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804000"/>
                </a:solidFill>
                <a:latin typeface="Anonymous Pro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id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 err="1">
                <a:solidFill>
                  <a:srgbClr val="494C48"/>
                </a:solidFill>
                <a:latin typeface="Anonymous Pro"/>
              </a:rPr>
              <a:t>elem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"text</a:t>
            </a:r>
            <a:r>
              <a:rPr lang="en-US" dirty="0" smtClean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 smtClean="0">
                <a:solidFill>
                  <a:srgbClr val="804000"/>
                </a:solidFill>
                <a:latin typeface="Anonymous Pro"/>
              </a:rPr>
              <a:t>&gt;</a:t>
            </a:r>
            <a:endParaRPr lang="ru-RU" dirty="0" smtClean="0">
              <a:solidFill>
                <a:srgbClr val="804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Получим ссылку на него в переменную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B10EC8"/>
                </a:solidFill>
                <a:latin typeface="Anonymous Pro"/>
              </a:rPr>
              <a:t>let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elem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= </a:t>
            </a:r>
            <a:r>
              <a:rPr lang="en-US" dirty="0" err="1">
                <a:solidFill>
                  <a:srgbClr val="942500"/>
                </a:solidFill>
                <a:latin typeface="Anonymous Pro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Anonymous Pro"/>
              </a:rPr>
              <a:t>querySelector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'#</a:t>
            </a:r>
            <a:r>
              <a:rPr lang="en-US" dirty="0" err="1">
                <a:solidFill>
                  <a:srgbClr val="756606"/>
                </a:solidFill>
                <a:latin typeface="Anonymous Pro"/>
              </a:rPr>
              <a:t>elem</a:t>
            </a:r>
            <a:r>
              <a:rPr lang="en-US" dirty="0" smtClean="0">
                <a:solidFill>
                  <a:srgbClr val="756606"/>
                </a:solidFill>
                <a:latin typeface="Anonymous Pro"/>
              </a:rPr>
              <a:t>'</a:t>
            </a:r>
            <a:r>
              <a:rPr lang="en-US" dirty="0" smtClean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;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А теперь сделаем так, чтобы по получению фокуса в консоль вывелся текущий текст </a:t>
            </a:r>
            <a:r>
              <a:rPr lang="ru-RU" dirty="0" err="1"/>
              <a:t>инпута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Anonymous Pro"/>
              </a:rPr>
              <a:t>elem.</a:t>
            </a:r>
            <a:r>
              <a:rPr lang="en-US" dirty="0" err="1">
                <a:solidFill>
                  <a:srgbClr val="000080"/>
                </a:solidFill>
                <a:latin typeface="Anonymous Pro"/>
              </a:rPr>
              <a:t>addEventListener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'focus'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, </a:t>
            </a:r>
            <a:r>
              <a:rPr lang="en-US" dirty="0">
                <a:solidFill>
                  <a:srgbClr val="3900FF"/>
                </a:solidFill>
                <a:latin typeface="Anonymous Pro"/>
              </a:rPr>
              <a:t>function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{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Anonymous Pro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console.</a:t>
            </a:r>
            <a:r>
              <a:rPr lang="en-US" dirty="0" smtClean="0">
                <a:solidFill>
                  <a:srgbClr val="000080"/>
                </a:solidFill>
                <a:latin typeface="Anonymous Pro"/>
              </a:rPr>
              <a:t>log</a:t>
            </a:r>
            <a:r>
              <a:rPr lang="en-US" dirty="0" smtClean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onymous Pro"/>
              </a:rPr>
              <a:t>elem.</a:t>
            </a:r>
            <a:r>
              <a:rPr lang="en-US" dirty="0" err="1" smtClean="0">
                <a:solidFill>
                  <a:srgbClr val="5A3C75"/>
                </a:solidFill>
                <a:latin typeface="Anonymous Pro"/>
              </a:rPr>
              <a:t>value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3B30"/>
                </a:solidFill>
                <a:latin typeface="Anonymous Pro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03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Исключения при работе с атрибутами в </a:t>
            </a:r>
            <a:r>
              <a:rPr lang="ru-RU" dirty="0" err="1"/>
              <a:t>JavaScript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работе с атрибутами существует исключение - это атрибут </a:t>
            </a:r>
            <a:r>
              <a:rPr lang="ru-RU" dirty="0" err="1"/>
              <a:t>class</a:t>
            </a:r>
            <a:r>
              <a:rPr lang="ru-RU" dirty="0"/>
              <a:t>. Это слово является специальным в </a:t>
            </a:r>
            <a:r>
              <a:rPr lang="ru-RU" dirty="0" err="1"/>
              <a:t>JavaScript</a:t>
            </a:r>
            <a:r>
              <a:rPr lang="ru-RU" dirty="0"/>
              <a:t> и поэтому мы не можем просто написать </a:t>
            </a:r>
            <a:r>
              <a:rPr lang="ru-RU" dirty="0" err="1"/>
              <a:t>elem.class</a:t>
            </a:r>
            <a:r>
              <a:rPr lang="ru-RU" dirty="0"/>
              <a:t>, чтобы считать значение атрибута </a:t>
            </a:r>
            <a:r>
              <a:rPr lang="ru-RU" dirty="0" err="1"/>
              <a:t>class</a:t>
            </a:r>
            <a:r>
              <a:rPr lang="ru-RU" dirty="0"/>
              <a:t>. Вместо этого следует писать </a:t>
            </a:r>
            <a:r>
              <a:rPr lang="ru-RU" dirty="0" err="1"/>
              <a:t>elem.className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Пусть у нас дан вот такой </a:t>
            </a:r>
            <a:r>
              <a:rPr lang="ru-RU" dirty="0" err="1"/>
              <a:t>инпут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804000"/>
                </a:solidFill>
                <a:latin typeface="Anonymous Pro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id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 err="1">
                <a:solidFill>
                  <a:srgbClr val="494C48"/>
                </a:solidFill>
                <a:latin typeface="Anonymous Pro"/>
              </a:rPr>
              <a:t>elem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 err="1">
                <a:solidFill>
                  <a:srgbClr val="494C48"/>
                </a:solidFill>
                <a:latin typeface="Anonymous Pro"/>
              </a:rPr>
              <a:t>aaa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 </a:t>
            </a:r>
            <a:r>
              <a:rPr lang="en-US" dirty="0" err="1">
                <a:solidFill>
                  <a:srgbClr val="494C48"/>
                </a:solidFill>
                <a:latin typeface="Anonymous Pro"/>
              </a:rPr>
              <a:t>bbb</a:t>
            </a:r>
            <a:r>
              <a:rPr lang="en-US" dirty="0" smtClean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 smtClean="0">
                <a:solidFill>
                  <a:srgbClr val="804000"/>
                </a:solidFill>
                <a:latin typeface="Anonymous Pro"/>
              </a:rPr>
              <a:t>&gt;</a:t>
            </a:r>
            <a:endParaRPr lang="ru-RU" dirty="0" smtClean="0">
              <a:solidFill>
                <a:srgbClr val="804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Давайте выведем значение атрибута </a:t>
            </a:r>
            <a:r>
              <a:rPr lang="ru-RU" dirty="0" err="1"/>
              <a:t>class</a:t>
            </a:r>
            <a:r>
              <a:rPr lang="ru-RU" dirty="0"/>
              <a:t> для нашего </a:t>
            </a:r>
            <a:r>
              <a:rPr lang="ru-RU" dirty="0" err="1"/>
              <a:t>инпута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B10EC8"/>
                </a:solidFill>
                <a:latin typeface="Anonymous Pro"/>
              </a:rPr>
              <a:t>let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elem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= </a:t>
            </a:r>
            <a:r>
              <a:rPr lang="en-US" dirty="0" err="1">
                <a:solidFill>
                  <a:srgbClr val="942500"/>
                </a:solidFill>
                <a:latin typeface="Anonymous Pro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Anonymous Pro"/>
              </a:rPr>
              <a:t>querySelector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'#</a:t>
            </a:r>
            <a:r>
              <a:rPr lang="en-US" dirty="0" err="1">
                <a:solidFill>
                  <a:srgbClr val="756606"/>
                </a:solidFill>
                <a:latin typeface="Anonymous Pro"/>
              </a:rPr>
              <a:t>elem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nonymous Pro"/>
              </a:rPr>
              <a:t>console.</a:t>
            </a:r>
            <a:r>
              <a:rPr lang="en-US" dirty="0" smtClean="0">
                <a:solidFill>
                  <a:srgbClr val="000080"/>
                </a:solidFill>
                <a:latin typeface="Anonymous Pro"/>
              </a:rPr>
              <a:t>log</a:t>
            </a:r>
            <a:r>
              <a:rPr lang="en-US" dirty="0" smtClean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onymous Pro"/>
              </a:rPr>
              <a:t>elem.</a:t>
            </a:r>
            <a:r>
              <a:rPr lang="en-US" dirty="0" err="1" smtClean="0">
                <a:solidFill>
                  <a:srgbClr val="5A3C75"/>
                </a:solidFill>
                <a:latin typeface="Anonymous Pro"/>
              </a:rPr>
              <a:t>className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 </a:t>
            </a:r>
            <a:r>
              <a:rPr lang="en-US" dirty="0">
                <a:solidFill>
                  <a:srgbClr val="0E751F"/>
                </a:solidFill>
                <a:latin typeface="Anonymous Pro"/>
              </a:rPr>
              <a:t>// </a:t>
            </a:r>
            <a:r>
              <a:rPr lang="ru-RU" dirty="0">
                <a:solidFill>
                  <a:srgbClr val="0E751F"/>
                </a:solidFill>
                <a:latin typeface="Anonymous Pro"/>
              </a:rPr>
              <a:t>выведет '</a:t>
            </a:r>
            <a:r>
              <a:rPr lang="en-US" dirty="0" err="1">
                <a:solidFill>
                  <a:srgbClr val="0E751F"/>
                </a:solidFill>
                <a:latin typeface="Anonymous Pro"/>
              </a:rPr>
              <a:t>aaa</a:t>
            </a:r>
            <a:r>
              <a:rPr lang="en-US" dirty="0">
                <a:solidFill>
                  <a:srgbClr val="0E751F"/>
                </a:solidFill>
                <a:latin typeface="Anonymous Pro"/>
              </a:rPr>
              <a:t> </a:t>
            </a:r>
            <a:r>
              <a:rPr lang="en-US" dirty="0" err="1">
                <a:solidFill>
                  <a:srgbClr val="0E751F"/>
                </a:solidFill>
                <a:latin typeface="Anonymous Pro"/>
              </a:rPr>
              <a:t>bbb</a:t>
            </a:r>
            <a:r>
              <a:rPr lang="en-US" dirty="0">
                <a:solidFill>
                  <a:srgbClr val="0E751F"/>
                </a:solidFill>
                <a:latin typeface="Anonymous Pro"/>
              </a:rPr>
              <a:t>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02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ru-RU" dirty="0"/>
              <a:t>элементы в </a:t>
            </a:r>
            <a:r>
              <a:rPr lang="en-US" dirty="0"/>
              <a:t>JavaScript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Каждому тегу страницы в </a:t>
            </a:r>
            <a:r>
              <a:rPr lang="ru-RU" dirty="0" err="1"/>
              <a:t>JavaScript</a:t>
            </a:r>
            <a:r>
              <a:rPr lang="ru-RU" dirty="0"/>
              <a:t> соответствует некоторый объект со своими свойствами. В этом объекте хранится текст тега, значения его атрибутов, а также другие полезные вещи. В </a:t>
            </a:r>
            <a:r>
              <a:rPr lang="ru-RU" dirty="0" err="1"/>
              <a:t>JavaScript</a:t>
            </a:r>
            <a:r>
              <a:rPr lang="ru-RU" dirty="0"/>
              <a:t> такие объекты называют </a:t>
            </a:r>
            <a:r>
              <a:rPr lang="ru-RU" i="1" dirty="0"/>
              <a:t>DOM элементами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Пусть в нашем HTML коде есть следующий тег: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&lt;div id="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elem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"&gt;text&lt;/div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ru-RU" dirty="0"/>
              <a:t>Пусть в переменной </a:t>
            </a:r>
            <a:r>
              <a:rPr lang="ru-RU" dirty="0" err="1"/>
              <a:t>elem</a:t>
            </a:r>
            <a:r>
              <a:rPr lang="ru-RU" dirty="0"/>
              <a:t> лежит ссылка на этот тег. В этом случае переменная </a:t>
            </a:r>
            <a:r>
              <a:rPr lang="ru-RU" dirty="0" err="1"/>
              <a:t>elem</a:t>
            </a:r>
            <a:r>
              <a:rPr lang="ru-RU" dirty="0"/>
              <a:t> будет объектом со свойствами </a:t>
            </a:r>
            <a:r>
              <a:rPr lang="ru-RU" dirty="0" err="1"/>
              <a:t>id</a:t>
            </a:r>
            <a:r>
              <a:rPr lang="ru-RU" dirty="0"/>
              <a:t> и </a:t>
            </a:r>
            <a:r>
              <a:rPr lang="ru-RU" dirty="0" err="1"/>
              <a:t>textContent</a:t>
            </a:r>
            <a:r>
              <a:rPr lang="ru-RU" dirty="0"/>
              <a:t>. Свойство </a:t>
            </a:r>
            <a:r>
              <a:rPr lang="ru-RU" dirty="0" err="1"/>
              <a:t>id</a:t>
            </a:r>
            <a:r>
              <a:rPr lang="ru-RU" dirty="0"/>
              <a:t> будет содержать значение атрибута </a:t>
            </a:r>
            <a:r>
              <a:rPr lang="ru-RU" dirty="0" err="1"/>
              <a:t>id</a:t>
            </a:r>
            <a:r>
              <a:rPr lang="ru-RU" dirty="0"/>
              <a:t> нашего тега, а свойство </a:t>
            </a:r>
            <a:r>
              <a:rPr lang="ru-RU" dirty="0" err="1"/>
              <a:t>textContent</a:t>
            </a:r>
            <a:r>
              <a:rPr lang="ru-RU" dirty="0"/>
              <a:t> - его текст.</a:t>
            </a:r>
          </a:p>
        </p:txBody>
      </p:sp>
    </p:spTree>
    <p:extLst>
      <p:ext uri="{BB962C8B-B14F-4D97-AF65-F5344CB8AC3E}">
        <p14:creationId xmlns:p14="http://schemas.microsoft.com/office/powerpoint/2010/main" val="8933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Получение DOM элемента в </a:t>
            </a:r>
            <a:r>
              <a:rPr lang="ru-RU" dirty="0" err="1"/>
              <a:t>JavaScript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Пусть у нас есть некоторая кнопка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&lt;input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id="button" type="submit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"&gt;</a:t>
            </a:r>
          </a:p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олучим </a:t>
            </a:r>
            <a:r>
              <a:rPr lang="ru-RU" dirty="0"/>
              <a:t>ссылку на эту кнопку в переменную. Для этого следует использовать метод </a:t>
            </a:r>
            <a:r>
              <a:rPr lang="ru-RU" dirty="0" err="1"/>
              <a:t>querySelector</a:t>
            </a:r>
            <a:r>
              <a:rPr lang="ru-RU" dirty="0"/>
              <a:t> специального объекта </a:t>
            </a:r>
            <a:r>
              <a:rPr lang="ru-RU" dirty="0" err="1"/>
              <a:t>document</a:t>
            </a:r>
            <a:r>
              <a:rPr lang="ru-RU" dirty="0"/>
              <a:t>. Этот метод параметром принимает CSS селектор и возвращает ссылку на найденный по этому селектору элемент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У нашей кнопочки есть атрибут </a:t>
            </a:r>
            <a:r>
              <a:rPr lang="ru-RU" dirty="0" err="1"/>
              <a:t>id</a:t>
            </a:r>
            <a:r>
              <a:rPr lang="ru-RU" dirty="0"/>
              <a:t> со значением </a:t>
            </a:r>
            <a:r>
              <a:rPr lang="ru-RU" dirty="0" err="1"/>
              <a:t>button</a:t>
            </a:r>
            <a:r>
              <a:rPr lang="ru-RU" dirty="0"/>
              <a:t>. Значит, мы можем найти это кнопку по селектору #</a:t>
            </a:r>
            <a:r>
              <a:rPr lang="ru-RU" dirty="0" err="1"/>
              <a:t>button</a:t>
            </a:r>
            <a:r>
              <a:rPr lang="ru-RU" dirty="0"/>
              <a:t>. Итак, давайте найдем нашу кнопочку и запишем ссылку на нее в переменную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let button =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document.querySelector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('#button'); </a:t>
            </a:r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console.log(button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);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Сложные селекторы DOM элемента в </a:t>
            </a:r>
            <a:r>
              <a:rPr lang="ru-RU" dirty="0" err="1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Пусть, к примеру, у нас есть вот такой HTML код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804000"/>
                </a:solidFill>
                <a:latin typeface="Anonymous Pro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id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"parent"</a:t>
            </a:r>
            <a:r>
              <a:rPr lang="en-US" dirty="0">
                <a:solidFill>
                  <a:srgbClr val="804000"/>
                </a:solidFill>
                <a:latin typeface="Anonymous Pro"/>
              </a:rPr>
              <a:t>&gt;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Anonymous Pro"/>
              </a:rPr>
              <a:t>   </a:t>
            </a:r>
            <a:r>
              <a:rPr lang="en-US" dirty="0" smtClean="0">
                <a:solidFill>
                  <a:srgbClr val="804000"/>
                </a:solidFill>
                <a:latin typeface="Anonymous Pro"/>
              </a:rPr>
              <a:t>&lt;</a:t>
            </a:r>
            <a:r>
              <a:rPr lang="en-US" dirty="0">
                <a:solidFill>
                  <a:srgbClr val="804000"/>
                </a:solidFill>
                <a:latin typeface="Anonymous Pro"/>
              </a:rPr>
              <a:t>input&gt;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4000"/>
                </a:solidFill>
                <a:latin typeface="Anonymous Pro"/>
              </a:rPr>
              <a:t>&lt;/</a:t>
            </a:r>
            <a:r>
              <a:rPr lang="en-US" dirty="0">
                <a:solidFill>
                  <a:srgbClr val="804000"/>
                </a:solidFill>
                <a:latin typeface="Anonymous Pro"/>
              </a:rPr>
              <a:t>div</a:t>
            </a:r>
            <a:r>
              <a:rPr lang="en-US" dirty="0" smtClean="0">
                <a:solidFill>
                  <a:srgbClr val="804000"/>
                </a:solidFill>
                <a:latin typeface="Anonymous Pro"/>
              </a:rPr>
              <a:t>&gt;</a:t>
            </a:r>
            <a:endParaRPr lang="ru-RU" dirty="0" smtClean="0">
              <a:solidFill>
                <a:srgbClr val="804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 smtClean="0"/>
              <a:t>Давайте </a:t>
            </a:r>
            <a:r>
              <a:rPr lang="ru-RU" dirty="0"/>
              <a:t>получим ссылку на </a:t>
            </a:r>
            <a:r>
              <a:rPr lang="ru-RU" dirty="0" err="1"/>
              <a:t>инпут</a:t>
            </a:r>
            <a:r>
              <a:rPr lang="ru-RU" dirty="0"/>
              <a:t>, находящийся внутри блока #</a:t>
            </a:r>
            <a:r>
              <a:rPr lang="ru-RU" dirty="0" err="1"/>
              <a:t>parent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B10EC8"/>
                </a:solidFill>
                <a:latin typeface="Anonymous Pro"/>
              </a:rPr>
              <a:t>let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elem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= </a:t>
            </a:r>
            <a:r>
              <a:rPr lang="en-US" dirty="0" err="1">
                <a:solidFill>
                  <a:srgbClr val="942500"/>
                </a:solidFill>
                <a:latin typeface="Anonymous Pro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Anonymous Pro"/>
              </a:rPr>
              <a:t>querySelector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'#parent input'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nonymous Pro"/>
              </a:rPr>
              <a:t>console.</a:t>
            </a:r>
            <a:r>
              <a:rPr lang="en-US" dirty="0" smtClean="0">
                <a:solidFill>
                  <a:srgbClr val="000080"/>
                </a:solidFill>
                <a:latin typeface="Anonymous Pro"/>
              </a:rPr>
              <a:t>log</a:t>
            </a:r>
            <a:r>
              <a:rPr lang="en-US" dirty="0" smtClean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onymous Pro"/>
              </a:rPr>
              <a:t>elem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87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</a:t>
            </a:r>
            <a:r>
              <a:rPr lang="en-US" dirty="0" err="1" smtClean="0"/>
              <a:t>queryselector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305017"/>
            <a:ext cx="10178322" cy="54153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М</a:t>
            </a:r>
            <a:r>
              <a:rPr lang="ru-RU" dirty="0" smtClean="0"/>
              <a:t>ы </a:t>
            </a:r>
            <a:r>
              <a:rPr lang="ru-RU" dirty="0"/>
              <a:t>получили наш </a:t>
            </a:r>
            <a:r>
              <a:rPr lang="ru-RU" dirty="0" err="1"/>
              <a:t>инпут</a:t>
            </a:r>
            <a:r>
              <a:rPr lang="ru-RU" dirty="0"/>
              <a:t> по селектору #</a:t>
            </a:r>
            <a:r>
              <a:rPr lang="ru-RU" dirty="0" err="1"/>
              <a:t>parent</a:t>
            </a:r>
            <a:r>
              <a:rPr lang="ru-RU" dirty="0"/>
              <a:t> </a:t>
            </a:r>
            <a:r>
              <a:rPr lang="ru-RU" dirty="0" err="1"/>
              <a:t>input</a:t>
            </a:r>
            <a:r>
              <a:rPr lang="ru-RU" dirty="0"/>
              <a:t>. На самом деле под этот CSS селектор попадают все </a:t>
            </a:r>
            <a:r>
              <a:rPr lang="ru-RU" dirty="0" err="1"/>
              <a:t>инпуты</a:t>
            </a:r>
            <a:r>
              <a:rPr lang="ru-RU" dirty="0"/>
              <a:t>, находящиеся в #</a:t>
            </a:r>
            <a:r>
              <a:rPr lang="ru-RU" dirty="0" err="1"/>
              <a:t>parent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Пусть, к примеру, у нас два таких </a:t>
            </a:r>
            <a:r>
              <a:rPr lang="ru-RU" dirty="0" err="1"/>
              <a:t>инпута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4000"/>
                </a:solidFill>
                <a:latin typeface="Anonymous Pro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sz="1600" dirty="0">
                <a:solidFill>
                  <a:srgbClr val="AD300E"/>
                </a:solidFill>
                <a:latin typeface="Anonymous Pro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sz="1600" dirty="0">
                <a:solidFill>
                  <a:srgbClr val="494C48"/>
                </a:solidFill>
                <a:latin typeface="Anonymous Pro"/>
              </a:rPr>
              <a:t>"parent"</a:t>
            </a:r>
            <a:r>
              <a:rPr lang="en-US" sz="1600" dirty="0">
                <a:solidFill>
                  <a:srgbClr val="804000"/>
                </a:solidFill>
                <a:latin typeface="Anonymous Pro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Anonymous Pro"/>
              </a:rPr>
              <a:t> </a:t>
            </a:r>
            <a:endParaRPr lang="ru-RU" sz="1600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Anonymous Pro"/>
              </a:rPr>
              <a:t>   </a:t>
            </a:r>
            <a:r>
              <a:rPr lang="en-US" sz="1600" dirty="0" smtClean="0">
                <a:solidFill>
                  <a:srgbClr val="804000"/>
                </a:solidFill>
                <a:latin typeface="Anonymous Pro"/>
              </a:rPr>
              <a:t>&lt;input</a:t>
            </a:r>
            <a:r>
              <a:rPr lang="en-US" sz="1600" dirty="0" smtClean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sz="1600" dirty="0">
                <a:solidFill>
                  <a:srgbClr val="AD300E"/>
                </a:solidFill>
                <a:latin typeface="Anonymous Pro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sz="1600" dirty="0">
                <a:solidFill>
                  <a:srgbClr val="494C48"/>
                </a:solidFill>
                <a:latin typeface="Anonymous Pro"/>
              </a:rPr>
              <a:t>"1"</a:t>
            </a:r>
            <a:r>
              <a:rPr lang="en-US" sz="1600" dirty="0">
                <a:solidFill>
                  <a:srgbClr val="804000"/>
                </a:solidFill>
                <a:latin typeface="Anonymous Pro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Anonymous Pro"/>
              </a:rPr>
              <a:t> </a:t>
            </a:r>
            <a:endParaRPr lang="ru-RU" sz="1600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Anonymous Pro"/>
              </a:rPr>
              <a:t>   </a:t>
            </a:r>
            <a:r>
              <a:rPr lang="en-US" sz="1600" dirty="0" smtClean="0">
                <a:solidFill>
                  <a:srgbClr val="804000"/>
                </a:solidFill>
                <a:latin typeface="Anonymous Pro"/>
              </a:rPr>
              <a:t>&lt;input</a:t>
            </a:r>
            <a:r>
              <a:rPr lang="en-US" sz="1600" dirty="0" smtClean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sz="1600" dirty="0">
                <a:solidFill>
                  <a:srgbClr val="AD300E"/>
                </a:solidFill>
                <a:latin typeface="Anonymous Pro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sz="1600" dirty="0">
                <a:solidFill>
                  <a:srgbClr val="494C48"/>
                </a:solidFill>
                <a:latin typeface="Anonymous Pro"/>
              </a:rPr>
              <a:t>"2"</a:t>
            </a:r>
            <a:r>
              <a:rPr lang="en-US" sz="1600" dirty="0">
                <a:solidFill>
                  <a:srgbClr val="804000"/>
                </a:solidFill>
                <a:latin typeface="Anonymous Pro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Anonymous Pro"/>
              </a:rPr>
              <a:t> </a:t>
            </a:r>
            <a:endParaRPr lang="ru-RU" sz="1600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804000"/>
                </a:solidFill>
                <a:latin typeface="Anonymous Pro"/>
              </a:rPr>
              <a:t>&lt;/</a:t>
            </a:r>
            <a:r>
              <a:rPr lang="en-US" sz="1600" dirty="0">
                <a:solidFill>
                  <a:srgbClr val="804000"/>
                </a:solidFill>
                <a:latin typeface="Anonymous Pro"/>
              </a:rPr>
              <a:t>div</a:t>
            </a:r>
            <a:r>
              <a:rPr lang="en-US" sz="1600" dirty="0" smtClean="0">
                <a:solidFill>
                  <a:srgbClr val="804000"/>
                </a:solidFill>
                <a:latin typeface="Anonymous Pro"/>
              </a:rPr>
              <a:t>&gt;</a:t>
            </a:r>
            <a:endParaRPr lang="ru-RU" sz="1600" dirty="0" smtClean="0">
              <a:solidFill>
                <a:srgbClr val="804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sz="1600" dirty="0"/>
              <a:t>Тогда, если написать селектор #</a:t>
            </a:r>
            <a:r>
              <a:rPr lang="ru-RU" sz="1600" dirty="0" err="1"/>
              <a:t>parent</a:t>
            </a:r>
            <a:r>
              <a:rPr lang="ru-RU" sz="1600" dirty="0"/>
              <a:t> </a:t>
            </a:r>
            <a:r>
              <a:rPr lang="ru-RU" sz="1600" dirty="0" err="1"/>
              <a:t>input</a:t>
            </a:r>
            <a:r>
              <a:rPr lang="ru-RU" sz="1600" dirty="0"/>
              <a:t> в CSS коде, он затронет оба наших </a:t>
            </a:r>
            <a:r>
              <a:rPr lang="ru-RU" sz="1600" dirty="0" err="1"/>
              <a:t>инпута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BF8B12"/>
                </a:solidFill>
                <a:latin typeface="Anonymous Pro"/>
              </a:rPr>
              <a:t>#parent</a:t>
            </a:r>
            <a:r>
              <a:rPr lang="en-US" sz="1600" dirty="0">
                <a:solidFill>
                  <a:srgbClr val="8B0EA1"/>
                </a:solidFill>
                <a:latin typeface="Anonymous Pro"/>
              </a:rPr>
              <a:t> input </a:t>
            </a:r>
            <a:r>
              <a:rPr lang="en-US" sz="1600" dirty="0">
                <a:solidFill>
                  <a:srgbClr val="000000"/>
                </a:solidFill>
                <a:latin typeface="Anonymous Pro"/>
              </a:rPr>
              <a:t>{ </a:t>
            </a:r>
            <a:endParaRPr lang="ru-RU" sz="1600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Anonymous Pro"/>
              </a:rPr>
              <a:t>   </a:t>
            </a:r>
            <a:r>
              <a:rPr lang="en-US" sz="1600" dirty="0" smtClean="0">
                <a:solidFill>
                  <a:srgbClr val="2862BD"/>
                </a:solidFill>
                <a:latin typeface="Anonymous Pro"/>
              </a:rPr>
              <a:t>color</a:t>
            </a:r>
            <a:r>
              <a:rPr lang="en-US" sz="1600" dirty="0">
                <a:solidFill>
                  <a:srgbClr val="4D4D4D"/>
                </a:solidFill>
                <a:latin typeface="Anonymous Pro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Anonymous Pro"/>
              </a:rPr>
              <a:t> red</a:t>
            </a:r>
            <a:r>
              <a:rPr lang="en-US" sz="1600" dirty="0">
                <a:solidFill>
                  <a:srgbClr val="4D4D4D"/>
                </a:solidFill>
                <a:latin typeface="Anonymous Pr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Anonymous Pro"/>
              </a:rPr>
              <a:t> </a:t>
            </a:r>
            <a:endParaRPr lang="ru-RU" sz="1600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Anonymous Pro"/>
              </a:rPr>
              <a:t>}</a:t>
            </a:r>
            <a:endParaRPr lang="ru-RU" sz="1600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sz="1600" dirty="0"/>
              <a:t>Метод </a:t>
            </a:r>
            <a:r>
              <a:rPr lang="ru-RU" sz="1600" dirty="0" err="1"/>
              <a:t>querySelector</a:t>
            </a:r>
            <a:r>
              <a:rPr lang="ru-RU" sz="1600" dirty="0"/>
              <a:t>, однако, работает не так. Он всегда получает только один элемент - первый, попавший под указанный селектор. Давайте посмотрим на примере. Пусть у нас есть </a:t>
            </a:r>
            <a:r>
              <a:rPr lang="ru-RU" sz="1600" dirty="0" err="1"/>
              <a:t>инпуты</a:t>
            </a:r>
            <a:r>
              <a:rPr lang="ru-RU" sz="1600" dirty="0"/>
              <a:t> с классом </a:t>
            </a:r>
            <a:r>
              <a:rPr lang="ru-RU" sz="1600" dirty="0" err="1"/>
              <a:t>elem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804000"/>
                </a:solidFill>
                <a:latin typeface="Anonymous Pro"/>
              </a:rPr>
              <a:t>&lt;input</a:t>
            </a:r>
            <a:r>
              <a:rPr lang="en-US" sz="1600" dirty="0" smtClean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sz="1600" dirty="0">
                <a:solidFill>
                  <a:srgbClr val="AD300E"/>
                </a:solidFill>
                <a:latin typeface="Anonymous Pr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sz="1600" dirty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sz="1600" dirty="0" err="1">
                <a:solidFill>
                  <a:srgbClr val="494C48"/>
                </a:solidFill>
                <a:latin typeface="Anonymous Pro"/>
              </a:rPr>
              <a:t>elem</a:t>
            </a:r>
            <a:r>
              <a:rPr lang="en-US" sz="1600" dirty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sz="1600" dirty="0">
                <a:solidFill>
                  <a:srgbClr val="804000"/>
                </a:solidFill>
                <a:latin typeface="Anonymous Pro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Anonymous Pro"/>
              </a:rPr>
              <a:t> </a:t>
            </a:r>
            <a:endParaRPr lang="ru-RU" sz="1600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804000"/>
                </a:solidFill>
                <a:latin typeface="Anonymous Pro"/>
              </a:rPr>
              <a:t>&lt;input</a:t>
            </a:r>
            <a:r>
              <a:rPr lang="en-US" sz="1600" dirty="0" smtClean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sz="1600" dirty="0">
                <a:solidFill>
                  <a:srgbClr val="AD300E"/>
                </a:solidFill>
                <a:latin typeface="Anonymous Pr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sz="1600" dirty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sz="1600" dirty="0" err="1">
                <a:solidFill>
                  <a:srgbClr val="494C48"/>
                </a:solidFill>
                <a:latin typeface="Anonymous Pro"/>
              </a:rPr>
              <a:t>elem</a:t>
            </a:r>
            <a:r>
              <a:rPr lang="en-US" sz="1600" dirty="0" smtClean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sz="1600" dirty="0" smtClean="0">
                <a:solidFill>
                  <a:srgbClr val="804000"/>
                </a:solidFill>
                <a:latin typeface="Anonymous Pro"/>
              </a:rPr>
              <a:t>&gt;</a:t>
            </a:r>
            <a:endParaRPr lang="ru-RU" sz="1600" dirty="0" smtClean="0">
              <a:solidFill>
                <a:srgbClr val="804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sz="1600" dirty="0"/>
              <a:t>Давайте получим первый из этих </a:t>
            </a:r>
            <a:r>
              <a:rPr lang="ru-RU" sz="1600" dirty="0" err="1"/>
              <a:t>инпутов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B10EC8"/>
                </a:solidFill>
                <a:latin typeface="Anonymous Pro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nonymous Pro"/>
              </a:rPr>
              <a:t>elem</a:t>
            </a:r>
            <a:r>
              <a:rPr lang="en-US" sz="1600" dirty="0">
                <a:solidFill>
                  <a:srgbClr val="000000"/>
                </a:solidFill>
                <a:latin typeface="Anonymous Pro"/>
              </a:rPr>
              <a:t> = </a:t>
            </a:r>
            <a:r>
              <a:rPr lang="en-US" sz="1600" dirty="0" err="1">
                <a:solidFill>
                  <a:srgbClr val="942500"/>
                </a:solidFill>
                <a:latin typeface="Anonymous Pro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Anonymous Pro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Anonymous Pro"/>
              </a:rPr>
              <a:t>querySelector</a:t>
            </a:r>
            <a:r>
              <a:rPr lang="en-US" sz="1600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sz="1600" dirty="0">
                <a:solidFill>
                  <a:srgbClr val="756606"/>
                </a:solidFill>
                <a:latin typeface="Anonymous Pro"/>
              </a:rPr>
              <a:t>'.</a:t>
            </a:r>
            <a:r>
              <a:rPr lang="en-US" sz="1600" dirty="0" err="1">
                <a:solidFill>
                  <a:srgbClr val="756606"/>
                </a:solidFill>
                <a:latin typeface="Anonymous Pro"/>
              </a:rPr>
              <a:t>elem</a:t>
            </a:r>
            <a:r>
              <a:rPr lang="en-US" sz="1600" dirty="0">
                <a:solidFill>
                  <a:srgbClr val="756606"/>
                </a:solidFill>
                <a:latin typeface="Anonymous Pro"/>
              </a:rPr>
              <a:t>'</a:t>
            </a:r>
            <a:r>
              <a:rPr lang="en-US" sz="1600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Anonymous Pro"/>
              </a:rPr>
              <a:t>; </a:t>
            </a:r>
            <a:endParaRPr lang="ru-RU" sz="1600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Anonymous Pro"/>
              </a:rPr>
              <a:t>console.</a:t>
            </a:r>
            <a:r>
              <a:rPr lang="en-US" sz="1600" dirty="0" smtClean="0">
                <a:solidFill>
                  <a:srgbClr val="000080"/>
                </a:solidFill>
                <a:latin typeface="Anonymous Pro"/>
              </a:rPr>
              <a:t>log</a:t>
            </a:r>
            <a:r>
              <a:rPr lang="en-US" sz="1600" dirty="0" smtClean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Anonymous Pro"/>
              </a:rPr>
              <a:t>elem</a:t>
            </a:r>
            <a:r>
              <a:rPr lang="en-US" sz="1600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Anonymous Pro"/>
              </a:rPr>
              <a:t>; </a:t>
            </a:r>
            <a:r>
              <a:rPr lang="en-US" sz="1600" dirty="0">
                <a:solidFill>
                  <a:srgbClr val="0E751F"/>
                </a:solidFill>
                <a:latin typeface="Anonymous Pro"/>
              </a:rPr>
              <a:t>// </a:t>
            </a:r>
            <a:r>
              <a:rPr lang="ru-RU" sz="1600" dirty="0">
                <a:solidFill>
                  <a:srgbClr val="0E751F"/>
                </a:solidFill>
                <a:latin typeface="Anonymous Pro"/>
              </a:rPr>
              <a:t>здесь будет первый </a:t>
            </a:r>
            <a:r>
              <a:rPr lang="ru-RU" sz="1600" dirty="0" err="1">
                <a:solidFill>
                  <a:srgbClr val="0E751F"/>
                </a:solidFill>
                <a:latin typeface="Anonymous Pro"/>
              </a:rPr>
              <a:t>инпут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8280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Привязывание обработчиков к элементам в </a:t>
            </a:r>
            <a:r>
              <a:rPr lang="ru-RU" dirty="0" err="1"/>
              <a:t>JavaScript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784412"/>
            <a:ext cx="10178322" cy="4634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Действия пользователя, которые мы можем отследить через </a:t>
            </a:r>
            <a:r>
              <a:rPr lang="ru-RU" dirty="0" err="1"/>
              <a:t>JavaScript</a:t>
            </a:r>
            <a:r>
              <a:rPr lang="ru-RU" dirty="0"/>
              <a:t>, называются </a:t>
            </a:r>
            <a:r>
              <a:rPr lang="ru-RU" i="1" dirty="0"/>
              <a:t>событиями</a:t>
            </a:r>
            <a:r>
              <a:rPr lang="ru-RU" dirty="0"/>
              <a:t>. События могут быть следующими: клик мышкой на элемент страницы, наведение мышкой на элемент страницы или наоборот - уход курсора мыши с элемента и так далее. Кроме того, есть события, не зависящие от действий пользователя, например, событие по загрузке HTML страницы в браузер.</a:t>
            </a:r>
          </a:p>
          <a:p>
            <a:pPr marL="0" indent="0">
              <a:buNone/>
            </a:pPr>
            <a:r>
              <a:rPr lang="ru-RU" dirty="0"/>
              <a:t>Давайте для примера сделаем кнопку, по нажатию на которую на экран </a:t>
            </a:r>
            <a:r>
              <a:rPr lang="ru-RU" dirty="0" err="1"/>
              <a:t>алертом</a:t>
            </a:r>
            <a:r>
              <a:rPr lang="ru-RU" dirty="0"/>
              <a:t> выведется какой-то текст. Для начала сделаем HTML код кнопки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4000"/>
                </a:solidFill>
                <a:latin typeface="Anonymous Pro"/>
              </a:rPr>
              <a:t>&lt;input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id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"button"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type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"submit</a:t>
            </a:r>
            <a:r>
              <a:rPr lang="en-US" dirty="0" smtClean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 smtClean="0">
                <a:solidFill>
                  <a:srgbClr val="804000"/>
                </a:solidFill>
                <a:latin typeface="Anonymous Pro"/>
              </a:rPr>
              <a:t>&gt;</a:t>
            </a:r>
            <a:endParaRPr lang="ru-RU" dirty="0" smtClean="0">
              <a:solidFill>
                <a:srgbClr val="804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Получим теперь ссылку на кнопку в переменную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B10EC8"/>
                </a:solidFill>
                <a:latin typeface="Anonymous Pro"/>
              </a:rPr>
              <a:t>let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button = </a:t>
            </a:r>
            <a:r>
              <a:rPr lang="en-US" dirty="0" err="1">
                <a:solidFill>
                  <a:srgbClr val="942500"/>
                </a:solidFill>
                <a:latin typeface="Anonymous Pro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Anonymous Pro"/>
              </a:rPr>
              <a:t>querySelector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'#button'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96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Привязывание обработчиков к элементам в </a:t>
            </a:r>
            <a:r>
              <a:rPr lang="ru-RU" dirty="0" err="1"/>
              <a:t>JavaScript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Теперь нам необходимо задать реакцию нашей кнопки при клике по ней. Для этого в </a:t>
            </a:r>
            <a:r>
              <a:rPr lang="ru-RU" dirty="0" err="1"/>
              <a:t>JavaScript</a:t>
            </a:r>
            <a:r>
              <a:rPr lang="ru-RU" dirty="0"/>
              <a:t> существует специальный метод </a:t>
            </a:r>
            <a:r>
              <a:rPr lang="ru-RU" dirty="0" err="1"/>
              <a:t>addEventListener</a:t>
            </a:r>
            <a:r>
              <a:rPr lang="ru-RU" dirty="0"/>
              <a:t>, первым параметром принимающий название события (клик на кнопку имеет название '</a:t>
            </a:r>
            <a:r>
              <a:rPr lang="ru-RU" dirty="0" err="1"/>
              <a:t>click</a:t>
            </a:r>
            <a:r>
              <a:rPr lang="ru-RU" dirty="0"/>
              <a:t>'), а вторым параметром - функцию-</a:t>
            </a:r>
            <a:r>
              <a:rPr lang="ru-RU" dirty="0" err="1"/>
              <a:t>коллбэк</a:t>
            </a:r>
            <a:r>
              <a:rPr lang="ru-RU" dirty="0"/>
              <a:t>, выполняющуюся при возникновении этого события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Давайте</a:t>
            </a:r>
            <a:r>
              <a:rPr lang="ru-RU" dirty="0"/>
              <a:t>, например, по клику на </a:t>
            </a:r>
            <a:r>
              <a:rPr lang="ru-RU" dirty="0" smtClean="0"/>
              <a:t>кнопку </a:t>
            </a:r>
            <a:r>
              <a:rPr lang="ru-RU" dirty="0"/>
              <a:t>выведем какой-нибудь текст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Anonymous Pro"/>
              </a:rPr>
              <a:t>button.</a:t>
            </a:r>
            <a:r>
              <a:rPr lang="en-US" dirty="0" err="1">
                <a:solidFill>
                  <a:srgbClr val="000080"/>
                </a:solidFill>
                <a:latin typeface="Anonymous Pro"/>
              </a:rPr>
              <a:t>addEventListener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, </a:t>
            </a:r>
            <a:r>
              <a:rPr lang="en-US" dirty="0">
                <a:solidFill>
                  <a:srgbClr val="3900FF"/>
                </a:solidFill>
                <a:latin typeface="Anonymous Pro"/>
              </a:rPr>
              <a:t>function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{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Anonymous Pr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console.</a:t>
            </a:r>
            <a:r>
              <a:rPr lang="en-US" dirty="0" smtClean="0">
                <a:solidFill>
                  <a:srgbClr val="000080"/>
                </a:solidFill>
                <a:latin typeface="Anonymous Pro"/>
              </a:rPr>
              <a:t>log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'!!!'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3B30"/>
                </a:solidFill>
                <a:latin typeface="Anonymous Pro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59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0"/>
            <a:ext cx="10178322" cy="1492132"/>
          </a:xfrm>
        </p:spPr>
        <p:txBody>
          <a:bodyPr>
            <a:noAutofit/>
          </a:bodyPr>
          <a:lstStyle/>
          <a:p>
            <a:r>
              <a:rPr lang="ru-RU" sz="3200" dirty="0"/>
              <a:t>Именованные обработчики событий в </a:t>
            </a:r>
            <a:r>
              <a:rPr lang="ru-RU" sz="3200" dirty="0" err="1"/>
              <a:t>JavaScript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020932"/>
            <a:ext cx="10178322" cy="57172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Ранее использовались </a:t>
            </a:r>
            <a:r>
              <a:rPr lang="ru-RU" dirty="0"/>
              <a:t>в качестве обработчиков событий анонимные функции. Это на самом деле не обязательно - функция может быть и обычной, с именем. Пусть для примера у нас есть такая функция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3900FF"/>
                </a:solidFill>
                <a:latin typeface="Anonymous Pro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Anonymous Pro"/>
              </a:rPr>
              <a:t>func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{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Anonymous Pro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console.</a:t>
            </a:r>
            <a:r>
              <a:rPr lang="en-US" dirty="0" smtClean="0">
                <a:solidFill>
                  <a:srgbClr val="000080"/>
                </a:solidFill>
                <a:latin typeface="Anonymous Pro"/>
              </a:rPr>
              <a:t>log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'!!!'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3B30"/>
                </a:solidFill>
                <a:latin typeface="Anonymous Pro"/>
              </a:rPr>
              <a:t>}</a:t>
            </a:r>
            <a:endParaRPr lang="ru-RU" dirty="0" smtClean="0">
              <a:solidFill>
                <a:srgbClr val="333B3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Пусть также есть кнопка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804000"/>
                </a:solidFill>
                <a:latin typeface="Anonymous Pro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id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"button"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type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"submit</a:t>
            </a:r>
            <a:r>
              <a:rPr lang="en-US" dirty="0" smtClean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 smtClean="0">
                <a:solidFill>
                  <a:srgbClr val="804000"/>
                </a:solidFill>
                <a:latin typeface="Anonymous Pro"/>
              </a:rPr>
              <a:t>&gt;</a:t>
            </a:r>
            <a:endParaRPr lang="ru-RU" dirty="0" smtClean="0">
              <a:solidFill>
                <a:srgbClr val="804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 smtClean="0"/>
              <a:t>Сделаем </a:t>
            </a:r>
            <a:r>
              <a:rPr lang="ru-RU" dirty="0"/>
              <a:t>так, чтобы по клику на кнопку выполнилась наша функция </a:t>
            </a:r>
            <a:r>
              <a:rPr lang="ru-RU" dirty="0" err="1"/>
              <a:t>func</a:t>
            </a:r>
            <a:r>
              <a:rPr lang="ru-RU" dirty="0"/>
              <a:t>. Для этого параметром </a:t>
            </a:r>
            <a:r>
              <a:rPr lang="ru-RU" dirty="0" err="1"/>
              <a:t>addEventListener</a:t>
            </a:r>
            <a:r>
              <a:rPr lang="ru-RU" dirty="0"/>
              <a:t> передадим имя нашей функции, вот так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B10EC8"/>
                </a:solidFill>
                <a:latin typeface="Anonymous Pro"/>
              </a:rPr>
              <a:t>let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button = </a:t>
            </a:r>
            <a:r>
              <a:rPr lang="en-US" dirty="0" err="1">
                <a:solidFill>
                  <a:srgbClr val="942500"/>
                </a:solidFill>
                <a:latin typeface="Anonymous Pro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Anonymous Pro"/>
              </a:rPr>
              <a:t>querySelector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'#button'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Anonymous Pro"/>
              </a:rPr>
              <a:t>button.</a:t>
            </a:r>
            <a:r>
              <a:rPr lang="en-US" dirty="0" err="1" smtClean="0">
                <a:solidFill>
                  <a:srgbClr val="000080"/>
                </a:solidFill>
                <a:latin typeface="Anonymous Pro"/>
              </a:rPr>
              <a:t>addEventListener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func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900FF"/>
                </a:solidFill>
                <a:latin typeface="Anonymous Pro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Anonymous Pro"/>
              </a:rPr>
              <a:t>func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{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Anonymous Pro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console.</a:t>
            </a:r>
            <a:r>
              <a:rPr lang="en-US" dirty="0" smtClean="0">
                <a:solidFill>
                  <a:srgbClr val="000080"/>
                </a:solidFill>
                <a:latin typeface="Anonymous Pro"/>
              </a:rPr>
              <a:t>log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'!!!'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 </a:t>
            </a:r>
            <a:endParaRPr lang="ru-RU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3B30"/>
                </a:solidFill>
                <a:latin typeface="Anonymous Pro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6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Один обработчик ко многим элементам в </a:t>
            </a:r>
            <a:r>
              <a:rPr lang="ru-RU" dirty="0" err="1"/>
              <a:t>JavaScript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740023"/>
            <a:ext cx="10178322" cy="49448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Одну функцию можно привязать сразу к нескольким элементам. Пусть для примера у нас есть следующая функция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3900FF"/>
                </a:solidFill>
                <a:latin typeface="Anonymous Pro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Anonymous Pro"/>
              </a:rPr>
              <a:t>func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{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endParaRPr lang="en-US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   console.</a:t>
            </a:r>
            <a:r>
              <a:rPr lang="en-US" dirty="0" smtClean="0">
                <a:solidFill>
                  <a:srgbClr val="000080"/>
                </a:solidFill>
                <a:latin typeface="Anonymous Pro"/>
              </a:rPr>
              <a:t>log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'!!!'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 </a:t>
            </a:r>
            <a:endParaRPr lang="en-US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333B30"/>
                </a:solidFill>
                <a:latin typeface="Anonymous Pro"/>
              </a:rPr>
              <a:t>}</a:t>
            </a:r>
            <a:endParaRPr lang="ru-RU" dirty="0" smtClean="0">
              <a:solidFill>
                <a:srgbClr val="333B30"/>
              </a:solidFill>
              <a:latin typeface="Anonymous Pro"/>
            </a:endParaRPr>
          </a:p>
          <a:p>
            <a:pPr marL="0" indent="0">
              <a:buNone/>
            </a:pPr>
            <a:r>
              <a:rPr lang="ru-RU" dirty="0"/>
              <a:t>Есть также две кнопки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4000"/>
                </a:solidFill>
                <a:latin typeface="Anonymous Pro"/>
              </a:rPr>
              <a:t>&lt;input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id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"button1"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type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"submit"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"button1</a:t>
            </a:r>
            <a:r>
              <a:rPr lang="en-US" dirty="0" smtClean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 smtClean="0">
                <a:solidFill>
                  <a:srgbClr val="804000"/>
                </a:solidFill>
                <a:latin typeface="Anonymous Pro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4000"/>
                </a:solidFill>
                <a:latin typeface="Anonymous Pro"/>
              </a:rPr>
              <a:t>&lt;input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id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"button2"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type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"submit"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AD300E"/>
                </a:solidFill>
                <a:latin typeface="Anonymous Pro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=</a:t>
            </a:r>
            <a:r>
              <a:rPr lang="en-US" dirty="0">
                <a:solidFill>
                  <a:srgbClr val="494C48"/>
                </a:solidFill>
                <a:latin typeface="Anonymous Pro"/>
              </a:rPr>
              <a:t>"button2</a:t>
            </a:r>
            <a:r>
              <a:rPr lang="en-US" dirty="0" smtClean="0">
                <a:solidFill>
                  <a:srgbClr val="494C48"/>
                </a:solidFill>
                <a:latin typeface="Anonymous Pro"/>
              </a:rPr>
              <a:t>"</a:t>
            </a:r>
            <a:r>
              <a:rPr lang="en-US" dirty="0" smtClean="0">
                <a:solidFill>
                  <a:srgbClr val="804000"/>
                </a:solidFill>
                <a:latin typeface="Anonymous Pro"/>
              </a:rPr>
              <a:t>&gt;</a:t>
            </a:r>
          </a:p>
          <a:p>
            <a:pPr marL="0" indent="0">
              <a:buNone/>
            </a:pPr>
            <a:r>
              <a:rPr lang="ru-RU" dirty="0"/>
              <a:t>Получим ссылки на эти кнопки в </a:t>
            </a:r>
            <a:r>
              <a:rPr lang="ru-RU" dirty="0" smtClean="0"/>
              <a:t>переменные: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B10EC8"/>
                </a:solidFill>
                <a:latin typeface="Anonymous Pro"/>
              </a:rPr>
              <a:t>let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button1 = </a:t>
            </a:r>
            <a:r>
              <a:rPr lang="en-US" dirty="0" err="1">
                <a:solidFill>
                  <a:srgbClr val="942500"/>
                </a:solidFill>
                <a:latin typeface="Anonymous Pro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Anonymous Pro"/>
              </a:rPr>
              <a:t>querySelector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'#button1'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 </a:t>
            </a:r>
            <a:endParaRPr lang="en-US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B10EC8"/>
                </a:solidFill>
                <a:latin typeface="Anonymous Pro"/>
              </a:rPr>
              <a:t>let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 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button2 = </a:t>
            </a:r>
            <a:r>
              <a:rPr lang="en-US" dirty="0" err="1">
                <a:solidFill>
                  <a:srgbClr val="942500"/>
                </a:solidFill>
                <a:latin typeface="Anonymous Pro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Anonymous Pro"/>
              </a:rPr>
              <a:t>querySelector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'#button2</a:t>
            </a:r>
            <a:r>
              <a:rPr lang="en-US" dirty="0" smtClean="0">
                <a:solidFill>
                  <a:srgbClr val="756606"/>
                </a:solidFill>
                <a:latin typeface="Anonymous Pro"/>
              </a:rPr>
              <a:t>'</a:t>
            </a:r>
            <a:r>
              <a:rPr lang="en-US" dirty="0" smtClean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Anonymous Pro"/>
              </a:rPr>
              <a:t>;</a:t>
            </a:r>
          </a:p>
          <a:p>
            <a:pPr marL="0" indent="0">
              <a:buNone/>
            </a:pPr>
            <a:r>
              <a:rPr lang="ru-RU" dirty="0"/>
              <a:t>А теперь давайте привяжем нашу функцию </a:t>
            </a:r>
            <a:r>
              <a:rPr lang="ru-RU" dirty="0" err="1"/>
              <a:t>func</a:t>
            </a:r>
            <a:r>
              <a:rPr lang="ru-RU" dirty="0"/>
              <a:t> и к первой, и ко второй кнопке: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nonymous Pro"/>
              </a:rPr>
              <a:t>button1.</a:t>
            </a:r>
            <a:r>
              <a:rPr lang="en-US" dirty="0">
                <a:solidFill>
                  <a:srgbClr val="000080"/>
                </a:solidFill>
                <a:latin typeface="Anonymous Pro"/>
              </a:rPr>
              <a:t>addEventListener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func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 </a:t>
            </a:r>
            <a:endParaRPr lang="en-US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nonymous Pro"/>
              </a:rPr>
              <a:t>button2.</a:t>
            </a:r>
            <a:r>
              <a:rPr lang="en-US" dirty="0" smtClean="0">
                <a:solidFill>
                  <a:srgbClr val="000080"/>
                </a:solidFill>
                <a:latin typeface="Anonymous Pro"/>
              </a:rPr>
              <a:t>addEventListener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(</a:t>
            </a:r>
            <a:r>
              <a:rPr lang="en-US" dirty="0">
                <a:solidFill>
                  <a:srgbClr val="756606"/>
                </a:solidFill>
                <a:latin typeface="Anonymous Pro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nonymous Pro"/>
              </a:rPr>
              <a:t>func</a:t>
            </a:r>
            <a:r>
              <a:rPr lang="en-US" dirty="0">
                <a:solidFill>
                  <a:srgbClr val="333B30"/>
                </a:solidFill>
                <a:latin typeface="Anonymous Pro"/>
              </a:rPr>
              <a:t>)</a:t>
            </a:r>
            <a:r>
              <a:rPr lang="en-US" dirty="0">
                <a:solidFill>
                  <a:srgbClr val="000000"/>
                </a:solidFill>
                <a:latin typeface="Anonymous Pro"/>
              </a:rPr>
              <a:t>;</a:t>
            </a:r>
            <a:endParaRPr lang="en-US" dirty="0" smtClean="0">
              <a:solidFill>
                <a:srgbClr val="000000"/>
              </a:solidFill>
              <a:latin typeface="Anonymous Pr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486834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50</TotalTime>
  <Words>1568</Words>
  <Application>Microsoft Office PowerPoint</Application>
  <PresentationFormat>Широкоэкранный</PresentationFormat>
  <Paragraphs>164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Anonymous Pro</vt:lpstr>
      <vt:lpstr>Arial</vt:lpstr>
      <vt:lpstr>Corbel</vt:lpstr>
      <vt:lpstr>Gill Sans MT</vt:lpstr>
      <vt:lpstr>Impact</vt:lpstr>
      <vt:lpstr>Badge</vt:lpstr>
      <vt:lpstr>DOM</vt:lpstr>
      <vt:lpstr>DOM элементы в JavaScript </vt:lpstr>
      <vt:lpstr>Получение DOM элемента в JavaScript </vt:lpstr>
      <vt:lpstr>Сложные селекторы DOM элемента в JavaScript</vt:lpstr>
      <vt:lpstr>Свойство queryselector</vt:lpstr>
      <vt:lpstr>Привязывание обработчиков к элементам в JavaScript </vt:lpstr>
      <vt:lpstr>Привязывание обработчиков к элементам в JavaScript </vt:lpstr>
      <vt:lpstr>Именованные обработчики событий в JavaScript </vt:lpstr>
      <vt:lpstr>Один обработчик ко многим элементам в JavaScript </vt:lpstr>
      <vt:lpstr>Несколько обработчиков одного события в JavaScript </vt:lpstr>
      <vt:lpstr>Обработчики разных событий в JavaScript </vt:lpstr>
      <vt:lpstr>Работа с текстом элементов на JavaScript </vt:lpstr>
      <vt:lpstr>Работа с HTML кодом элементов на JavaScript </vt:lpstr>
      <vt:lpstr>Атрибуты тегов как свойства в JavaScript </vt:lpstr>
      <vt:lpstr>Работа с текстовыми полями в JavaScript </vt:lpstr>
      <vt:lpstr>Фокус текстовых полей в JavaScript </vt:lpstr>
      <vt:lpstr>Фокус текстовых полей в JavaScript </vt:lpstr>
      <vt:lpstr>Исключения при работе с атрибутами в JavaScript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Queryselector getelement</dc:title>
  <dc:creator>Excellency</dc:creator>
  <cp:lastModifiedBy>Excellency</cp:lastModifiedBy>
  <cp:revision>8</cp:revision>
  <dcterms:created xsi:type="dcterms:W3CDTF">2023-12-05T06:17:43Z</dcterms:created>
  <dcterms:modified xsi:type="dcterms:W3CDTF">2023-12-05T07:08:12Z</dcterms:modified>
</cp:coreProperties>
</file>