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-1" initials="11" lastIdx="2" clrIdx="0">
    <p:extLst>
      <p:ext uri="{19B8F6BF-5375-455C-9EA6-DF929625EA0E}">
        <p15:presenceInfo xmlns:p15="http://schemas.microsoft.com/office/powerpoint/2012/main" userId="S-1-5-21-1422208598-3770704159-739769147-91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8T12:30:44.40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8T12:54:05.510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6B633-564F-4A0E-B45D-5DCAD84F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CB45BF-7359-4CEC-9114-801D487A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C6741-3FC7-49C1-8771-578818C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E153A-7805-493E-8F1B-7B66353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EDD99-B547-41BE-82E1-6599E15B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26B2-EC31-43F7-8745-42190FB4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1A424D-CAC9-4B82-816D-4A859205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6503A-9459-4739-8239-DEF60AF3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4640C-1DA5-4E65-A35E-393928BD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9C18B-07F4-463D-82E7-69653EA7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30EF04-6A1D-49F1-B56A-B79FCFCB1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3AEB7C-C14E-4620-90C7-4B39E2456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41B8B-99A1-48EF-85E5-3869C92B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35C22-5F63-4C43-B7DD-4E6A983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BEE1-8C25-4D1D-9CCF-45552697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A9EAF-205B-450A-A882-B4BE2E2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820BB-0957-4241-933D-EC1EC2B5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3C368-20DE-4011-BE36-930B03B3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03476-E744-4BF9-91A3-604718CE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494F41-3417-4998-8554-20F0FFF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1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13B6D-64F7-4D7D-A48E-84CA3599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20042A-0E13-4C1F-8F48-C1FF7B7A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9D604-FAE6-49CF-88CB-FF247D6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C7B4D-7A1D-4AB4-8EF1-FB9F3D1A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77B08-D1F3-4C5C-B5D6-1394491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25FD3-86CF-4A79-87D4-21270C1E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E589C-5284-4A33-AB24-A6A9A14A0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5DE82D-2DA0-42E0-BBFE-4113BC96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13F58-4B5C-4F11-8ED2-4EC02CB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F0DCE-5BC0-4D41-B9E4-110C09F3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F7F675-0DFA-4B93-8336-52CE5E54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7B019-4023-4536-92AE-657AE745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3C1D4E-644F-41B7-A785-6A274E84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1D7C57-01B9-41C6-B794-B0256DF6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46E2D4-ABBE-4B42-851D-97A443844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5614C2-3F93-4CCE-B40B-338AC1A81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67390-6405-42B3-84D9-E4C81243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7B40EE-4499-4A1B-82E6-C309640E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36C626-DFE3-430D-AFE2-B3158F62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5028E-46E9-47F2-B443-E6524FB0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0A9DFB-7A74-4FC5-B4A8-5C0C58CF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BFBB8E-97F7-4EBF-BDB9-6175D4CD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3F16C3-D40D-4711-91DC-413016F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636261-7DFE-4152-836B-F20A107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EE11C-FF28-43CF-91E1-C35149C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9FF17-489A-494C-839F-93006ED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2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07D1E-0522-4CA8-BE2A-DFE81767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52948-E67A-4331-AB66-ABC0749C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527C24-3236-423F-B952-F359AF4B7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5617D-A62F-496D-8ABD-65F9FC8F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DF703-BB1F-4681-B320-B516F64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C3057A-D269-4DC2-B95C-8607F55C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7D743-A2C4-4AE5-AB6E-43DBE380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868098-C352-4A1E-8338-3A1B53D3E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8472B-ACE3-40A3-BFCD-B4E5DA56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E3EFB2-1411-4E26-8CD1-879CC4B9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01310-D15D-4498-B5C2-B562AE19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749A6-746E-47BB-9D93-9045F6C7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2CA3-AB45-41DF-99F7-54562366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1719B-FCD1-436B-9373-99813335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39F02-4F23-4BB0-AA45-70EB9DABA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E97A-31D1-4126-86E2-A400C784CC6A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9785B-F8D9-42B4-B14D-66D754EB3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962D6-66EF-4790-86C2-C77DB4437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3B4B-3D58-4A1C-ABF1-BA6A23A3A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4BACF-5E5C-4F98-BD56-C1C117A5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1126020"/>
            <a:ext cx="9144000" cy="2462831"/>
          </a:xfrm>
        </p:spPr>
        <p:txBody>
          <a:bodyPr>
            <a:noAutofit/>
          </a:bodyPr>
          <a:lstStyle/>
          <a:p>
            <a:br>
              <a:rPr lang="ru-RU" b="1" dirty="0"/>
            </a:br>
            <a:r>
              <a:rPr lang="ru-RU" b="1" dirty="0"/>
              <a:t>Проект </a:t>
            </a:r>
            <a:br>
              <a:rPr lang="ru-RU" b="1" dirty="0"/>
            </a:br>
            <a:r>
              <a:rPr lang="ru-RU" b="1" dirty="0"/>
              <a:t>Жизненный цикл проекта Модели жизненного цикла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FE1274-99CD-4402-A33C-26756660F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1" y="4076218"/>
            <a:ext cx="9144000" cy="1655762"/>
          </a:xfrm>
        </p:spPr>
        <p:txBody>
          <a:bodyPr/>
          <a:lstStyle/>
          <a:p>
            <a:r>
              <a:rPr lang="ru-RU" dirty="0"/>
              <a:t>Группа 11-1</a:t>
            </a:r>
          </a:p>
          <a:p>
            <a:r>
              <a:rPr lang="ru-RU" dirty="0" err="1"/>
              <a:t>Бондик</a:t>
            </a:r>
            <a:r>
              <a:rPr lang="ru-RU" dirty="0"/>
              <a:t> Сергей</a:t>
            </a:r>
          </a:p>
        </p:txBody>
      </p:sp>
    </p:spTree>
    <p:extLst>
      <p:ext uri="{BB962C8B-B14F-4D97-AF65-F5344CB8AC3E}">
        <p14:creationId xmlns:p14="http://schemas.microsoft.com/office/powerpoint/2010/main" val="163477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63000">
              <a:schemeClr val="accent1">
                <a:lumMod val="5000"/>
                <a:lumOff val="95000"/>
                <a:alpha val="71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1660E-28AA-4738-8C3C-5AD46667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Спиральная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93D02-41E8-4511-8318-915F9FB4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930" y="1690688"/>
            <a:ext cx="32052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u="sng" dirty="0"/>
              <a:t>Спиральная модель </a:t>
            </a:r>
            <a:r>
              <a:rPr lang="ru-RU" sz="2400" dirty="0"/>
              <a:t>- 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ряд событий, происходящих с системой в процессе ее создания и дальнейшего использования. </a:t>
            </a:r>
            <a:endParaRPr lang="ru-RU" sz="2400" dirty="0"/>
          </a:p>
        </p:txBody>
      </p:sp>
      <p:pic>
        <p:nvPicPr>
          <p:cNvPr id="4098" name="Picture 2" descr="НОУ ИНТУИТ | Лекция | Жизненный цикл программного обеспечения ИС">
            <a:extLst>
              <a:ext uri="{FF2B5EF4-FFF2-40B4-BE49-F238E27FC236}">
                <a16:creationId xmlns:a16="http://schemas.microsoft.com/office/drawing/2014/main" id="{5ADC9951-5778-41CA-A5F2-79F300DB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54" y="1690688"/>
            <a:ext cx="5851758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36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1">
                <a:lumMod val="5000"/>
                <a:lumOff val="95000"/>
              </a:schemeClr>
            </a:gs>
            <a:gs pos="58480">
              <a:srgbClr val="CFDBEF"/>
            </a:gs>
            <a:gs pos="93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5C83F-5721-4821-81C5-67995AD9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150AE-CE5F-4664-B47D-D0AB6FBC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377" y="1825625"/>
            <a:ext cx="7344076" cy="2467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Приведите примеры жизненных циклов?</a:t>
            </a:r>
          </a:p>
          <a:p>
            <a:pPr marL="0" indent="0">
              <a:buNone/>
            </a:pPr>
            <a:r>
              <a:rPr lang="ru-RU" sz="2400" dirty="0"/>
              <a:t>2) Составьте модель жизненного цикла?</a:t>
            </a:r>
          </a:p>
          <a:p>
            <a:pPr marL="0" indent="0">
              <a:buNone/>
            </a:pPr>
            <a:r>
              <a:rPr lang="ru-RU" sz="2400" dirty="0"/>
              <a:t>3) Что такое жизненный цикл?</a:t>
            </a:r>
          </a:p>
        </p:txBody>
      </p:sp>
    </p:spTree>
    <p:extLst>
      <p:ext uri="{BB962C8B-B14F-4D97-AF65-F5344CB8AC3E}">
        <p14:creationId xmlns:p14="http://schemas.microsoft.com/office/powerpoint/2010/main" val="10324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522AB-ECAF-4A92-BC13-08B8C0B0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3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4C624C-7572-4ED8-9EFC-D831596F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665" y="1929468"/>
            <a:ext cx="9144000" cy="338705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1) Проект</a:t>
            </a:r>
          </a:p>
          <a:p>
            <a:pPr algn="just"/>
            <a:r>
              <a:rPr lang="ru-RU" dirty="0"/>
              <a:t>2) Жизненный цикл.</a:t>
            </a:r>
          </a:p>
          <a:p>
            <a:pPr algn="just"/>
            <a:r>
              <a:rPr lang="ru-RU" dirty="0"/>
              <a:t>3) Модели жизненного цикла.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ru-RU" sz="1400" dirty="0"/>
              <a:t>Фазы модели жизненного цикла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ru-RU" sz="1400" dirty="0"/>
              <a:t>Каскадная модель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ru-RU" sz="1400" dirty="0"/>
              <a:t>Итеративная модель 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ru-RU" sz="1400" dirty="0"/>
              <a:t>Спиральная модель </a:t>
            </a:r>
          </a:p>
          <a:p>
            <a:pPr algn="just"/>
            <a:r>
              <a:rPr lang="ru-RU" dirty="0"/>
              <a:t>4) Контрольные вопросы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49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56AB9-2631-445C-8D2C-CF1416E8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Понятие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C4280-5ABE-4046-9BB2-C45F5128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i="1" dirty="0"/>
              <a:t>Проект</a:t>
            </a:r>
            <a:r>
              <a:rPr lang="ru-RU" sz="2400" i="1" dirty="0"/>
              <a:t> </a:t>
            </a:r>
            <a:r>
              <a:rPr lang="ru-RU" sz="2400" dirty="0"/>
              <a:t>– это временное предприятие, предназначенное для создания уникальных продуктов, услуг или результатов.</a:t>
            </a:r>
          </a:p>
          <a:p>
            <a:r>
              <a:rPr lang="ru-RU" sz="2400" b="1" i="1" dirty="0"/>
              <a:t>Проектная деятельность </a:t>
            </a:r>
            <a:r>
              <a:rPr lang="ru-RU" sz="2400" dirty="0"/>
              <a:t>– </a:t>
            </a:r>
            <a:r>
              <a:rPr lang="ru-RU" sz="2400" b="0" i="0" dirty="0">
                <a:solidFill>
                  <a:srgbClr val="202124"/>
                </a:solidFill>
                <a:effectLst/>
              </a:rPr>
              <a:t>это </a:t>
            </a:r>
            <a:r>
              <a:rPr lang="ru-RU" sz="2400" b="0" i="0" dirty="0">
                <a:solidFill>
                  <a:srgbClr val="040C28"/>
                </a:solidFill>
                <a:effectLst/>
              </a:rPr>
              <a:t>работы, планы, мероприятия и другие задачи, направленные на создание нового продукта (устройства, работы, услуги)</a:t>
            </a:r>
            <a:r>
              <a:rPr lang="ru-RU" sz="2400" b="0" i="0" dirty="0">
                <a:solidFill>
                  <a:srgbClr val="202124"/>
                </a:solidFill>
                <a:effectLst/>
              </a:rPr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3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7EB2D-9264-4B16-81E3-EFA2DBFF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4CB6E-7091-49E4-8DE9-F48C1CE9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940" y="1590733"/>
            <a:ext cx="7550791" cy="4351338"/>
          </a:xfrm>
        </p:spPr>
        <p:txBody>
          <a:bodyPr/>
          <a:lstStyle/>
          <a:p>
            <a:r>
              <a:rPr lang="ru-RU" sz="2400" b="1" i="1" dirty="0"/>
              <a:t>Проект</a:t>
            </a:r>
            <a:r>
              <a:rPr lang="ru-RU" sz="2400" i="1" dirty="0"/>
              <a:t> </a:t>
            </a:r>
            <a:r>
              <a:rPr lang="ru-RU" sz="2400" dirty="0"/>
              <a:t>– это временное предприятие, предназначенное для создания уникальных продуктов, услуг или результатов.</a:t>
            </a:r>
          </a:p>
          <a:p>
            <a:r>
              <a:rPr lang="ru-RU" sz="2400" b="1" i="1" dirty="0"/>
              <a:t>Проектная деятельность </a:t>
            </a:r>
            <a:r>
              <a:rPr lang="ru-RU" sz="2400" dirty="0"/>
              <a:t>– </a:t>
            </a:r>
            <a:r>
              <a:rPr lang="ru-RU" sz="2400" b="0" i="0" dirty="0">
                <a:solidFill>
                  <a:srgbClr val="202124"/>
                </a:solidFill>
                <a:effectLst/>
              </a:rPr>
              <a:t>это </a:t>
            </a:r>
            <a:r>
              <a:rPr lang="ru-RU" sz="2400" b="0" i="0" dirty="0">
                <a:solidFill>
                  <a:srgbClr val="040C28"/>
                </a:solidFill>
                <a:effectLst/>
              </a:rPr>
              <a:t>работы, планы, мероприятия и другие задачи, направленные на создание нового продукта (устройства, работы, услуги)</a:t>
            </a:r>
            <a:r>
              <a:rPr lang="ru-RU" sz="2400" b="0" i="0" dirty="0">
                <a:solidFill>
                  <a:srgbClr val="202124"/>
                </a:solidFill>
                <a:effectLst/>
              </a:rPr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5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5000"/>
                <a:lumOff val="9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7568C-45C1-475A-BF67-DBB84DDF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Жизненный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247D5-7B33-4023-AE22-7A26946B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196" y="1825625"/>
            <a:ext cx="6978316" cy="3314266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i="1" dirty="0"/>
              <a:t> </a:t>
            </a:r>
            <a:r>
              <a:rPr lang="ru-RU" i="1" dirty="0">
                <a:solidFill>
                  <a:srgbClr val="FF0000"/>
                </a:solidFill>
              </a:rPr>
              <a:t>Жизненный цикл </a:t>
            </a:r>
          </a:p>
          <a:p>
            <a:pPr marL="457200" lvl="1" indent="0">
              <a:buNone/>
            </a:pPr>
            <a:r>
              <a:rPr lang="ru-RU" dirty="0"/>
              <a:t>это совокупность точек принятия решений, через которые должен пройти проект, исполняемый в организации.</a:t>
            </a:r>
          </a:p>
          <a:p>
            <a:pPr marL="457200" lvl="1" indent="0" algn="ctr">
              <a:buNone/>
            </a:pPr>
            <a:r>
              <a:rPr lang="ru-RU" i="1" dirty="0"/>
              <a:t> </a:t>
            </a:r>
            <a:r>
              <a:rPr lang="ru-RU" i="1" dirty="0">
                <a:solidFill>
                  <a:srgbClr val="FF0000"/>
                </a:solidFill>
              </a:rPr>
              <a:t>Жизненный цикл проекта</a:t>
            </a:r>
            <a:r>
              <a:rPr lang="ru-RU" dirty="0"/>
              <a:t> </a:t>
            </a:r>
          </a:p>
          <a:p>
            <a:pPr marL="457200" lvl="1" indent="0">
              <a:buNone/>
            </a:pPr>
            <a:r>
              <a:rPr lang="ru-RU" b="0" i="0" dirty="0">
                <a:solidFill>
                  <a:srgbClr val="040C28"/>
                </a:solidFill>
                <a:effectLst/>
              </a:rPr>
              <a:t>последовательность фаз проекта, задаваемая исходя из потребностей управления проектом</a:t>
            </a:r>
            <a:r>
              <a:rPr lang="ru-RU" b="0" i="0" dirty="0">
                <a:solidFill>
                  <a:srgbClr val="202124"/>
                </a:solidFill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2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1">
                <a:lumMod val="5000"/>
                <a:lumOff val="95000"/>
                <a:alpha val="71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26F9-7D0B-4546-BB94-D6F2DB0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Модели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13832-C934-42BA-B716-1511F1F3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u="sng" dirty="0"/>
              <a:t>Модели ЖЦ </a:t>
            </a:r>
            <a:r>
              <a:rPr lang="ru-RU" sz="2400" dirty="0"/>
              <a:t>- </a:t>
            </a:r>
            <a:r>
              <a:rPr lang="ru-RU" sz="2400" b="0" i="0" dirty="0">
                <a:solidFill>
                  <a:srgbClr val="040C28"/>
                </a:solidFill>
                <a:effectLst/>
              </a:rPr>
              <a:t>структура, содержащая процессы действия и задачи, которые осуществляются в ходе разработки, использования и сопровождения программного продукта</a:t>
            </a:r>
            <a:r>
              <a:rPr lang="ru-RU" sz="2400" b="0" i="0" dirty="0">
                <a:solidFill>
                  <a:srgbClr val="202124"/>
                </a:solidFill>
                <a:effectLst/>
              </a:rPr>
              <a:t>.</a:t>
            </a:r>
            <a:endParaRPr lang="ru-RU" sz="2400" dirty="0"/>
          </a:p>
          <a:p>
            <a:r>
              <a:rPr lang="ru-RU" sz="2400" i="1" dirty="0">
                <a:solidFill>
                  <a:srgbClr val="FF0000"/>
                </a:solidFill>
              </a:rPr>
              <a:t>1)Каскадная модель</a:t>
            </a:r>
            <a:r>
              <a:rPr lang="ru-RU" sz="2400" i="1" dirty="0"/>
              <a:t>(водопадная) </a:t>
            </a:r>
            <a:r>
              <a:rPr lang="ru-RU" sz="2400" dirty="0"/>
              <a:t>– каждая фаза начинается после того, как завершена предыдущая.</a:t>
            </a:r>
          </a:p>
          <a:p>
            <a:r>
              <a:rPr lang="ru-RU" sz="2400" i="1" dirty="0">
                <a:solidFill>
                  <a:srgbClr val="FF0000"/>
                </a:solidFill>
              </a:rPr>
              <a:t>2)Итеративная модель </a:t>
            </a:r>
            <a:r>
              <a:rPr lang="ru-RU" sz="2400" i="1" dirty="0"/>
              <a:t>– </a:t>
            </a:r>
            <a:r>
              <a:rPr lang="ru-RU" sz="2400" dirty="0"/>
              <a:t>реализация проекта выполняется хорошими циклическими итерациями.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i="1" dirty="0">
                <a:solidFill>
                  <a:srgbClr val="FF0000"/>
                </a:solidFill>
              </a:rPr>
              <a:t>3)Спиральная модель </a:t>
            </a:r>
            <a:r>
              <a:rPr lang="ru-RU" sz="2400" i="1" dirty="0"/>
              <a:t>- </a:t>
            </a:r>
            <a:r>
              <a:rPr lang="ru-RU" sz="2400" b="0" i="0" dirty="0">
                <a:solidFill>
                  <a:srgbClr val="040C28"/>
                </a:solidFill>
                <a:effectLst/>
              </a:rPr>
              <a:t>небольшие повторяющиеся циклы итеративной модели с линейным последовательным потоком каскадной модели для определения приоритетности анализа рисков</a:t>
            </a:r>
            <a:r>
              <a:rPr lang="ru-RU" sz="2400" b="0" i="0" dirty="0">
                <a:solidFill>
                  <a:srgbClr val="4D5156"/>
                </a:solidFill>
                <a:effectLst/>
              </a:rPr>
              <a:t>.</a:t>
            </a:r>
            <a:endParaRPr lang="ru-RU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1">
                <a:lumMod val="5000"/>
                <a:lumOff val="95000"/>
                <a:alpha val="71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D883-8E63-4759-B621-F78B5FC3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Фазы модели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99968-044C-4136-9EAF-628AE277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20" y="1690688"/>
            <a:ext cx="814858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Инициация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Проектирование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Разработка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Тестирование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Внедрение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65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57000">
              <a:schemeClr val="accent1">
                <a:lumMod val="5000"/>
                <a:lumOff val="95000"/>
                <a:alpha val="71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04462-DF9E-4BD3-9D5D-57D7DE0B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Каскадная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E011-1A8F-4EA9-9F26-2E1B2A3D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87"/>
            <a:ext cx="4253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u="sng" dirty="0"/>
              <a:t>Каскадная модель </a:t>
            </a:r>
            <a:r>
              <a:rPr lang="ru-RU" sz="2400" dirty="0"/>
              <a:t>- </a:t>
            </a:r>
            <a:r>
              <a:rPr lang="ru-RU" sz="2400" b="0" i="0" dirty="0">
                <a:effectLst/>
              </a:rPr>
              <a:t>это процесс разработки, в котором последовательно проходят фазы сбора и анализа требований, проектирования и прототипирования, реализации, тестирования, интеграции и поддержки.</a:t>
            </a:r>
            <a:endParaRPr lang="ru-RU" sz="2400" dirty="0"/>
          </a:p>
        </p:txBody>
      </p:sp>
      <p:pic>
        <p:nvPicPr>
          <p:cNvPr id="2050" name="Picture 2" descr="Бессмертная классика Waterfall - Блог системы управления ...">
            <a:extLst>
              <a:ext uri="{FF2B5EF4-FFF2-40B4-BE49-F238E27FC236}">
                <a16:creationId xmlns:a16="http://schemas.microsoft.com/office/drawing/2014/main" id="{1D13B484-B3D5-42C8-BC94-81BDF33C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48" y="2047881"/>
            <a:ext cx="599865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48000">
              <a:schemeClr val="accent1">
                <a:lumMod val="5000"/>
                <a:lumOff val="95000"/>
                <a:alpha val="71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D651C-A119-431D-A260-646B5875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Итеративная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800CF-C5B5-4E2A-8108-EC4B37CA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3" y="1825624"/>
            <a:ext cx="3874912" cy="409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u="sng" dirty="0"/>
              <a:t>Итеративная модель </a:t>
            </a:r>
            <a:r>
              <a:rPr lang="ru-RU" sz="2400" dirty="0"/>
              <a:t>- </a:t>
            </a:r>
            <a:r>
              <a:rPr lang="ru-RU" sz="2400" b="0" i="0" dirty="0">
                <a:effectLst/>
              </a:rPr>
              <a:t>это процесс создания программного обеспечения, который осуществляется небольшими этапами, в ходе которых ведется анализ полученных промежуточных результатов.</a:t>
            </a:r>
            <a:endParaRPr lang="ru-RU" sz="2400" dirty="0"/>
          </a:p>
        </p:txBody>
      </p:sp>
      <p:pic>
        <p:nvPicPr>
          <p:cNvPr id="3076" name="Picture 4" descr="IBM Rational Unified Process (RUP) - Программные продукты - Статьи">
            <a:extLst>
              <a:ext uri="{FF2B5EF4-FFF2-40B4-BE49-F238E27FC236}">
                <a16:creationId xmlns:a16="http://schemas.microsoft.com/office/drawing/2014/main" id="{BD96A76F-5EFC-49A1-93F0-E07F2F4B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65" y="1526407"/>
            <a:ext cx="6934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59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350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 Проект  Жизненный цикл проекта Модели жизненного цикла</vt:lpstr>
      <vt:lpstr>Содержание</vt:lpstr>
      <vt:lpstr>Понятие проекта</vt:lpstr>
      <vt:lpstr>Проект</vt:lpstr>
      <vt:lpstr>Жизненный цикл</vt:lpstr>
      <vt:lpstr>Модели жизненного цикла</vt:lpstr>
      <vt:lpstr>Фазы модели жизненного цикла</vt:lpstr>
      <vt:lpstr>Каскадная модель</vt:lpstr>
      <vt:lpstr>Итеративная модель</vt:lpstr>
      <vt:lpstr>Спиральная модель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Жизненный цикл. Модели жизненного цикла.</dc:title>
  <dc:creator>11-1</dc:creator>
  <cp:lastModifiedBy>11-1</cp:lastModifiedBy>
  <cp:revision>13</cp:revision>
  <dcterms:created xsi:type="dcterms:W3CDTF">2023-09-18T09:20:05Z</dcterms:created>
  <dcterms:modified xsi:type="dcterms:W3CDTF">2023-09-26T12:42:42Z</dcterms:modified>
</cp:coreProperties>
</file>