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Poppins Bold" charset="1" panose="00000800000000000000"/>
      <p:regular r:id="rId24"/>
    </p:embeddedFont>
    <p:embeddedFont>
      <p:font typeface="Glacial Indifference" charset="1" panose="00000000000000000000"/>
      <p:regular r:id="rId25"/>
    </p:embeddedFont>
    <p:embeddedFont>
      <p:font typeface="Glacial Indifference Bold" charset="1" panose="00000800000000000000"/>
      <p:regular r:id="rId26"/>
    </p:embeddedFont>
    <p:embeddedFont>
      <p:font typeface="Montserrat Classic" charset="1" panose="00000500000000000000"/>
      <p:regular r:id="rId27"/>
    </p:embeddedFont>
    <p:embeddedFont>
      <p:font typeface="Open Sans Bold" charset="1" panose="020B0806030504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4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8.png" Type="http://schemas.openxmlformats.org/officeDocument/2006/relationships/image"/><Relationship Id="rId7" Target="../media/image49.pn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pn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4.png" Type="http://schemas.openxmlformats.org/officeDocument/2006/relationships/image"/><Relationship Id="rId9" Target="../media/image5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20469"/>
            <a:ext cx="6037613" cy="6037613"/>
          </a:xfrm>
          <a:custGeom>
            <a:avLst/>
            <a:gdLst/>
            <a:ahLst/>
            <a:cxnLst/>
            <a:rect r="r" b="b" t="t" l="l"/>
            <a:pathLst>
              <a:path h="6037613" w="6037613">
                <a:moveTo>
                  <a:pt x="0" y="0"/>
                </a:moveTo>
                <a:lnTo>
                  <a:pt x="6037613" y="0"/>
                </a:lnTo>
                <a:lnTo>
                  <a:pt x="6037613" y="6037613"/>
                </a:lnTo>
                <a:lnTo>
                  <a:pt x="0" y="6037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889860" y="3888860"/>
            <a:ext cx="6398140" cy="6398140"/>
          </a:xfrm>
          <a:custGeom>
            <a:avLst/>
            <a:gdLst/>
            <a:ahLst/>
            <a:cxnLst/>
            <a:rect r="r" b="b" t="t" l="l"/>
            <a:pathLst>
              <a:path h="6398140" w="6398140">
                <a:moveTo>
                  <a:pt x="6398140" y="0"/>
                </a:moveTo>
                <a:lnTo>
                  <a:pt x="0" y="0"/>
                </a:lnTo>
                <a:lnTo>
                  <a:pt x="0" y="6398140"/>
                </a:lnTo>
                <a:lnTo>
                  <a:pt x="6398140" y="6398140"/>
                </a:lnTo>
                <a:lnTo>
                  <a:pt x="63981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58738" y="2297224"/>
            <a:ext cx="10770523" cy="4629150"/>
          </a:xfrm>
          <a:prstGeom prst="rect">
            <a:avLst/>
          </a:prstGeom>
        </p:spPr>
        <p:txBody>
          <a:bodyPr anchor="t" rtlCol="false" tIns="0" lIns="0" bIns="0" rIns="0">
            <a:spAutoFit/>
          </a:bodyPr>
          <a:lstStyle/>
          <a:p>
            <a:pPr algn="ctr">
              <a:lnSpc>
                <a:spcPts val="3960"/>
              </a:lnSpc>
            </a:pPr>
            <a:r>
              <a:rPr lang="en-US" sz="3600" b="true">
                <a:solidFill>
                  <a:srgbClr val="22201F"/>
                </a:solidFill>
                <a:latin typeface="Poppins Bold"/>
                <a:ea typeface="Poppins Bold"/>
                <a:cs typeface="Poppins Bold"/>
                <a:sym typeface="Poppins Bold"/>
              </a:rPr>
              <a:t>Dokumentasi awal proyek Basis Data </a:t>
            </a:r>
          </a:p>
          <a:p>
            <a:pPr algn="ctr">
              <a:lnSpc>
                <a:spcPts val="15840"/>
              </a:lnSpc>
            </a:pPr>
            <a:r>
              <a:rPr lang="en-US" sz="14400" b="true">
                <a:solidFill>
                  <a:srgbClr val="382E90"/>
                </a:solidFill>
                <a:latin typeface="Poppins Bold"/>
                <a:ea typeface="Poppins Bold"/>
                <a:cs typeface="Poppins Bold"/>
                <a:sym typeface="Poppins Bold"/>
              </a:rPr>
              <a:t>Agen Telur “Berkah”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143303" y="152400"/>
            <a:ext cx="13297097" cy="1028700"/>
            <a:chOff x="0" y="0"/>
            <a:chExt cx="3502116" cy="270933"/>
          </a:xfrm>
        </p:grpSpPr>
        <p:sp>
          <p:nvSpPr>
            <p:cNvPr name="Freeform 10" id="10"/>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1" id="11"/>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346974" y="3723674"/>
            <a:ext cx="4547503" cy="6106851"/>
          </a:xfrm>
          <a:custGeom>
            <a:avLst/>
            <a:gdLst/>
            <a:ahLst/>
            <a:cxnLst/>
            <a:rect r="r" b="b" t="t" l="l"/>
            <a:pathLst>
              <a:path h="6106851" w="4547503">
                <a:moveTo>
                  <a:pt x="0" y="0"/>
                </a:moveTo>
                <a:lnTo>
                  <a:pt x="4547502" y="0"/>
                </a:lnTo>
                <a:lnTo>
                  <a:pt x="4547502" y="6106851"/>
                </a:lnTo>
                <a:lnTo>
                  <a:pt x="0" y="6106851"/>
                </a:lnTo>
                <a:lnTo>
                  <a:pt x="0" y="0"/>
                </a:lnTo>
                <a:close/>
              </a:path>
            </a:pathLst>
          </a:custGeom>
          <a:blipFill>
            <a:blip r:embed="rId4"/>
            <a:stretch>
              <a:fillRect l="0" t="0" r="-138854" b="0"/>
            </a:stretch>
          </a:blipFill>
        </p:spPr>
      </p:sp>
      <p:sp>
        <p:nvSpPr>
          <p:cNvPr name="Freeform 13" id="13"/>
          <p:cNvSpPr/>
          <p:nvPr/>
        </p:nvSpPr>
        <p:spPr>
          <a:xfrm flipH="false" flipV="false" rot="0">
            <a:off x="10337601" y="3723674"/>
            <a:ext cx="6374908" cy="3053426"/>
          </a:xfrm>
          <a:custGeom>
            <a:avLst/>
            <a:gdLst/>
            <a:ahLst/>
            <a:cxnLst/>
            <a:rect r="r" b="b" t="t" l="l"/>
            <a:pathLst>
              <a:path h="3053426" w="6374908">
                <a:moveTo>
                  <a:pt x="0" y="0"/>
                </a:moveTo>
                <a:lnTo>
                  <a:pt x="6374909" y="0"/>
                </a:lnTo>
                <a:lnTo>
                  <a:pt x="6374909" y="3053426"/>
                </a:lnTo>
                <a:lnTo>
                  <a:pt x="0" y="3053426"/>
                </a:lnTo>
                <a:lnTo>
                  <a:pt x="0" y="0"/>
                </a:lnTo>
                <a:close/>
              </a:path>
            </a:pathLst>
          </a:custGeom>
          <a:blipFill>
            <a:blip r:embed="rId5"/>
            <a:stretch>
              <a:fillRect l="0" t="-220543" r="-278835" b="-124136"/>
            </a:stretch>
          </a:blipFill>
        </p:spPr>
      </p:sp>
      <p:sp>
        <p:nvSpPr>
          <p:cNvPr name="Freeform 14" id="14"/>
          <p:cNvSpPr/>
          <p:nvPr/>
        </p:nvSpPr>
        <p:spPr>
          <a:xfrm flipH="false" flipV="false" rot="0">
            <a:off x="591706" y="3403190"/>
            <a:ext cx="640968" cy="640968"/>
          </a:xfrm>
          <a:custGeom>
            <a:avLst/>
            <a:gdLst/>
            <a:ahLst/>
            <a:cxnLst/>
            <a:rect r="r" b="b" t="t" l="l"/>
            <a:pathLst>
              <a:path h="640968" w="640968">
                <a:moveTo>
                  <a:pt x="0" y="0"/>
                </a:moveTo>
                <a:lnTo>
                  <a:pt x="640968" y="0"/>
                </a:lnTo>
                <a:lnTo>
                  <a:pt x="640968" y="640968"/>
                </a:lnTo>
                <a:lnTo>
                  <a:pt x="0" y="640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893711" y="3623788"/>
            <a:ext cx="750229" cy="750229"/>
          </a:xfrm>
          <a:custGeom>
            <a:avLst/>
            <a:gdLst/>
            <a:ahLst/>
            <a:cxnLst/>
            <a:rect r="r" b="b" t="t" l="l"/>
            <a:pathLst>
              <a:path h="750229" w="750229">
                <a:moveTo>
                  <a:pt x="0" y="0"/>
                </a:moveTo>
                <a:lnTo>
                  <a:pt x="750228" y="0"/>
                </a:lnTo>
                <a:lnTo>
                  <a:pt x="750228" y="750229"/>
                </a:lnTo>
                <a:lnTo>
                  <a:pt x="0" y="750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4598455" y="1181100"/>
            <a:ext cx="9091090" cy="1892300"/>
          </a:xfrm>
          <a:prstGeom prst="rect">
            <a:avLst/>
          </a:prstGeom>
        </p:spPr>
        <p:txBody>
          <a:bodyPr anchor="t" rtlCol="false" tIns="0" lIns="0" bIns="0" rIns="0">
            <a:spAutoFit/>
          </a:bodyPr>
          <a:lstStyle/>
          <a:p>
            <a:pPr algn="ctr">
              <a:lnSpc>
                <a:spcPts val="7150"/>
              </a:lnSpc>
            </a:pPr>
            <a:r>
              <a:rPr lang="en-US" sz="6500" b="true">
                <a:solidFill>
                  <a:srgbClr val="22201F"/>
                </a:solidFill>
                <a:latin typeface="Poppins Bold"/>
                <a:ea typeface="Poppins Bold"/>
                <a:cs typeface="Poppins Bold"/>
                <a:sym typeface="Poppins Bold"/>
              </a:rPr>
              <a:t>User 1 </a:t>
            </a:r>
            <a:r>
              <a:rPr lang="en-US" sz="6500" b="true">
                <a:solidFill>
                  <a:srgbClr val="382E90"/>
                </a:solidFill>
                <a:latin typeface="Poppins Bold"/>
                <a:ea typeface="Poppins Bold"/>
                <a:cs typeface="Poppins Bold"/>
                <a:sym typeface="Poppins Bold"/>
              </a:rPr>
              <a:t>(Pengembang)</a:t>
            </a:r>
          </a:p>
        </p:txBody>
      </p:sp>
      <p:sp>
        <p:nvSpPr>
          <p:cNvPr name="TextBox 17" id="17"/>
          <p:cNvSpPr txBox="true"/>
          <p:nvPr/>
        </p:nvSpPr>
        <p:spPr>
          <a:xfrm rot="0">
            <a:off x="6278211" y="3951277"/>
            <a:ext cx="3942594" cy="37585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membuka composer .json  di notepad kemudian mengetikkan </a:t>
            </a:r>
          </a:p>
          <a:p>
            <a:pPr algn="l">
              <a:lnSpc>
                <a:spcPts val="3359"/>
              </a:lnSpc>
              <a:spcBef>
                <a:spcPct val="0"/>
              </a:spcBef>
            </a:pPr>
            <a:r>
              <a:rPr lang="en-US" sz="2400">
                <a:solidFill>
                  <a:srgbClr val="000000"/>
                </a:solidFill>
                <a:latin typeface="Montserrat Classic"/>
                <a:ea typeface="Montserrat Classic"/>
                <a:cs typeface="Montserrat Classic"/>
                <a:sym typeface="Montserrat Classic"/>
              </a:rPr>
              <a:t>“yiisoft/yii2-gii”:”~2.1,0" untuk memastikan bahwa Gii diinstal dan dikelola pada proyek yang dikerjakan.</a:t>
            </a:r>
          </a:p>
        </p:txBody>
      </p:sp>
      <p:sp>
        <p:nvSpPr>
          <p:cNvPr name="TextBox 18" id="18"/>
          <p:cNvSpPr txBox="true"/>
          <p:nvPr/>
        </p:nvSpPr>
        <p:spPr>
          <a:xfrm rot="0">
            <a:off x="10502091" y="7064047"/>
            <a:ext cx="6374908" cy="12439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a:t>
            </a:r>
            <a:r>
              <a:rPr lang="en-US" sz="2400">
                <a:solidFill>
                  <a:srgbClr val="000000"/>
                </a:solidFill>
                <a:latin typeface="Montserrat Classic"/>
                <a:ea typeface="Montserrat Classic"/>
                <a:cs typeface="Montserrat Classic"/>
                <a:sym typeface="Montserrat Classic"/>
              </a:rPr>
              <a:t> mengubah directory menjadi basic dengan mengetikkan </a:t>
            </a:r>
            <a:r>
              <a:rPr lang="en-US" sz="2400">
                <a:solidFill>
                  <a:srgbClr val="382E90"/>
                </a:solidFill>
                <a:latin typeface="Montserrat Classic"/>
                <a:ea typeface="Montserrat Classic"/>
                <a:cs typeface="Montserrat Classic"/>
                <a:sym typeface="Montserrat Classic"/>
              </a:rPr>
              <a:t>cd basic </a:t>
            </a:r>
            <a:r>
              <a:rPr lang="en-US" sz="2400">
                <a:solidFill>
                  <a:srgbClr val="000000"/>
                </a:solidFill>
                <a:latin typeface="Montserrat Classic"/>
                <a:ea typeface="Montserrat Classic"/>
                <a:cs typeface="Montserrat Classic"/>
                <a:sym typeface="Montserrat Classic"/>
              </a:rPr>
              <a:t>di command prompt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143303" y="152400"/>
            <a:ext cx="13297097" cy="1028700"/>
            <a:chOff x="0" y="0"/>
            <a:chExt cx="3502116" cy="270933"/>
          </a:xfrm>
        </p:grpSpPr>
        <p:sp>
          <p:nvSpPr>
            <p:cNvPr name="Freeform 10" id="10"/>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1" id="11"/>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028700" y="2836553"/>
            <a:ext cx="5393222" cy="3377880"/>
          </a:xfrm>
          <a:custGeom>
            <a:avLst/>
            <a:gdLst/>
            <a:ahLst/>
            <a:cxnLst/>
            <a:rect r="r" b="b" t="t" l="l"/>
            <a:pathLst>
              <a:path h="3377880" w="5393222">
                <a:moveTo>
                  <a:pt x="0" y="0"/>
                </a:moveTo>
                <a:lnTo>
                  <a:pt x="5393222" y="0"/>
                </a:lnTo>
                <a:lnTo>
                  <a:pt x="5393222" y="3377880"/>
                </a:lnTo>
                <a:lnTo>
                  <a:pt x="0" y="3377880"/>
                </a:lnTo>
                <a:lnTo>
                  <a:pt x="0" y="0"/>
                </a:lnTo>
                <a:close/>
              </a:path>
            </a:pathLst>
          </a:custGeom>
          <a:blipFill>
            <a:blip r:embed="rId4"/>
            <a:stretch>
              <a:fillRect l="0" t="0" r="-135450" b="-111355"/>
            </a:stretch>
          </a:blipFill>
        </p:spPr>
      </p:sp>
      <p:sp>
        <p:nvSpPr>
          <p:cNvPr name="Freeform 13" id="13"/>
          <p:cNvSpPr/>
          <p:nvPr/>
        </p:nvSpPr>
        <p:spPr>
          <a:xfrm flipH="false" flipV="false" rot="0">
            <a:off x="7945651" y="2374269"/>
            <a:ext cx="9722625" cy="1866362"/>
          </a:xfrm>
          <a:custGeom>
            <a:avLst/>
            <a:gdLst/>
            <a:ahLst/>
            <a:cxnLst/>
            <a:rect r="r" b="b" t="t" l="l"/>
            <a:pathLst>
              <a:path h="1866362" w="9722625">
                <a:moveTo>
                  <a:pt x="0" y="0"/>
                </a:moveTo>
                <a:lnTo>
                  <a:pt x="9722624" y="0"/>
                </a:lnTo>
                <a:lnTo>
                  <a:pt x="9722624" y="1866362"/>
                </a:lnTo>
                <a:lnTo>
                  <a:pt x="0" y="1866362"/>
                </a:lnTo>
                <a:lnTo>
                  <a:pt x="0" y="0"/>
                </a:lnTo>
                <a:close/>
              </a:path>
            </a:pathLst>
          </a:custGeom>
          <a:blipFill>
            <a:blip r:embed="rId5"/>
            <a:stretch>
              <a:fillRect l="0" t="-279966" r="-83239" b="-156716"/>
            </a:stretch>
          </a:blipFill>
        </p:spPr>
      </p:sp>
      <p:sp>
        <p:nvSpPr>
          <p:cNvPr name="Freeform 14" id="14"/>
          <p:cNvSpPr/>
          <p:nvPr/>
        </p:nvSpPr>
        <p:spPr>
          <a:xfrm flipH="false" flipV="false" rot="0">
            <a:off x="1022864" y="2064385"/>
            <a:ext cx="619768" cy="619768"/>
          </a:xfrm>
          <a:custGeom>
            <a:avLst/>
            <a:gdLst/>
            <a:ahLst/>
            <a:cxnLst/>
            <a:rect r="r" b="b" t="t" l="l"/>
            <a:pathLst>
              <a:path h="619768" w="619768">
                <a:moveTo>
                  <a:pt x="0" y="0"/>
                </a:moveTo>
                <a:lnTo>
                  <a:pt x="619768" y="0"/>
                </a:lnTo>
                <a:lnTo>
                  <a:pt x="619768" y="619768"/>
                </a:lnTo>
                <a:lnTo>
                  <a:pt x="0" y="6197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6995978" y="2216785"/>
            <a:ext cx="743251" cy="743251"/>
          </a:xfrm>
          <a:custGeom>
            <a:avLst/>
            <a:gdLst/>
            <a:ahLst/>
            <a:cxnLst/>
            <a:rect r="r" b="b" t="t" l="l"/>
            <a:pathLst>
              <a:path h="743251" w="743251">
                <a:moveTo>
                  <a:pt x="0" y="0"/>
                </a:moveTo>
                <a:lnTo>
                  <a:pt x="743251" y="0"/>
                </a:lnTo>
                <a:lnTo>
                  <a:pt x="743251" y="743252"/>
                </a:lnTo>
                <a:lnTo>
                  <a:pt x="0" y="7432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124725" y="5197958"/>
            <a:ext cx="9968400" cy="2871363"/>
          </a:xfrm>
          <a:custGeom>
            <a:avLst/>
            <a:gdLst/>
            <a:ahLst/>
            <a:cxnLst/>
            <a:rect r="r" b="b" t="t" l="l"/>
            <a:pathLst>
              <a:path h="2871363" w="9968400">
                <a:moveTo>
                  <a:pt x="0" y="0"/>
                </a:moveTo>
                <a:lnTo>
                  <a:pt x="9968400" y="0"/>
                </a:lnTo>
                <a:lnTo>
                  <a:pt x="9968400" y="2871363"/>
                </a:lnTo>
                <a:lnTo>
                  <a:pt x="0" y="2871363"/>
                </a:lnTo>
                <a:lnTo>
                  <a:pt x="0" y="0"/>
                </a:lnTo>
                <a:close/>
              </a:path>
            </a:pathLst>
          </a:custGeom>
          <a:blipFill>
            <a:blip r:embed="rId10"/>
            <a:stretch>
              <a:fillRect l="0" t="0" r="-1870" b="-98933"/>
            </a:stretch>
          </a:blipFill>
        </p:spPr>
      </p:sp>
      <p:sp>
        <p:nvSpPr>
          <p:cNvPr name="Freeform 17" id="17"/>
          <p:cNvSpPr/>
          <p:nvPr/>
        </p:nvSpPr>
        <p:spPr>
          <a:xfrm flipH="false" flipV="false" rot="0">
            <a:off x="7191938" y="5143500"/>
            <a:ext cx="753713" cy="753713"/>
          </a:xfrm>
          <a:custGeom>
            <a:avLst/>
            <a:gdLst/>
            <a:ahLst/>
            <a:cxnLst/>
            <a:rect r="r" b="b" t="t" l="l"/>
            <a:pathLst>
              <a:path h="753713" w="753713">
                <a:moveTo>
                  <a:pt x="0" y="0"/>
                </a:moveTo>
                <a:lnTo>
                  <a:pt x="753713" y="0"/>
                </a:lnTo>
                <a:lnTo>
                  <a:pt x="753713" y="753713"/>
                </a:lnTo>
                <a:lnTo>
                  <a:pt x="0" y="7537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4598455" y="1181100"/>
            <a:ext cx="9091090" cy="883285"/>
          </a:xfrm>
          <a:prstGeom prst="rect">
            <a:avLst/>
          </a:prstGeom>
        </p:spPr>
        <p:txBody>
          <a:bodyPr anchor="t" rtlCol="false" tIns="0" lIns="0" bIns="0" rIns="0">
            <a:spAutoFit/>
          </a:bodyPr>
          <a:lstStyle/>
          <a:p>
            <a:pPr algn="ctr">
              <a:lnSpc>
                <a:spcPts val="6380"/>
              </a:lnSpc>
            </a:pPr>
            <a:r>
              <a:rPr lang="en-US" sz="5800" b="true">
                <a:solidFill>
                  <a:srgbClr val="22201F"/>
                </a:solidFill>
                <a:latin typeface="Poppins Bold"/>
                <a:ea typeface="Poppins Bold"/>
                <a:cs typeface="Poppins Bold"/>
                <a:sym typeface="Poppins Bold"/>
              </a:rPr>
              <a:t>User 1 </a:t>
            </a:r>
            <a:r>
              <a:rPr lang="en-US" sz="5800" b="true">
                <a:solidFill>
                  <a:srgbClr val="382E90"/>
                </a:solidFill>
                <a:latin typeface="Poppins Bold"/>
                <a:ea typeface="Poppins Bold"/>
                <a:cs typeface="Poppins Bold"/>
                <a:sym typeface="Poppins Bold"/>
              </a:rPr>
              <a:t>(Pengembang)</a:t>
            </a:r>
          </a:p>
        </p:txBody>
      </p:sp>
      <p:sp>
        <p:nvSpPr>
          <p:cNvPr name="TextBox 19" id="19"/>
          <p:cNvSpPr txBox="true"/>
          <p:nvPr/>
        </p:nvSpPr>
        <p:spPr>
          <a:xfrm rot="0">
            <a:off x="615700" y="6339239"/>
            <a:ext cx="5800386" cy="33394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memastikan alamat IP yang ada dalam db.php sama dengan alamat IP master kemudian memasukkan nama data base, username dan password sesuai dengan yang dibuat oleh master kemudian user 1 menyimpan data yang telah di masukkan.</a:t>
            </a:r>
          </a:p>
        </p:txBody>
      </p:sp>
      <p:sp>
        <p:nvSpPr>
          <p:cNvPr name="TextBox 20" id="20"/>
          <p:cNvSpPr txBox="true"/>
          <p:nvPr/>
        </p:nvSpPr>
        <p:spPr>
          <a:xfrm rot="0">
            <a:off x="7945651" y="4477868"/>
            <a:ext cx="9891696" cy="4057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mengetikkan</a:t>
            </a:r>
            <a:r>
              <a:rPr lang="en-US" sz="2400">
                <a:solidFill>
                  <a:srgbClr val="382E90"/>
                </a:solidFill>
                <a:latin typeface="Montserrat Classic"/>
                <a:ea typeface="Montserrat Classic"/>
                <a:cs typeface="Montserrat Classic"/>
                <a:sym typeface="Montserrat Classic"/>
              </a:rPr>
              <a:t> php yii serve</a:t>
            </a:r>
            <a:r>
              <a:rPr lang="en-US" sz="2400">
                <a:solidFill>
                  <a:srgbClr val="000000"/>
                </a:solidFill>
                <a:latin typeface="Montserrat Classic"/>
                <a:ea typeface="Montserrat Classic"/>
                <a:cs typeface="Montserrat Classic"/>
                <a:sym typeface="Montserrat Classic"/>
              </a:rPr>
              <a:t>  untuk menjalankan server web</a:t>
            </a:r>
          </a:p>
        </p:txBody>
      </p:sp>
      <p:sp>
        <p:nvSpPr>
          <p:cNvPr name="TextBox 21" id="21"/>
          <p:cNvSpPr txBox="true"/>
          <p:nvPr/>
        </p:nvSpPr>
        <p:spPr>
          <a:xfrm rot="0">
            <a:off x="7739229" y="8336021"/>
            <a:ext cx="10358149" cy="1243965"/>
          </a:xfrm>
          <a:prstGeom prst="rect">
            <a:avLst/>
          </a:prstGeom>
        </p:spPr>
        <p:txBody>
          <a:bodyPr anchor="t" rtlCol="false" tIns="0" lIns="0" bIns="0" rIns="0">
            <a:spAutoFit/>
          </a:bodyPr>
          <a:lstStyle/>
          <a:p>
            <a:pPr algn="ctr">
              <a:lnSpc>
                <a:spcPts val="3359"/>
              </a:lnSpc>
              <a:spcBef>
                <a:spcPct val="0"/>
              </a:spcBef>
            </a:pPr>
            <a:r>
              <a:rPr lang="en-US" sz="2400">
                <a:solidFill>
                  <a:srgbClr val="382E90"/>
                </a:solidFill>
                <a:latin typeface="Montserrat Classic"/>
                <a:ea typeface="Montserrat Classic"/>
                <a:cs typeface="Montserrat Classic"/>
                <a:sym typeface="Montserrat Classic"/>
              </a:rPr>
              <a:t>User 1 </a:t>
            </a:r>
            <a:r>
              <a:rPr lang="en-US" sz="2400">
                <a:solidFill>
                  <a:srgbClr val="000000"/>
                </a:solidFill>
                <a:latin typeface="Montserrat Classic"/>
                <a:ea typeface="Montserrat Classic"/>
                <a:cs typeface="Montserrat Classic"/>
                <a:sym typeface="Montserrat Classic"/>
              </a:rPr>
              <a:t>mengetikkan locallhost yang diberikan untuk  untuk mengakses antarmuka Gii, yang merupakan alat pembangkit kode untuk framework Yii.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143303" y="152400"/>
            <a:ext cx="13297097" cy="1028700"/>
            <a:chOff x="0" y="0"/>
            <a:chExt cx="3502116" cy="270933"/>
          </a:xfrm>
        </p:grpSpPr>
        <p:sp>
          <p:nvSpPr>
            <p:cNvPr name="Freeform 10" id="10"/>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1" id="11"/>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692081" y="2487928"/>
            <a:ext cx="6742851" cy="3650701"/>
          </a:xfrm>
          <a:custGeom>
            <a:avLst/>
            <a:gdLst/>
            <a:ahLst/>
            <a:cxnLst/>
            <a:rect r="r" b="b" t="t" l="l"/>
            <a:pathLst>
              <a:path h="3650701" w="6742851">
                <a:moveTo>
                  <a:pt x="0" y="0"/>
                </a:moveTo>
                <a:lnTo>
                  <a:pt x="6742850" y="0"/>
                </a:lnTo>
                <a:lnTo>
                  <a:pt x="6742850" y="3650701"/>
                </a:lnTo>
                <a:lnTo>
                  <a:pt x="0" y="3650701"/>
                </a:lnTo>
                <a:lnTo>
                  <a:pt x="0" y="0"/>
                </a:lnTo>
                <a:close/>
              </a:path>
            </a:pathLst>
          </a:custGeom>
          <a:blipFill>
            <a:blip r:embed="rId4"/>
            <a:stretch>
              <a:fillRect l="-337" t="0" r="-58501" b="-65023"/>
            </a:stretch>
          </a:blipFill>
        </p:spPr>
      </p:sp>
      <p:sp>
        <p:nvSpPr>
          <p:cNvPr name="Freeform 13" id="13"/>
          <p:cNvSpPr/>
          <p:nvPr/>
        </p:nvSpPr>
        <p:spPr>
          <a:xfrm flipH="false" flipV="false" rot="0">
            <a:off x="885825" y="2415615"/>
            <a:ext cx="663381" cy="663381"/>
          </a:xfrm>
          <a:custGeom>
            <a:avLst/>
            <a:gdLst/>
            <a:ahLst/>
            <a:cxnLst/>
            <a:rect r="r" b="b" t="t" l="l"/>
            <a:pathLst>
              <a:path h="663381" w="663381">
                <a:moveTo>
                  <a:pt x="0" y="0"/>
                </a:moveTo>
                <a:lnTo>
                  <a:pt x="663381" y="0"/>
                </a:lnTo>
                <a:lnTo>
                  <a:pt x="663381" y="663380"/>
                </a:lnTo>
                <a:lnTo>
                  <a:pt x="0" y="663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8786002" y="2487928"/>
            <a:ext cx="715996" cy="715996"/>
          </a:xfrm>
          <a:custGeom>
            <a:avLst/>
            <a:gdLst/>
            <a:ahLst/>
            <a:cxnLst/>
            <a:rect r="r" b="b" t="t" l="l"/>
            <a:pathLst>
              <a:path h="715996" w="715996">
                <a:moveTo>
                  <a:pt x="0" y="0"/>
                </a:moveTo>
                <a:lnTo>
                  <a:pt x="715996" y="0"/>
                </a:lnTo>
                <a:lnTo>
                  <a:pt x="715996" y="715996"/>
                </a:lnTo>
                <a:lnTo>
                  <a:pt x="0" y="7159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9641203" y="2415615"/>
            <a:ext cx="7093527" cy="3524028"/>
          </a:xfrm>
          <a:custGeom>
            <a:avLst/>
            <a:gdLst/>
            <a:ahLst/>
            <a:cxnLst/>
            <a:rect r="r" b="b" t="t" l="l"/>
            <a:pathLst>
              <a:path h="3524028" w="7093527">
                <a:moveTo>
                  <a:pt x="0" y="0"/>
                </a:moveTo>
                <a:lnTo>
                  <a:pt x="7093528" y="0"/>
                </a:lnTo>
                <a:lnTo>
                  <a:pt x="7093528" y="3524028"/>
                </a:lnTo>
                <a:lnTo>
                  <a:pt x="0" y="3524028"/>
                </a:lnTo>
                <a:lnTo>
                  <a:pt x="0" y="0"/>
                </a:lnTo>
                <a:close/>
              </a:path>
            </a:pathLst>
          </a:custGeom>
          <a:blipFill>
            <a:blip r:embed="rId9"/>
            <a:stretch>
              <a:fillRect l="-13893" t="-8110" r="-45424" b="-72278"/>
            </a:stretch>
          </a:blipFill>
        </p:spPr>
      </p:sp>
      <p:sp>
        <p:nvSpPr>
          <p:cNvPr name="TextBox 16" id="16"/>
          <p:cNvSpPr txBox="true"/>
          <p:nvPr/>
        </p:nvSpPr>
        <p:spPr>
          <a:xfrm rot="0">
            <a:off x="4598455" y="1181100"/>
            <a:ext cx="9091090" cy="883285"/>
          </a:xfrm>
          <a:prstGeom prst="rect">
            <a:avLst/>
          </a:prstGeom>
        </p:spPr>
        <p:txBody>
          <a:bodyPr anchor="t" rtlCol="false" tIns="0" lIns="0" bIns="0" rIns="0">
            <a:spAutoFit/>
          </a:bodyPr>
          <a:lstStyle/>
          <a:p>
            <a:pPr algn="ctr">
              <a:lnSpc>
                <a:spcPts val="6380"/>
              </a:lnSpc>
            </a:pPr>
            <a:r>
              <a:rPr lang="en-US" sz="5800" b="true">
                <a:solidFill>
                  <a:srgbClr val="22201F"/>
                </a:solidFill>
                <a:latin typeface="Poppins Bold"/>
                <a:ea typeface="Poppins Bold"/>
                <a:cs typeface="Poppins Bold"/>
                <a:sym typeface="Poppins Bold"/>
              </a:rPr>
              <a:t>User 1 </a:t>
            </a:r>
            <a:r>
              <a:rPr lang="en-US" sz="5800" b="true">
                <a:solidFill>
                  <a:srgbClr val="382E90"/>
                </a:solidFill>
                <a:latin typeface="Poppins Bold"/>
                <a:ea typeface="Poppins Bold"/>
                <a:cs typeface="Poppins Bold"/>
                <a:sym typeface="Poppins Bold"/>
              </a:rPr>
              <a:t>(Pengembang)</a:t>
            </a:r>
          </a:p>
        </p:txBody>
      </p:sp>
      <p:sp>
        <p:nvSpPr>
          <p:cNvPr name="TextBox 17" id="17"/>
          <p:cNvSpPr txBox="true"/>
          <p:nvPr/>
        </p:nvSpPr>
        <p:spPr>
          <a:xfrm rot="0">
            <a:off x="1028700" y="6448455"/>
            <a:ext cx="7232733" cy="12439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menambahkan /index.php?r=gii pada localhost sebelumnya yang berfungsi untuk ntuk mengakses file index.php</a:t>
            </a:r>
          </a:p>
        </p:txBody>
      </p:sp>
      <p:sp>
        <p:nvSpPr>
          <p:cNvPr name="TextBox 18" id="18"/>
          <p:cNvSpPr txBox="true"/>
          <p:nvPr/>
        </p:nvSpPr>
        <p:spPr>
          <a:xfrm rot="0">
            <a:off x="9501998" y="6243247"/>
            <a:ext cx="7232733" cy="8248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membuat model generator bedasarkan tabel yang telah dibuat oleh master.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143303" y="152400"/>
            <a:ext cx="13297097" cy="1028700"/>
            <a:chOff x="0" y="0"/>
            <a:chExt cx="3502116" cy="270933"/>
          </a:xfrm>
        </p:grpSpPr>
        <p:sp>
          <p:nvSpPr>
            <p:cNvPr name="Freeform 10" id="10"/>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1" id="11"/>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059051" y="2174433"/>
            <a:ext cx="999985" cy="794634"/>
            <a:chOff x="0" y="0"/>
            <a:chExt cx="1333314" cy="1059513"/>
          </a:xfrm>
        </p:grpSpPr>
        <p:grpSp>
          <p:nvGrpSpPr>
            <p:cNvPr name="Group 13" id="13"/>
            <p:cNvGrpSpPr/>
            <p:nvPr/>
          </p:nvGrpSpPr>
          <p:grpSpPr>
            <a:xfrm rot="0">
              <a:off x="138378" y="0"/>
              <a:ext cx="1059513" cy="105951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229263" y="83109"/>
              <a:ext cx="877743" cy="87774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9" id="19"/>
            <p:cNvSpPr txBox="true"/>
            <p:nvPr/>
          </p:nvSpPr>
          <p:spPr>
            <a:xfrm rot="0">
              <a:off x="0" y="225187"/>
              <a:ext cx="1333314" cy="460579"/>
            </a:xfrm>
            <a:prstGeom prst="rect">
              <a:avLst/>
            </a:prstGeom>
          </p:spPr>
          <p:txBody>
            <a:bodyPr anchor="t" rtlCol="false" tIns="0" lIns="0" bIns="0" rIns="0">
              <a:spAutoFit/>
            </a:bodyPr>
            <a:lstStyle/>
            <a:p>
              <a:pPr algn="ctr">
                <a:lnSpc>
                  <a:spcPts val="2847"/>
                </a:lnSpc>
              </a:pPr>
              <a:r>
                <a:rPr lang="en-US" sz="2033" b="true">
                  <a:solidFill>
                    <a:srgbClr val="000000"/>
                  </a:solidFill>
                  <a:latin typeface="Open Sans Bold"/>
                  <a:ea typeface="Open Sans Bold"/>
                  <a:cs typeface="Open Sans Bold"/>
                  <a:sym typeface="Open Sans Bold"/>
                </a:rPr>
                <a:t>8</a:t>
              </a:r>
            </a:p>
          </p:txBody>
        </p:sp>
      </p:grpSp>
      <p:sp>
        <p:nvSpPr>
          <p:cNvPr name="Freeform 20" id="20"/>
          <p:cNvSpPr/>
          <p:nvPr/>
        </p:nvSpPr>
        <p:spPr>
          <a:xfrm flipH="false" flipV="false" rot="0">
            <a:off x="2571750" y="2571750"/>
            <a:ext cx="12237350" cy="5172606"/>
          </a:xfrm>
          <a:custGeom>
            <a:avLst/>
            <a:gdLst/>
            <a:ahLst/>
            <a:cxnLst/>
            <a:rect r="r" b="b" t="t" l="l"/>
            <a:pathLst>
              <a:path h="5172606" w="12237350">
                <a:moveTo>
                  <a:pt x="0" y="0"/>
                </a:moveTo>
                <a:lnTo>
                  <a:pt x="12237350" y="0"/>
                </a:lnTo>
                <a:lnTo>
                  <a:pt x="12237350" y="5172606"/>
                </a:lnTo>
                <a:lnTo>
                  <a:pt x="0" y="5172606"/>
                </a:lnTo>
                <a:lnTo>
                  <a:pt x="0" y="0"/>
                </a:lnTo>
                <a:close/>
              </a:path>
            </a:pathLst>
          </a:custGeom>
          <a:blipFill>
            <a:blip r:embed="rId4"/>
            <a:stretch>
              <a:fillRect l="-9285" t="0" r="-11071" b="-60165"/>
            </a:stretch>
          </a:blipFill>
        </p:spPr>
      </p:sp>
      <p:sp>
        <p:nvSpPr>
          <p:cNvPr name="TextBox 21" id="21"/>
          <p:cNvSpPr txBox="true"/>
          <p:nvPr/>
        </p:nvSpPr>
        <p:spPr>
          <a:xfrm rot="0">
            <a:off x="4598455" y="1181100"/>
            <a:ext cx="9091090" cy="883285"/>
          </a:xfrm>
          <a:prstGeom prst="rect">
            <a:avLst/>
          </a:prstGeom>
        </p:spPr>
        <p:txBody>
          <a:bodyPr anchor="t" rtlCol="false" tIns="0" lIns="0" bIns="0" rIns="0">
            <a:spAutoFit/>
          </a:bodyPr>
          <a:lstStyle/>
          <a:p>
            <a:pPr algn="ctr">
              <a:lnSpc>
                <a:spcPts val="6380"/>
              </a:lnSpc>
            </a:pPr>
            <a:r>
              <a:rPr lang="en-US" sz="5800" b="true">
                <a:solidFill>
                  <a:srgbClr val="22201F"/>
                </a:solidFill>
                <a:latin typeface="Poppins Bold"/>
                <a:ea typeface="Poppins Bold"/>
                <a:cs typeface="Poppins Bold"/>
                <a:sym typeface="Poppins Bold"/>
              </a:rPr>
              <a:t>User 1 </a:t>
            </a:r>
            <a:r>
              <a:rPr lang="en-US" sz="5800" b="true">
                <a:solidFill>
                  <a:srgbClr val="382E90"/>
                </a:solidFill>
                <a:latin typeface="Poppins Bold"/>
                <a:ea typeface="Poppins Bold"/>
                <a:cs typeface="Poppins Bold"/>
                <a:sym typeface="Poppins Bold"/>
              </a:rPr>
              <a:t>(Pengembang)</a:t>
            </a:r>
          </a:p>
        </p:txBody>
      </p:sp>
      <p:sp>
        <p:nvSpPr>
          <p:cNvPr name="TextBox 22" id="22"/>
          <p:cNvSpPr txBox="true"/>
          <p:nvPr/>
        </p:nvSpPr>
        <p:spPr>
          <a:xfrm rot="0">
            <a:off x="2956568" y="8201556"/>
            <a:ext cx="12491907" cy="405765"/>
          </a:xfrm>
          <a:prstGeom prst="rect">
            <a:avLst/>
          </a:prstGeom>
        </p:spPr>
        <p:txBody>
          <a:bodyPr anchor="t" rtlCol="false" tIns="0" lIns="0" bIns="0" rIns="0">
            <a:spAutoFit/>
          </a:bodyPr>
          <a:lstStyle/>
          <a:p>
            <a:pPr algn="l">
              <a:lnSpc>
                <a:spcPts val="3359"/>
              </a:lnSpc>
              <a:spcBef>
                <a:spcPct val="0"/>
              </a:spcBef>
            </a:pPr>
            <a:r>
              <a:rPr lang="en-US" sz="2400">
                <a:solidFill>
                  <a:srgbClr val="382E90"/>
                </a:solidFill>
                <a:latin typeface="Montserrat Classic"/>
                <a:ea typeface="Montserrat Classic"/>
                <a:cs typeface="Montserrat Classic"/>
                <a:sym typeface="Montserrat Classic"/>
              </a:rPr>
              <a:t>U</a:t>
            </a:r>
            <a:r>
              <a:rPr lang="en-US" sz="2400">
                <a:solidFill>
                  <a:srgbClr val="382E90"/>
                </a:solidFill>
                <a:latin typeface="Montserrat Classic"/>
                <a:ea typeface="Montserrat Classic"/>
                <a:cs typeface="Montserrat Classic"/>
                <a:sym typeface="Montserrat Classic"/>
              </a:rPr>
              <a:t>ser 1 </a:t>
            </a:r>
            <a:r>
              <a:rPr lang="en-US" sz="2400">
                <a:solidFill>
                  <a:srgbClr val="000000"/>
                </a:solidFill>
                <a:latin typeface="Montserrat Classic"/>
                <a:ea typeface="Montserrat Classic"/>
                <a:cs typeface="Montserrat Classic"/>
                <a:sym typeface="Montserrat Classic"/>
              </a:rPr>
              <a:t>membuat CRUD generator bedasarkan tabel yang telah dibuat oleh master.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143303" y="152400"/>
            <a:ext cx="13297097" cy="1028700"/>
            <a:chOff x="0" y="0"/>
            <a:chExt cx="3502116" cy="270933"/>
          </a:xfrm>
        </p:grpSpPr>
        <p:sp>
          <p:nvSpPr>
            <p:cNvPr name="Freeform 10" id="10"/>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1" id="11"/>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028700" y="2064385"/>
            <a:ext cx="827244" cy="827244"/>
          </a:xfrm>
          <a:custGeom>
            <a:avLst/>
            <a:gdLst/>
            <a:ahLst/>
            <a:cxnLst/>
            <a:rect r="r" b="b" t="t" l="l"/>
            <a:pathLst>
              <a:path h="827244" w="827244">
                <a:moveTo>
                  <a:pt x="0" y="0"/>
                </a:moveTo>
                <a:lnTo>
                  <a:pt x="827244" y="0"/>
                </a:lnTo>
                <a:lnTo>
                  <a:pt x="827244" y="827244"/>
                </a:lnTo>
                <a:lnTo>
                  <a:pt x="0" y="8272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50462" y="3044029"/>
            <a:ext cx="9708129" cy="4838141"/>
          </a:xfrm>
          <a:custGeom>
            <a:avLst/>
            <a:gdLst/>
            <a:ahLst/>
            <a:cxnLst/>
            <a:rect r="r" b="b" t="t" l="l"/>
            <a:pathLst>
              <a:path h="4838141" w="9708129">
                <a:moveTo>
                  <a:pt x="0" y="0"/>
                </a:moveTo>
                <a:lnTo>
                  <a:pt x="9708128" y="0"/>
                </a:lnTo>
                <a:lnTo>
                  <a:pt x="9708128" y="4838141"/>
                </a:lnTo>
                <a:lnTo>
                  <a:pt x="0" y="4838141"/>
                </a:lnTo>
                <a:lnTo>
                  <a:pt x="0" y="0"/>
                </a:lnTo>
                <a:close/>
              </a:path>
            </a:pathLst>
          </a:custGeom>
          <a:blipFill>
            <a:blip r:embed="rId6"/>
            <a:stretch>
              <a:fillRect l="-9030" t="0" r="-7379" b="-31392"/>
            </a:stretch>
          </a:blipFill>
        </p:spPr>
      </p:sp>
      <p:sp>
        <p:nvSpPr>
          <p:cNvPr name="TextBox 14" id="14"/>
          <p:cNvSpPr txBox="true"/>
          <p:nvPr/>
        </p:nvSpPr>
        <p:spPr>
          <a:xfrm rot="0">
            <a:off x="4598455" y="1181100"/>
            <a:ext cx="9091090" cy="883285"/>
          </a:xfrm>
          <a:prstGeom prst="rect">
            <a:avLst/>
          </a:prstGeom>
        </p:spPr>
        <p:txBody>
          <a:bodyPr anchor="t" rtlCol="false" tIns="0" lIns="0" bIns="0" rIns="0">
            <a:spAutoFit/>
          </a:bodyPr>
          <a:lstStyle/>
          <a:p>
            <a:pPr algn="ctr">
              <a:lnSpc>
                <a:spcPts val="6380"/>
              </a:lnSpc>
            </a:pPr>
            <a:r>
              <a:rPr lang="en-US" sz="5800" b="true">
                <a:solidFill>
                  <a:srgbClr val="22201F"/>
                </a:solidFill>
                <a:latin typeface="Poppins Bold"/>
                <a:ea typeface="Poppins Bold"/>
                <a:cs typeface="Poppins Bold"/>
                <a:sym typeface="Poppins Bold"/>
              </a:rPr>
              <a:t>User 1 </a:t>
            </a:r>
            <a:r>
              <a:rPr lang="en-US" sz="5800" b="true">
                <a:solidFill>
                  <a:srgbClr val="382E90"/>
                </a:solidFill>
                <a:latin typeface="Poppins Bold"/>
                <a:ea typeface="Poppins Bold"/>
                <a:cs typeface="Poppins Bold"/>
                <a:sym typeface="Poppins Bold"/>
              </a:rPr>
              <a:t>(Pengembang)</a:t>
            </a:r>
          </a:p>
        </p:txBody>
      </p:sp>
      <p:sp>
        <p:nvSpPr>
          <p:cNvPr name="TextBox 15" id="15"/>
          <p:cNvSpPr txBox="true"/>
          <p:nvPr/>
        </p:nvSpPr>
        <p:spPr>
          <a:xfrm rot="0">
            <a:off x="11117584" y="2977354"/>
            <a:ext cx="5514933" cy="4244583"/>
          </a:xfrm>
          <a:prstGeom prst="rect">
            <a:avLst/>
          </a:prstGeom>
        </p:spPr>
        <p:txBody>
          <a:bodyPr anchor="t" rtlCol="false" tIns="0" lIns="0" bIns="0" rIns="0">
            <a:spAutoFit/>
          </a:bodyPr>
          <a:lstStyle/>
          <a:p>
            <a:pPr algn="l">
              <a:lnSpc>
                <a:spcPts val="4264"/>
              </a:lnSpc>
              <a:spcBef>
                <a:spcPct val="0"/>
              </a:spcBef>
            </a:pPr>
            <a:r>
              <a:rPr lang="en-US" sz="3046">
                <a:solidFill>
                  <a:srgbClr val="382E90"/>
                </a:solidFill>
                <a:latin typeface="Montserrat Classic"/>
                <a:ea typeface="Montserrat Classic"/>
                <a:cs typeface="Montserrat Classic"/>
                <a:sym typeface="Montserrat Classic"/>
              </a:rPr>
              <a:t>U</a:t>
            </a:r>
            <a:r>
              <a:rPr lang="en-US" sz="3046">
                <a:solidFill>
                  <a:srgbClr val="382E90"/>
                </a:solidFill>
                <a:latin typeface="Montserrat Classic"/>
                <a:ea typeface="Montserrat Classic"/>
                <a:cs typeface="Montserrat Classic"/>
                <a:sym typeface="Montserrat Classic"/>
              </a:rPr>
              <a:t>ser 1 </a:t>
            </a:r>
            <a:r>
              <a:rPr lang="en-US" sz="3046">
                <a:solidFill>
                  <a:srgbClr val="000000"/>
                </a:solidFill>
                <a:latin typeface="Montserrat Classic"/>
                <a:ea typeface="Montserrat Classic"/>
                <a:cs typeface="Montserrat Classic"/>
                <a:sym typeface="Montserrat Classic"/>
              </a:rPr>
              <a:t>dapat melihat tabel yang dibuat oleh master dengan cara mengetikkan </a:t>
            </a:r>
            <a:r>
              <a:rPr lang="en-US" sz="3046">
                <a:solidFill>
                  <a:srgbClr val="382E90"/>
                </a:solidFill>
                <a:latin typeface="Montserrat Classic"/>
                <a:ea typeface="Montserrat Classic"/>
                <a:cs typeface="Montserrat Classic"/>
                <a:sym typeface="Montserrat Classic"/>
              </a:rPr>
              <a:t>http://localhost:8080/index.php?=</a:t>
            </a:r>
            <a:r>
              <a:rPr lang="en-US" sz="3046">
                <a:solidFill>
                  <a:srgbClr val="9B5BFF"/>
                </a:solidFill>
                <a:latin typeface="Montserrat Classic"/>
                <a:ea typeface="Montserrat Classic"/>
                <a:cs typeface="Montserrat Classic"/>
                <a:sym typeface="Montserrat Classic"/>
              </a:rPr>
              <a:t>namatabel, </a:t>
            </a:r>
            <a:r>
              <a:rPr lang="en-US" sz="3046">
                <a:solidFill>
                  <a:srgbClr val="382E90"/>
                </a:solidFill>
                <a:latin typeface="Montserrat Classic"/>
                <a:ea typeface="Montserrat Classic"/>
                <a:cs typeface="Montserrat Classic"/>
                <a:sym typeface="Montserrat Classic"/>
              </a:rPr>
              <a:t>user 1</a:t>
            </a:r>
            <a:r>
              <a:rPr lang="en-US" sz="3046">
                <a:solidFill>
                  <a:srgbClr val="9B5BFF"/>
                </a:solidFill>
                <a:latin typeface="Montserrat Classic"/>
                <a:ea typeface="Montserrat Classic"/>
                <a:cs typeface="Montserrat Classic"/>
                <a:sym typeface="Montserrat Classic"/>
              </a:rPr>
              <a:t> j</a:t>
            </a:r>
            <a:r>
              <a:rPr lang="en-US" sz="3046">
                <a:solidFill>
                  <a:srgbClr val="000000"/>
                </a:solidFill>
                <a:latin typeface="Montserrat Classic"/>
                <a:ea typeface="Montserrat Classic"/>
                <a:cs typeface="Montserrat Classic"/>
                <a:sym typeface="Montserrat Classic"/>
              </a:rPr>
              <a:t>uga dapat mengedit tabel yang telah dibuat master jika diberikan izin oleh master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09910" y="-240352"/>
            <a:ext cx="4878090" cy="4878090"/>
          </a:xfrm>
          <a:custGeom>
            <a:avLst/>
            <a:gdLst/>
            <a:ahLst/>
            <a:cxnLst/>
            <a:rect r="r" b="b" t="t" l="l"/>
            <a:pathLst>
              <a:path h="4878090" w="4878090">
                <a:moveTo>
                  <a:pt x="4878090" y="0"/>
                </a:moveTo>
                <a:lnTo>
                  <a:pt x="0" y="0"/>
                </a:lnTo>
                <a:lnTo>
                  <a:pt x="0" y="4878091"/>
                </a:lnTo>
                <a:lnTo>
                  <a:pt x="4878090" y="4878091"/>
                </a:lnTo>
                <a:lnTo>
                  <a:pt x="48780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782792" cy="6377305"/>
            <a:chOff x="0" y="0"/>
            <a:chExt cx="206167" cy="1679619"/>
          </a:xfrm>
        </p:grpSpPr>
        <p:sp>
          <p:nvSpPr>
            <p:cNvPr name="Freeform 5" id="5"/>
            <p:cNvSpPr/>
            <p:nvPr/>
          </p:nvSpPr>
          <p:spPr>
            <a:xfrm flipH="false" flipV="false" rot="0">
              <a:off x="0" y="0"/>
              <a:ext cx="206167" cy="1679619"/>
            </a:xfrm>
            <a:custGeom>
              <a:avLst/>
              <a:gdLst/>
              <a:ahLst/>
              <a:cxnLst/>
              <a:rect r="r" b="b" t="t" l="l"/>
              <a:pathLst>
                <a:path h="1679619" w="206167">
                  <a:moveTo>
                    <a:pt x="0" y="0"/>
                  </a:moveTo>
                  <a:lnTo>
                    <a:pt x="206167" y="0"/>
                  </a:lnTo>
                  <a:lnTo>
                    <a:pt x="206167" y="1679619"/>
                  </a:lnTo>
                  <a:lnTo>
                    <a:pt x="0" y="1679619"/>
                  </a:lnTo>
                  <a:close/>
                </a:path>
              </a:pathLst>
            </a:custGeom>
            <a:solidFill>
              <a:srgbClr val="DFB2FF"/>
            </a:solidFill>
          </p:spPr>
        </p:sp>
        <p:sp>
          <p:nvSpPr>
            <p:cNvPr name="TextBox 6" id="6"/>
            <p:cNvSpPr txBox="true"/>
            <p:nvPr/>
          </p:nvSpPr>
          <p:spPr>
            <a:xfrm>
              <a:off x="0" y="-47625"/>
              <a:ext cx="206167" cy="1727244"/>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086225" y="9492252"/>
            <a:ext cx="14201775" cy="794748"/>
            <a:chOff x="0" y="0"/>
            <a:chExt cx="3740385" cy="209316"/>
          </a:xfrm>
        </p:grpSpPr>
        <p:sp>
          <p:nvSpPr>
            <p:cNvPr name="Freeform 8" id="8"/>
            <p:cNvSpPr/>
            <p:nvPr/>
          </p:nvSpPr>
          <p:spPr>
            <a:xfrm flipH="false" flipV="false" rot="0">
              <a:off x="0" y="0"/>
              <a:ext cx="3740385" cy="209316"/>
            </a:xfrm>
            <a:custGeom>
              <a:avLst/>
              <a:gdLst/>
              <a:ahLst/>
              <a:cxnLst/>
              <a:rect r="r" b="b" t="t" l="l"/>
              <a:pathLst>
                <a:path h="209316" w="3740385">
                  <a:moveTo>
                    <a:pt x="0" y="0"/>
                  </a:moveTo>
                  <a:lnTo>
                    <a:pt x="3740385" y="0"/>
                  </a:lnTo>
                  <a:lnTo>
                    <a:pt x="3740385" y="209316"/>
                  </a:lnTo>
                  <a:lnTo>
                    <a:pt x="0" y="209316"/>
                  </a:lnTo>
                  <a:close/>
                </a:path>
              </a:pathLst>
            </a:custGeom>
            <a:solidFill>
              <a:srgbClr val="382E90"/>
            </a:solidFill>
          </p:spPr>
        </p:sp>
        <p:sp>
          <p:nvSpPr>
            <p:cNvPr name="TextBox 9" id="9"/>
            <p:cNvSpPr txBox="true"/>
            <p:nvPr/>
          </p:nvSpPr>
          <p:spPr>
            <a:xfrm>
              <a:off x="0" y="-47625"/>
              <a:ext cx="3740385" cy="256941"/>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4086225" y="8860926"/>
            <a:ext cx="14201775" cy="631326"/>
            <a:chOff x="0" y="0"/>
            <a:chExt cx="3740385" cy="166275"/>
          </a:xfrm>
        </p:grpSpPr>
        <p:sp>
          <p:nvSpPr>
            <p:cNvPr name="Freeform 11" id="11"/>
            <p:cNvSpPr/>
            <p:nvPr/>
          </p:nvSpPr>
          <p:spPr>
            <a:xfrm flipH="false" flipV="false" rot="0">
              <a:off x="0" y="0"/>
              <a:ext cx="3740385" cy="166275"/>
            </a:xfrm>
            <a:custGeom>
              <a:avLst/>
              <a:gdLst/>
              <a:ahLst/>
              <a:cxnLst/>
              <a:rect r="r" b="b" t="t" l="l"/>
              <a:pathLst>
                <a:path h="166275" w="3740385">
                  <a:moveTo>
                    <a:pt x="0" y="0"/>
                  </a:moveTo>
                  <a:lnTo>
                    <a:pt x="3740385" y="0"/>
                  </a:lnTo>
                  <a:lnTo>
                    <a:pt x="3740385" y="166275"/>
                  </a:lnTo>
                  <a:lnTo>
                    <a:pt x="0" y="166275"/>
                  </a:lnTo>
                  <a:close/>
                </a:path>
              </a:pathLst>
            </a:custGeom>
            <a:solidFill>
              <a:srgbClr val="DFB2FF"/>
            </a:solidFill>
          </p:spPr>
        </p:sp>
        <p:sp>
          <p:nvSpPr>
            <p:cNvPr name="TextBox 12" id="12"/>
            <p:cNvSpPr txBox="true"/>
            <p:nvPr/>
          </p:nvSpPr>
          <p:spPr>
            <a:xfrm>
              <a:off x="0" y="-47625"/>
              <a:ext cx="3740385" cy="213900"/>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2057400" y="1552224"/>
            <a:ext cx="6431411" cy="4204959"/>
          </a:xfrm>
          <a:custGeom>
            <a:avLst/>
            <a:gdLst/>
            <a:ahLst/>
            <a:cxnLst/>
            <a:rect r="r" b="b" t="t" l="l"/>
            <a:pathLst>
              <a:path h="4204959" w="6431411">
                <a:moveTo>
                  <a:pt x="0" y="0"/>
                </a:moveTo>
                <a:lnTo>
                  <a:pt x="6431411" y="0"/>
                </a:lnTo>
                <a:lnTo>
                  <a:pt x="6431411" y="4204959"/>
                </a:lnTo>
                <a:lnTo>
                  <a:pt x="0" y="4204959"/>
                </a:lnTo>
                <a:lnTo>
                  <a:pt x="0" y="0"/>
                </a:lnTo>
                <a:close/>
              </a:path>
            </a:pathLst>
          </a:custGeom>
          <a:blipFill>
            <a:blip r:embed="rId6"/>
            <a:stretch>
              <a:fillRect l="0" t="0" r="-31752" b="-13295"/>
            </a:stretch>
          </a:blipFill>
        </p:spPr>
      </p:sp>
      <p:sp>
        <p:nvSpPr>
          <p:cNvPr name="Freeform 14" id="14"/>
          <p:cNvSpPr/>
          <p:nvPr/>
        </p:nvSpPr>
        <p:spPr>
          <a:xfrm flipH="false" flipV="false" rot="0">
            <a:off x="1871096" y="5857875"/>
            <a:ext cx="7951971" cy="2571682"/>
          </a:xfrm>
          <a:custGeom>
            <a:avLst/>
            <a:gdLst/>
            <a:ahLst/>
            <a:cxnLst/>
            <a:rect r="r" b="b" t="t" l="l"/>
            <a:pathLst>
              <a:path h="2571682" w="7951971">
                <a:moveTo>
                  <a:pt x="0" y="0"/>
                </a:moveTo>
                <a:lnTo>
                  <a:pt x="7951971" y="0"/>
                </a:lnTo>
                <a:lnTo>
                  <a:pt x="7951971" y="2571682"/>
                </a:lnTo>
                <a:lnTo>
                  <a:pt x="0" y="2571682"/>
                </a:lnTo>
                <a:lnTo>
                  <a:pt x="0" y="0"/>
                </a:lnTo>
                <a:close/>
              </a:path>
            </a:pathLst>
          </a:custGeom>
          <a:blipFill>
            <a:blip r:embed="rId7"/>
            <a:stretch>
              <a:fillRect l="0" t="0" r="-59688" b="-177613"/>
            </a:stretch>
          </a:blipFill>
        </p:spPr>
      </p:sp>
      <p:sp>
        <p:nvSpPr>
          <p:cNvPr name="Freeform 15" id="15"/>
          <p:cNvSpPr/>
          <p:nvPr/>
        </p:nvSpPr>
        <p:spPr>
          <a:xfrm flipH="false" flipV="false" rot="0">
            <a:off x="7207627" y="2661101"/>
            <a:ext cx="5230882" cy="1436115"/>
          </a:xfrm>
          <a:custGeom>
            <a:avLst/>
            <a:gdLst/>
            <a:ahLst/>
            <a:cxnLst/>
            <a:rect r="r" b="b" t="t" l="l"/>
            <a:pathLst>
              <a:path h="1436115" w="5230882">
                <a:moveTo>
                  <a:pt x="0" y="0"/>
                </a:moveTo>
                <a:lnTo>
                  <a:pt x="5230881" y="0"/>
                </a:lnTo>
                <a:lnTo>
                  <a:pt x="5230881" y="1436114"/>
                </a:lnTo>
                <a:lnTo>
                  <a:pt x="0" y="1436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5064943" y="514701"/>
            <a:ext cx="8158114" cy="1037522"/>
          </a:xfrm>
          <a:prstGeom prst="rect">
            <a:avLst/>
          </a:prstGeom>
        </p:spPr>
        <p:txBody>
          <a:bodyPr anchor="t" rtlCol="false" tIns="0" lIns="0" bIns="0" rIns="0">
            <a:spAutoFit/>
          </a:bodyPr>
          <a:lstStyle/>
          <a:p>
            <a:pPr algn="ctr">
              <a:lnSpc>
                <a:spcPts val="7560"/>
              </a:lnSpc>
            </a:pPr>
            <a:r>
              <a:rPr lang="en-US" sz="6873" b="true">
                <a:solidFill>
                  <a:srgbClr val="000000"/>
                </a:solidFill>
                <a:latin typeface="Poppins Bold"/>
                <a:ea typeface="Poppins Bold"/>
                <a:cs typeface="Poppins Bold"/>
                <a:sym typeface="Poppins Bold"/>
              </a:rPr>
              <a:t>USER 2 (MASTER)</a:t>
            </a:r>
          </a:p>
        </p:txBody>
      </p:sp>
      <p:sp>
        <p:nvSpPr>
          <p:cNvPr name="TextBox 17" id="17"/>
          <p:cNvSpPr txBox="true"/>
          <p:nvPr/>
        </p:nvSpPr>
        <p:spPr>
          <a:xfrm rot="0">
            <a:off x="7755152" y="2781547"/>
            <a:ext cx="4135831" cy="1166648"/>
          </a:xfrm>
          <a:prstGeom prst="rect">
            <a:avLst/>
          </a:prstGeom>
        </p:spPr>
        <p:txBody>
          <a:bodyPr anchor="t" rtlCol="false" tIns="0" lIns="0" bIns="0" rIns="0">
            <a:spAutoFit/>
          </a:bodyPr>
          <a:lstStyle/>
          <a:p>
            <a:pPr algn="ctr">
              <a:lnSpc>
                <a:spcPts val="2371"/>
              </a:lnSpc>
              <a:spcBef>
                <a:spcPct val="0"/>
              </a:spcBef>
            </a:pPr>
            <a:r>
              <a:rPr lang="en-US" sz="1693">
                <a:solidFill>
                  <a:srgbClr val="000000"/>
                </a:solidFill>
                <a:latin typeface="Montserrat Classic"/>
                <a:ea typeface="Montserrat Classic"/>
                <a:cs typeface="Montserrat Classic"/>
                <a:sym typeface="Montserrat Classic"/>
              </a:rPr>
              <a:t>Langkah pertama membuka XAMPP, lalu klik my.ini dan hapus tanda # (hapus komentar) pada server id dan log-bin=mysql-bin</a:t>
            </a:r>
          </a:p>
        </p:txBody>
      </p:sp>
      <p:sp>
        <p:nvSpPr>
          <p:cNvPr name="Freeform 18" id="18"/>
          <p:cNvSpPr/>
          <p:nvPr/>
        </p:nvSpPr>
        <p:spPr>
          <a:xfrm flipH="false" flipV="false" rot="0">
            <a:off x="11187113" y="6425659"/>
            <a:ext cx="5230882" cy="1436115"/>
          </a:xfrm>
          <a:custGeom>
            <a:avLst/>
            <a:gdLst/>
            <a:ahLst/>
            <a:cxnLst/>
            <a:rect r="r" b="b" t="t" l="l"/>
            <a:pathLst>
              <a:path h="1436115" w="5230882">
                <a:moveTo>
                  <a:pt x="0" y="0"/>
                </a:moveTo>
                <a:lnTo>
                  <a:pt x="5230881" y="0"/>
                </a:lnTo>
                <a:lnTo>
                  <a:pt x="5230881" y="1436115"/>
                </a:lnTo>
                <a:lnTo>
                  <a:pt x="0" y="1436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1773943" y="6722727"/>
            <a:ext cx="4057221" cy="699104"/>
          </a:xfrm>
          <a:prstGeom prst="rect">
            <a:avLst/>
          </a:prstGeom>
        </p:spPr>
        <p:txBody>
          <a:bodyPr anchor="t" rtlCol="false" tIns="0" lIns="0" bIns="0" rIns="0">
            <a:spAutoFit/>
          </a:bodyPr>
          <a:lstStyle/>
          <a:p>
            <a:pPr algn="ctr">
              <a:lnSpc>
                <a:spcPts val="2816"/>
              </a:lnSpc>
              <a:spcBef>
                <a:spcPct val="0"/>
              </a:spcBef>
            </a:pPr>
            <a:r>
              <a:rPr lang="en-US" sz="2011">
                <a:solidFill>
                  <a:srgbClr val="000000"/>
                </a:solidFill>
                <a:latin typeface="Montserrat Classic"/>
                <a:ea typeface="Montserrat Classic"/>
                <a:cs typeface="Montserrat Classic"/>
                <a:sym typeface="Montserrat Classic"/>
              </a:rPr>
              <a:t>Buka  XAMPP, setelah itu masuk ke server database.</a:t>
            </a:r>
          </a:p>
        </p:txBody>
      </p:sp>
      <p:sp>
        <p:nvSpPr>
          <p:cNvPr name="Freeform 20" id="20"/>
          <p:cNvSpPr/>
          <p:nvPr/>
        </p:nvSpPr>
        <p:spPr>
          <a:xfrm flipH="false" flipV="false" rot="0">
            <a:off x="1028700" y="1486282"/>
            <a:ext cx="640968" cy="640968"/>
          </a:xfrm>
          <a:custGeom>
            <a:avLst/>
            <a:gdLst/>
            <a:ahLst/>
            <a:cxnLst/>
            <a:rect r="r" b="b" t="t" l="l"/>
            <a:pathLst>
              <a:path h="640968" w="640968">
                <a:moveTo>
                  <a:pt x="0" y="0"/>
                </a:moveTo>
                <a:lnTo>
                  <a:pt x="640968" y="0"/>
                </a:lnTo>
                <a:lnTo>
                  <a:pt x="640968" y="640968"/>
                </a:lnTo>
                <a:lnTo>
                  <a:pt x="0" y="6409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925183" y="6026871"/>
            <a:ext cx="750229" cy="750229"/>
          </a:xfrm>
          <a:custGeom>
            <a:avLst/>
            <a:gdLst/>
            <a:ahLst/>
            <a:cxnLst/>
            <a:rect r="r" b="b" t="t" l="l"/>
            <a:pathLst>
              <a:path h="750229" w="750229">
                <a:moveTo>
                  <a:pt x="0" y="0"/>
                </a:moveTo>
                <a:lnTo>
                  <a:pt x="750229" y="0"/>
                </a:lnTo>
                <a:lnTo>
                  <a:pt x="750229" y="750229"/>
                </a:lnTo>
                <a:lnTo>
                  <a:pt x="0" y="7502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09910" y="-240352"/>
            <a:ext cx="4878090" cy="4878090"/>
          </a:xfrm>
          <a:custGeom>
            <a:avLst/>
            <a:gdLst/>
            <a:ahLst/>
            <a:cxnLst/>
            <a:rect r="r" b="b" t="t" l="l"/>
            <a:pathLst>
              <a:path h="4878090" w="4878090">
                <a:moveTo>
                  <a:pt x="4878090" y="0"/>
                </a:moveTo>
                <a:lnTo>
                  <a:pt x="0" y="0"/>
                </a:lnTo>
                <a:lnTo>
                  <a:pt x="0" y="4878091"/>
                </a:lnTo>
                <a:lnTo>
                  <a:pt x="4878090" y="4878091"/>
                </a:lnTo>
                <a:lnTo>
                  <a:pt x="48780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782792" cy="6377305"/>
            <a:chOff x="0" y="0"/>
            <a:chExt cx="206167" cy="1679619"/>
          </a:xfrm>
        </p:grpSpPr>
        <p:sp>
          <p:nvSpPr>
            <p:cNvPr name="Freeform 5" id="5"/>
            <p:cNvSpPr/>
            <p:nvPr/>
          </p:nvSpPr>
          <p:spPr>
            <a:xfrm flipH="false" flipV="false" rot="0">
              <a:off x="0" y="0"/>
              <a:ext cx="206167" cy="1679619"/>
            </a:xfrm>
            <a:custGeom>
              <a:avLst/>
              <a:gdLst/>
              <a:ahLst/>
              <a:cxnLst/>
              <a:rect r="r" b="b" t="t" l="l"/>
              <a:pathLst>
                <a:path h="1679619" w="206167">
                  <a:moveTo>
                    <a:pt x="0" y="0"/>
                  </a:moveTo>
                  <a:lnTo>
                    <a:pt x="206167" y="0"/>
                  </a:lnTo>
                  <a:lnTo>
                    <a:pt x="206167" y="1679619"/>
                  </a:lnTo>
                  <a:lnTo>
                    <a:pt x="0" y="1679619"/>
                  </a:lnTo>
                  <a:close/>
                </a:path>
              </a:pathLst>
            </a:custGeom>
            <a:solidFill>
              <a:srgbClr val="DFB2FF"/>
            </a:solidFill>
          </p:spPr>
        </p:sp>
        <p:sp>
          <p:nvSpPr>
            <p:cNvPr name="TextBox 6" id="6"/>
            <p:cNvSpPr txBox="true"/>
            <p:nvPr/>
          </p:nvSpPr>
          <p:spPr>
            <a:xfrm>
              <a:off x="0" y="-47625"/>
              <a:ext cx="206167" cy="1727244"/>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086225" y="9492252"/>
            <a:ext cx="14201775" cy="794748"/>
            <a:chOff x="0" y="0"/>
            <a:chExt cx="3740385" cy="209316"/>
          </a:xfrm>
        </p:grpSpPr>
        <p:sp>
          <p:nvSpPr>
            <p:cNvPr name="Freeform 8" id="8"/>
            <p:cNvSpPr/>
            <p:nvPr/>
          </p:nvSpPr>
          <p:spPr>
            <a:xfrm flipH="false" flipV="false" rot="0">
              <a:off x="0" y="0"/>
              <a:ext cx="3740385" cy="209316"/>
            </a:xfrm>
            <a:custGeom>
              <a:avLst/>
              <a:gdLst/>
              <a:ahLst/>
              <a:cxnLst/>
              <a:rect r="r" b="b" t="t" l="l"/>
              <a:pathLst>
                <a:path h="209316" w="3740385">
                  <a:moveTo>
                    <a:pt x="0" y="0"/>
                  </a:moveTo>
                  <a:lnTo>
                    <a:pt x="3740385" y="0"/>
                  </a:lnTo>
                  <a:lnTo>
                    <a:pt x="3740385" y="209316"/>
                  </a:lnTo>
                  <a:lnTo>
                    <a:pt x="0" y="209316"/>
                  </a:lnTo>
                  <a:close/>
                </a:path>
              </a:pathLst>
            </a:custGeom>
            <a:solidFill>
              <a:srgbClr val="382E90"/>
            </a:solidFill>
          </p:spPr>
        </p:sp>
        <p:sp>
          <p:nvSpPr>
            <p:cNvPr name="TextBox 9" id="9"/>
            <p:cNvSpPr txBox="true"/>
            <p:nvPr/>
          </p:nvSpPr>
          <p:spPr>
            <a:xfrm>
              <a:off x="0" y="-47625"/>
              <a:ext cx="3740385" cy="256941"/>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4086225" y="8860926"/>
            <a:ext cx="14201775" cy="631326"/>
            <a:chOff x="0" y="0"/>
            <a:chExt cx="3740385" cy="166275"/>
          </a:xfrm>
        </p:grpSpPr>
        <p:sp>
          <p:nvSpPr>
            <p:cNvPr name="Freeform 11" id="11"/>
            <p:cNvSpPr/>
            <p:nvPr/>
          </p:nvSpPr>
          <p:spPr>
            <a:xfrm flipH="false" flipV="false" rot="0">
              <a:off x="0" y="0"/>
              <a:ext cx="3740385" cy="166275"/>
            </a:xfrm>
            <a:custGeom>
              <a:avLst/>
              <a:gdLst/>
              <a:ahLst/>
              <a:cxnLst/>
              <a:rect r="r" b="b" t="t" l="l"/>
              <a:pathLst>
                <a:path h="166275" w="3740385">
                  <a:moveTo>
                    <a:pt x="0" y="0"/>
                  </a:moveTo>
                  <a:lnTo>
                    <a:pt x="3740385" y="0"/>
                  </a:lnTo>
                  <a:lnTo>
                    <a:pt x="3740385" y="166275"/>
                  </a:lnTo>
                  <a:lnTo>
                    <a:pt x="0" y="166275"/>
                  </a:lnTo>
                  <a:close/>
                </a:path>
              </a:pathLst>
            </a:custGeom>
            <a:solidFill>
              <a:srgbClr val="DFB2FF"/>
            </a:solidFill>
          </p:spPr>
        </p:sp>
        <p:sp>
          <p:nvSpPr>
            <p:cNvPr name="TextBox 12" id="12"/>
            <p:cNvSpPr txBox="true"/>
            <p:nvPr/>
          </p:nvSpPr>
          <p:spPr>
            <a:xfrm>
              <a:off x="0" y="-47625"/>
              <a:ext cx="3740385" cy="213900"/>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9261098" y="2506352"/>
            <a:ext cx="5544132" cy="1522116"/>
          </a:xfrm>
          <a:custGeom>
            <a:avLst/>
            <a:gdLst/>
            <a:ahLst/>
            <a:cxnLst/>
            <a:rect r="r" b="b" t="t" l="l"/>
            <a:pathLst>
              <a:path h="1522116" w="5544132">
                <a:moveTo>
                  <a:pt x="0" y="0"/>
                </a:moveTo>
                <a:lnTo>
                  <a:pt x="5544132" y="0"/>
                </a:lnTo>
                <a:lnTo>
                  <a:pt x="5544132" y="1522116"/>
                </a:lnTo>
                <a:lnTo>
                  <a:pt x="0" y="15221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870891" y="2064385"/>
            <a:ext cx="6730073" cy="1298850"/>
          </a:xfrm>
          <a:custGeom>
            <a:avLst/>
            <a:gdLst/>
            <a:ahLst/>
            <a:cxnLst/>
            <a:rect r="r" b="b" t="t" l="l"/>
            <a:pathLst>
              <a:path h="1298850" w="6730073">
                <a:moveTo>
                  <a:pt x="0" y="0"/>
                </a:moveTo>
                <a:lnTo>
                  <a:pt x="6730073" y="0"/>
                </a:lnTo>
                <a:lnTo>
                  <a:pt x="6730073" y="1298850"/>
                </a:lnTo>
                <a:lnTo>
                  <a:pt x="0" y="1298850"/>
                </a:lnTo>
                <a:lnTo>
                  <a:pt x="0" y="0"/>
                </a:lnTo>
                <a:close/>
              </a:path>
            </a:pathLst>
          </a:custGeom>
          <a:blipFill>
            <a:blip r:embed="rId8"/>
            <a:stretch>
              <a:fillRect l="0" t="-147347" r="-88680" b="-302318"/>
            </a:stretch>
          </a:blipFill>
        </p:spPr>
      </p:sp>
      <p:sp>
        <p:nvSpPr>
          <p:cNvPr name="Freeform 15" id="15"/>
          <p:cNvSpPr/>
          <p:nvPr/>
        </p:nvSpPr>
        <p:spPr>
          <a:xfrm flipH="false" flipV="false" rot="0">
            <a:off x="1738269" y="4255752"/>
            <a:ext cx="8996344" cy="3761341"/>
          </a:xfrm>
          <a:custGeom>
            <a:avLst/>
            <a:gdLst/>
            <a:ahLst/>
            <a:cxnLst/>
            <a:rect r="r" b="b" t="t" l="l"/>
            <a:pathLst>
              <a:path h="3761341" w="8996344">
                <a:moveTo>
                  <a:pt x="0" y="0"/>
                </a:moveTo>
                <a:lnTo>
                  <a:pt x="8996344" y="0"/>
                </a:lnTo>
                <a:lnTo>
                  <a:pt x="8996344" y="3761341"/>
                </a:lnTo>
                <a:lnTo>
                  <a:pt x="0" y="3761341"/>
                </a:lnTo>
                <a:lnTo>
                  <a:pt x="0" y="0"/>
                </a:lnTo>
                <a:close/>
              </a:path>
            </a:pathLst>
          </a:custGeom>
          <a:blipFill>
            <a:blip r:embed="rId9"/>
            <a:stretch>
              <a:fillRect l="0" t="-41303" r="-41150" b="-48504"/>
            </a:stretch>
          </a:blipFill>
        </p:spPr>
      </p:sp>
      <p:sp>
        <p:nvSpPr>
          <p:cNvPr name="TextBox 16" id="16"/>
          <p:cNvSpPr txBox="true"/>
          <p:nvPr/>
        </p:nvSpPr>
        <p:spPr>
          <a:xfrm rot="0">
            <a:off x="5235927" y="536646"/>
            <a:ext cx="7840792" cy="996796"/>
          </a:xfrm>
          <a:prstGeom prst="rect">
            <a:avLst/>
          </a:prstGeom>
        </p:spPr>
        <p:txBody>
          <a:bodyPr anchor="t" rtlCol="false" tIns="0" lIns="0" bIns="0" rIns="0">
            <a:spAutoFit/>
          </a:bodyPr>
          <a:lstStyle/>
          <a:p>
            <a:pPr algn="ctr">
              <a:lnSpc>
                <a:spcPts val="7266"/>
              </a:lnSpc>
            </a:pPr>
            <a:r>
              <a:rPr lang="en-US" sz="6606" b="true">
                <a:solidFill>
                  <a:srgbClr val="000000"/>
                </a:solidFill>
                <a:latin typeface="Poppins Bold"/>
                <a:ea typeface="Poppins Bold"/>
                <a:cs typeface="Poppins Bold"/>
                <a:sym typeface="Poppins Bold"/>
              </a:rPr>
              <a:t>USER 2</a:t>
            </a:r>
          </a:p>
        </p:txBody>
      </p:sp>
      <p:sp>
        <p:nvSpPr>
          <p:cNvPr name="TextBox 17" id="17"/>
          <p:cNvSpPr txBox="true"/>
          <p:nvPr/>
        </p:nvSpPr>
        <p:spPr>
          <a:xfrm rot="0">
            <a:off x="9803840" y="2581803"/>
            <a:ext cx="4146195" cy="1213699"/>
          </a:xfrm>
          <a:prstGeom prst="rect">
            <a:avLst/>
          </a:prstGeom>
        </p:spPr>
        <p:txBody>
          <a:bodyPr anchor="t" rtlCol="false" tIns="0" lIns="0" bIns="0" rIns="0">
            <a:spAutoFit/>
          </a:bodyPr>
          <a:lstStyle/>
          <a:p>
            <a:pPr algn="ctr" marL="370611" indent="-185305" lvl="1">
              <a:lnSpc>
                <a:spcPts val="2403"/>
              </a:lnSpc>
              <a:buFont typeface="Arial"/>
              <a:buChar char="•"/>
            </a:pPr>
            <a:r>
              <a:rPr lang="en-US" sz="1716">
                <a:solidFill>
                  <a:srgbClr val="000000"/>
                </a:solidFill>
                <a:latin typeface="Montserrat Classic"/>
                <a:ea typeface="Montserrat Classic"/>
                <a:cs typeface="Montserrat Classic"/>
                <a:sym typeface="Montserrat Classic"/>
              </a:rPr>
              <a:t>Create user untuk pengguna(web)</a:t>
            </a:r>
          </a:p>
          <a:p>
            <a:pPr algn="ctr" marL="370611" indent="-185305" lvl="1">
              <a:lnSpc>
                <a:spcPts val="2403"/>
              </a:lnSpc>
              <a:buFont typeface="Arial"/>
              <a:buChar char="•"/>
            </a:pPr>
            <a:r>
              <a:rPr lang="en-US" sz="1716">
                <a:solidFill>
                  <a:srgbClr val="000000"/>
                </a:solidFill>
                <a:latin typeface="Montserrat Classic"/>
                <a:ea typeface="Montserrat Classic"/>
                <a:cs typeface="Montserrat Classic"/>
                <a:sym typeface="Montserrat Classic"/>
              </a:rPr>
              <a:t>Memberikan akses all privileges kepada pengguna (web)</a:t>
            </a:r>
          </a:p>
          <a:p>
            <a:pPr algn="ctr" marL="370611" indent="-185305" lvl="1">
              <a:lnSpc>
                <a:spcPts val="2403"/>
              </a:lnSpc>
              <a:spcBef>
                <a:spcPct val="0"/>
              </a:spcBef>
              <a:buFont typeface="Arial"/>
              <a:buChar char="•"/>
            </a:pPr>
            <a:r>
              <a:rPr lang="en-US" sz="1716">
                <a:solidFill>
                  <a:srgbClr val="000000"/>
                </a:solidFill>
                <a:latin typeface="Montserrat Classic"/>
                <a:ea typeface="Montserrat Classic"/>
                <a:cs typeface="Montserrat Classic"/>
                <a:sym typeface="Montserrat Classic"/>
              </a:rPr>
              <a:t>Membuat database db_Agentelur</a:t>
            </a:r>
          </a:p>
        </p:txBody>
      </p:sp>
      <p:sp>
        <p:nvSpPr>
          <p:cNvPr name="Freeform 18" id="18"/>
          <p:cNvSpPr/>
          <p:nvPr/>
        </p:nvSpPr>
        <p:spPr>
          <a:xfrm flipH="false" flipV="false" rot="0">
            <a:off x="11187113" y="5375364"/>
            <a:ext cx="5544132" cy="1522116"/>
          </a:xfrm>
          <a:custGeom>
            <a:avLst/>
            <a:gdLst/>
            <a:ahLst/>
            <a:cxnLst/>
            <a:rect r="r" b="b" t="t" l="l"/>
            <a:pathLst>
              <a:path h="1522116" w="5544132">
                <a:moveTo>
                  <a:pt x="0" y="0"/>
                </a:moveTo>
                <a:lnTo>
                  <a:pt x="5544132" y="0"/>
                </a:lnTo>
                <a:lnTo>
                  <a:pt x="5544132" y="1522117"/>
                </a:lnTo>
                <a:lnTo>
                  <a:pt x="0" y="15221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11177968" y="5735955"/>
            <a:ext cx="5544132" cy="824865"/>
          </a:xfrm>
          <a:prstGeom prst="rect">
            <a:avLst/>
          </a:prstGeom>
        </p:spPr>
        <p:txBody>
          <a:bodyPr anchor="t" rtlCol="false" tIns="0" lIns="0" bIns="0" rIns="0">
            <a:spAutoFit/>
          </a:bodyPr>
          <a:lstStyle/>
          <a:p>
            <a:pPr algn="ctr">
              <a:lnSpc>
                <a:spcPts val="3359"/>
              </a:lnSpc>
            </a:pPr>
            <a:r>
              <a:rPr lang="en-US" sz="2400">
                <a:solidFill>
                  <a:srgbClr val="000000"/>
                </a:solidFill>
                <a:latin typeface="Montserrat Classic"/>
                <a:ea typeface="Montserrat Classic"/>
                <a:cs typeface="Montserrat Classic"/>
                <a:sym typeface="Montserrat Classic"/>
              </a:rPr>
              <a:t>Masuk my.ini dan tambahkan </a:t>
            </a:r>
          </a:p>
          <a:p>
            <a:pPr algn="ctr">
              <a:lnSpc>
                <a:spcPts val="3359"/>
              </a:lnSpc>
              <a:spcBef>
                <a:spcPct val="0"/>
              </a:spcBef>
            </a:pPr>
            <a:r>
              <a:rPr lang="en-US" sz="2400">
                <a:solidFill>
                  <a:srgbClr val="000000"/>
                </a:solidFill>
                <a:latin typeface="Montserrat Classic"/>
                <a:ea typeface="Montserrat Classic"/>
                <a:cs typeface="Montserrat Classic"/>
                <a:sym typeface="Montserrat Classic"/>
              </a:rPr>
              <a:t>binlog_do_db</a:t>
            </a:r>
          </a:p>
        </p:txBody>
      </p:sp>
      <p:sp>
        <p:nvSpPr>
          <p:cNvPr name="Freeform 20" id="20"/>
          <p:cNvSpPr/>
          <p:nvPr/>
        </p:nvSpPr>
        <p:spPr>
          <a:xfrm flipH="false" flipV="false" rot="0">
            <a:off x="1038225" y="2064385"/>
            <a:ext cx="619768" cy="619768"/>
          </a:xfrm>
          <a:custGeom>
            <a:avLst/>
            <a:gdLst/>
            <a:ahLst/>
            <a:cxnLst/>
            <a:rect r="r" b="b" t="t" l="l"/>
            <a:pathLst>
              <a:path h="619768" w="619768">
                <a:moveTo>
                  <a:pt x="0" y="0"/>
                </a:moveTo>
                <a:lnTo>
                  <a:pt x="619768" y="0"/>
                </a:lnTo>
                <a:lnTo>
                  <a:pt x="619768" y="619768"/>
                </a:lnTo>
                <a:lnTo>
                  <a:pt x="0" y="6197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021526" y="4309989"/>
            <a:ext cx="571772" cy="571772"/>
          </a:xfrm>
          <a:custGeom>
            <a:avLst/>
            <a:gdLst/>
            <a:ahLst/>
            <a:cxnLst/>
            <a:rect r="r" b="b" t="t" l="l"/>
            <a:pathLst>
              <a:path h="571772" w="571772">
                <a:moveTo>
                  <a:pt x="0" y="0"/>
                </a:moveTo>
                <a:lnTo>
                  <a:pt x="571772" y="0"/>
                </a:lnTo>
                <a:lnTo>
                  <a:pt x="571772" y="571773"/>
                </a:lnTo>
                <a:lnTo>
                  <a:pt x="0" y="5717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09910" y="-240352"/>
            <a:ext cx="4878090" cy="4878090"/>
          </a:xfrm>
          <a:custGeom>
            <a:avLst/>
            <a:gdLst/>
            <a:ahLst/>
            <a:cxnLst/>
            <a:rect r="r" b="b" t="t" l="l"/>
            <a:pathLst>
              <a:path h="4878090" w="4878090">
                <a:moveTo>
                  <a:pt x="4878090" y="0"/>
                </a:moveTo>
                <a:lnTo>
                  <a:pt x="0" y="0"/>
                </a:lnTo>
                <a:lnTo>
                  <a:pt x="0" y="4878091"/>
                </a:lnTo>
                <a:lnTo>
                  <a:pt x="4878090" y="4878091"/>
                </a:lnTo>
                <a:lnTo>
                  <a:pt x="48780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782792" cy="6377305"/>
            <a:chOff x="0" y="0"/>
            <a:chExt cx="206167" cy="1679619"/>
          </a:xfrm>
        </p:grpSpPr>
        <p:sp>
          <p:nvSpPr>
            <p:cNvPr name="Freeform 5" id="5"/>
            <p:cNvSpPr/>
            <p:nvPr/>
          </p:nvSpPr>
          <p:spPr>
            <a:xfrm flipH="false" flipV="false" rot="0">
              <a:off x="0" y="0"/>
              <a:ext cx="206167" cy="1679619"/>
            </a:xfrm>
            <a:custGeom>
              <a:avLst/>
              <a:gdLst/>
              <a:ahLst/>
              <a:cxnLst/>
              <a:rect r="r" b="b" t="t" l="l"/>
              <a:pathLst>
                <a:path h="1679619" w="206167">
                  <a:moveTo>
                    <a:pt x="0" y="0"/>
                  </a:moveTo>
                  <a:lnTo>
                    <a:pt x="206167" y="0"/>
                  </a:lnTo>
                  <a:lnTo>
                    <a:pt x="206167" y="1679619"/>
                  </a:lnTo>
                  <a:lnTo>
                    <a:pt x="0" y="1679619"/>
                  </a:lnTo>
                  <a:close/>
                </a:path>
              </a:pathLst>
            </a:custGeom>
            <a:solidFill>
              <a:srgbClr val="DFB2FF"/>
            </a:solidFill>
          </p:spPr>
        </p:sp>
        <p:sp>
          <p:nvSpPr>
            <p:cNvPr name="TextBox 6" id="6"/>
            <p:cNvSpPr txBox="true"/>
            <p:nvPr/>
          </p:nvSpPr>
          <p:spPr>
            <a:xfrm>
              <a:off x="0" y="-47625"/>
              <a:ext cx="206167" cy="1727244"/>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086225" y="9492252"/>
            <a:ext cx="14201775" cy="794748"/>
            <a:chOff x="0" y="0"/>
            <a:chExt cx="3740385" cy="209316"/>
          </a:xfrm>
        </p:grpSpPr>
        <p:sp>
          <p:nvSpPr>
            <p:cNvPr name="Freeform 8" id="8"/>
            <p:cNvSpPr/>
            <p:nvPr/>
          </p:nvSpPr>
          <p:spPr>
            <a:xfrm flipH="false" flipV="false" rot="0">
              <a:off x="0" y="0"/>
              <a:ext cx="3740385" cy="209316"/>
            </a:xfrm>
            <a:custGeom>
              <a:avLst/>
              <a:gdLst/>
              <a:ahLst/>
              <a:cxnLst/>
              <a:rect r="r" b="b" t="t" l="l"/>
              <a:pathLst>
                <a:path h="209316" w="3740385">
                  <a:moveTo>
                    <a:pt x="0" y="0"/>
                  </a:moveTo>
                  <a:lnTo>
                    <a:pt x="3740385" y="0"/>
                  </a:lnTo>
                  <a:lnTo>
                    <a:pt x="3740385" y="209316"/>
                  </a:lnTo>
                  <a:lnTo>
                    <a:pt x="0" y="209316"/>
                  </a:lnTo>
                  <a:close/>
                </a:path>
              </a:pathLst>
            </a:custGeom>
            <a:solidFill>
              <a:srgbClr val="382E90"/>
            </a:solidFill>
          </p:spPr>
        </p:sp>
        <p:sp>
          <p:nvSpPr>
            <p:cNvPr name="TextBox 9" id="9"/>
            <p:cNvSpPr txBox="true"/>
            <p:nvPr/>
          </p:nvSpPr>
          <p:spPr>
            <a:xfrm>
              <a:off x="0" y="-47625"/>
              <a:ext cx="3740385" cy="256941"/>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4086225" y="8860926"/>
            <a:ext cx="14201775" cy="631326"/>
            <a:chOff x="0" y="0"/>
            <a:chExt cx="3740385" cy="166275"/>
          </a:xfrm>
        </p:grpSpPr>
        <p:sp>
          <p:nvSpPr>
            <p:cNvPr name="Freeform 11" id="11"/>
            <p:cNvSpPr/>
            <p:nvPr/>
          </p:nvSpPr>
          <p:spPr>
            <a:xfrm flipH="false" flipV="false" rot="0">
              <a:off x="0" y="0"/>
              <a:ext cx="3740385" cy="166275"/>
            </a:xfrm>
            <a:custGeom>
              <a:avLst/>
              <a:gdLst/>
              <a:ahLst/>
              <a:cxnLst/>
              <a:rect r="r" b="b" t="t" l="l"/>
              <a:pathLst>
                <a:path h="166275" w="3740385">
                  <a:moveTo>
                    <a:pt x="0" y="0"/>
                  </a:moveTo>
                  <a:lnTo>
                    <a:pt x="3740385" y="0"/>
                  </a:lnTo>
                  <a:lnTo>
                    <a:pt x="3740385" y="166275"/>
                  </a:lnTo>
                  <a:lnTo>
                    <a:pt x="0" y="166275"/>
                  </a:lnTo>
                  <a:close/>
                </a:path>
              </a:pathLst>
            </a:custGeom>
            <a:solidFill>
              <a:srgbClr val="DFB2FF"/>
            </a:solidFill>
          </p:spPr>
        </p:sp>
        <p:sp>
          <p:nvSpPr>
            <p:cNvPr name="TextBox 12" id="12"/>
            <p:cNvSpPr txBox="true"/>
            <p:nvPr/>
          </p:nvSpPr>
          <p:spPr>
            <a:xfrm>
              <a:off x="0" y="-47625"/>
              <a:ext cx="3740385" cy="213900"/>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10637843" y="2427594"/>
            <a:ext cx="5544132" cy="1522116"/>
          </a:xfrm>
          <a:custGeom>
            <a:avLst/>
            <a:gdLst/>
            <a:ahLst/>
            <a:cxnLst/>
            <a:rect r="r" b="b" t="t" l="l"/>
            <a:pathLst>
              <a:path h="1522116" w="5544132">
                <a:moveTo>
                  <a:pt x="0" y="0"/>
                </a:moveTo>
                <a:lnTo>
                  <a:pt x="5544133" y="0"/>
                </a:lnTo>
                <a:lnTo>
                  <a:pt x="5544133" y="1522117"/>
                </a:lnTo>
                <a:lnTo>
                  <a:pt x="0" y="15221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0637843" y="6377305"/>
            <a:ext cx="5544132" cy="1522116"/>
          </a:xfrm>
          <a:custGeom>
            <a:avLst/>
            <a:gdLst/>
            <a:ahLst/>
            <a:cxnLst/>
            <a:rect r="r" b="b" t="t" l="l"/>
            <a:pathLst>
              <a:path h="1522116" w="5544132">
                <a:moveTo>
                  <a:pt x="0" y="0"/>
                </a:moveTo>
                <a:lnTo>
                  <a:pt x="5544133" y="0"/>
                </a:lnTo>
                <a:lnTo>
                  <a:pt x="5544133" y="1522116"/>
                </a:lnTo>
                <a:lnTo>
                  <a:pt x="0" y="15221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890126" y="1666428"/>
            <a:ext cx="8478306" cy="3044449"/>
          </a:xfrm>
          <a:custGeom>
            <a:avLst/>
            <a:gdLst/>
            <a:ahLst/>
            <a:cxnLst/>
            <a:rect r="r" b="b" t="t" l="l"/>
            <a:pathLst>
              <a:path h="3044449" w="8478306">
                <a:moveTo>
                  <a:pt x="0" y="0"/>
                </a:moveTo>
                <a:lnTo>
                  <a:pt x="8478306" y="0"/>
                </a:lnTo>
                <a:lnTo>
                  <a:pt x="8478306" y="3044449"/>
                </a:lnTo>
                <a:lnTo>
                  <a:pt x="0" y="3044449"/>
                </a:lnTo>
                <a:lnTo>
                  <a:pt x="0" y="0"/>
                </a:lnTo>
                <a:close/>
              </a:path>
            </a:pathLst>
          </a:custGeom>
          <a:blipFill>
            <a:blip r:embed="rId8"/>
            <a:stretch>
              <a:fillRect l="0" t="0" r="-49774" b="-134503"/>
            </a:stretch>
          </a:blipFill>
        </p:spPr>
      </p:sp>
      <p:sp>
        <p:nvSpPr>
          <p:cNvPr name="Freeform 16" id="16"/>
          <p:cNvSpPr/>
          <p:nvPr/>
        </p:nvSpPr>
        <p:spPr>
          <a:xfrm flipH="false" flipV="false" rot="0">
            <a:off x="2617888" y="5143500"/>
            <a:ext cx="6538435" cy="1336549"/>
          </a:xfrm>
          <a:custGeom>
            <a:avLst/>
            <a:gdLst/>
            <a:ahLst/>
            <a:cxnLst/>
            <a:rect r="r" b="b" t="t" l="l"/>
            <a:pathLst>
              <a:path h="1336549" w="6538435">
                <a:moveTo>
                  <a:pt x="0" y="0"/>
                </a:moveTo>
                <a:lnTo>
                  <a:pt x="6538435" y="0"/>
                </a:lnTo>
                <a:lnTo>
                  <a:pt x="6538435" y="1336549"/>
                </a:lnTo>
                <a:lnTo>
                  <a:pt x="0" y="1336549"/>
                </a:lnTo>
                <a:lnTo>
                  <a:pt x="0" y="0"/>
                </a:lnTo>
                <a:close/>
              </a:path>
            </a:pathLst>
          </a:custGeom>
          <a:blipFill>
            <a:blip r:embed="rId9"/>
            <a:stretch>
              <a:fillRect l="0" t="-270382" r="-94210" b="-163779"/>
            </a:stretch>
          </a:blipFill>
        </p:spPr>
      </p:sp>
      <p:sp>
        <p:nvSpPr>
          <p:cNvPr name="Freeform 17" id="17"/>
          <p:cNvSpPr/>
          <p:nvPr/>
        </p:nvSpPr>
        <p:spPr>
          <a:xfrm flipH="false" flipV="false" rot="0">
            <a:off x="2617888" y="7148369"/>
            <a:ext cx="6538435" cy="1675562"/>
          </a:xfrm>
          <a:custGeom>
            <a:avLst/>
            <a:gdLst/>
            <a:ahLst/>
            <a:cxnLst/>
            <a:rect r="r" b="b" t="t" l="l"/>
            <a:pathLst>
              <a:path h="1675562" w="6538435">
                <a:moveTo>
                  <a:pt x="0" y="0"/>
                </a:moveTo>
                <a:lnTo>
                  <a:pt x="6538435" y="0"/>
                </a:lnTo>
                <a:lnTo>
                  <a:pt x="6538435" y="1675563"/>
                </a:lnTo>
                <a:lnTo>
                  <a:pt x="0" y="1675563"/>
                </a:lnTo>
                <a:lnTo>
                  <a:pt x="0" y="0"/>
                </a:lnTo>
                <a:close/>
              </a:path>
            </a:pathLst>
          </a:custGeom>
          <a:blipFill>
            <a:blip r:embed="rId10"/>
            <a:stretch>
              <a:fillRect l="0" t="-386206" r="-140456" b="-41338"/>
            </a:stretch>
          </a:blipFill>
        </p:spPr>
      </p:sp>
      <p:sp>
        <p:nvSpPr>
          <p:cNvPr name="Freeform 18" id="18"/>
          <p:cNvSpPr/>
          <p:nvPr/>
        </p:nvSpPr>
        <p:spPr>
          <a:xfrm flipH="false" flipV="false" rot="0">
            <a:off x="2617888" y="6422899"/>
            <a:ext cx="6538435" cy="755248"/>
          </a:xfrm>
          <a:custGeom>
            <a:avLst/>
            <a:gdLst/>
            <a:ahLst/>
            <a:cxnLst/>
            <a:rect r="r" b="b" t="t" l="l"/>
            <a:pathLst>
              <a:path h="755248" w="6538435">
                <a:moveTo>
                  <a:pt x="0" y="0"/>
                </a:moveTo>
                <a:lnTo>
                  <a:pt x="6538435" y="0"/>
                </a:lnTo>
                <a:lnTo>
                  <a:pt x="6538435" y="755248"/>
                </a:lnTo>
                <a:lnTo>
                  <a:pt x="0" y="755248"/>
                </a:lnTo>
                <a:lnTo>
                  <a:pt x="0" y="0"/>
                </a:lnTo>
                <a:close/>
              </a:path>
            </a:pathLst>
          </a:custGeom>
          <a:blipFill>
            <a:blip r:embed="rId11"/>
            <a:stretch>
              <a:fillRect l="0" t="-392544" r="-83002" b="-398195"/>
            </a:stretch>
          </a:blipFill>
        </p:spPr>
      </p:sp>
      <p:sp>
        <p:nvSpPr>
          <p:cNvPr name="TextBox 19" id="19"/>
          <p:cNvSpPr txBox="true"/>
          <p:nvPr/>
        </p:nvSpPr>
        <p:spPr>
          <a:xfrm rot="0">
            <a:off x="5235927" y="536646"/>
            <a:ext cx="7840792" cy="996796"/>
          </a:xfrm>
          <a:prstGeom prst="rect">
            <a:avLst/>
          </a:prstGeom>
        </p:spPr>
        <p:txBody>
          <a:bodyPr anchor="t" rtlCol="false" tIns="0" lIns="0" bIns="0" rIns="0">
            <a:spAutoFit/>
          </a:bodyPr>
          <a:lstStyle/>
          <a:p>
            <a:pPr algn="ctr">
              <a:lnSpc>
                <a:spcPts val="7266"/>
              </a:lnSpc>
            </a:pPr>
            <a:r>
              <a:rPr lang="en-US" sz="6606" b="true">
                <a:solidFill>
                  <a:srgbClr val="000000"/>
                </a:solidFill>
                <a:latin typeface="Poppins Bold"/>
                <a:ea typeface="Poppins Bold"/>
                <a:cs typeface="Poppins Bold"/>
                <a:sym typeface="Poppins Bold"/>
              </a:rPr>
              <a:t>USER 2</a:t>
            </a:r>
          </a:p>
        </p:txBody>
      </p:sp>
      <p:sp>
        <p:nvSpPr>
          <p:cNvPr name="TextBox 20" id="20"/>
          <p:cNvSpPr txBox="true"/>
          <p:nvPr/>
        </p:nvSpPr>
        <p:spPr>
          <a:xfrm rot="0">
            <a:off x="10637843" y="2542857"/>
            <a:ext cx="5544132" cy="12439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Montserrat Classic"/>
                <a:ea typeface="Montserrat Classic"/>
                <a:cs typeface="Montserrat Classic"/>
                <a:sym typeface="Montserrat Classic"/>
              </a:rPr>
              <a:t>Show master status untuk menampilkan Binlog_Do_DB (db_Agentelur)</a:t>
            </a:r>
          </a:p>
        </p:txBody>
      </p:sp>
      <p:sp>
        <p:nvSpPr>
          <p:cNvPr name="TextBox 21" id="21"/>
          <p:cNvSpPr txBox="true"/>
          <p:nvPr/>
        </p:nvSpPr>
        <p:spPr>
          <a:xfrm rot="0">
            <a:off x="10858401" y="6654493"/>
            <a:ext cx="5103018" cy="8248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Montserrat Classic"/>
                <a:ea typeface="Montserrat Classic"/>
                <a:cs typeface="Montserrat Classic"/>
                <a:sym typeface="Montserrat Classic"/>
              </a:rPr>
              <a:t>Create table Telur dan insert into Table pada db_Agentelur </a:t>
            </a:r>
          </a:p>
        </p:txBody>
      </p:sp>
      <p:sp>
        <p:nvSpPr>
          <p:cNvPr name="Freeform 22" id="22"/>
          <p:cNvSpPr/>
          <p:nvPr/>
        </p:nvSpPr>
        <p:spPr>
          <a:xfrm flipH="false" flipV="false" rot="0">
            <a:off x="986494" y="1754700"/>
            <a:ext cx="672895" cy="672895"/>
          </a:xfrm>
          <a:custGeom>
            <a:avLst/>
            <a:gdLst/>
            <a:ahLst/>
            <a:cxnLst/>
            <a:rect r="r" b="b" t="t" l="l"/>
            <a:pathLst>
              <a:path h="672895" w="672895">
                <a:moveTo>
                  <a:pt x="0" y="0"/>
                </a:moveTo>
                <a:lnTo>
                  <a:pt x="672895" y="0"/>
                </a:lnTo>
                <a:lnTo>
                  <a:pt x="672895" y="672894"/>
                </a:lnTo>
                <a:lnTo>
                  <a:pt x="0" y="6728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991251" y="5175521"/>
            <a:ext cx="668138" cy="668138"/>
          </a:xfrm>
          <a:custGeom>
            <a:avLst/>
            <a:gdLst/>
            <a:ahLst/>
            <a:cxnLst/>
            <a:rect r="r" b="b" t="t" l="l"/>
            <a:pathLst>
              <a:path h="668138" w="668138">
                <a:moveTo>
                  <a:pt x="0" y="0"/>
                </a:moveTo>
                <a:lnTo>
                  <a:pt x="668138" y="0"/>
                </a:lnTo>
                <a:lnTo>
                  <a:pt x="668138" y="668137"/>
                </a:lnTo>
                <a:lnTo>
                  <a:pt x="0" y="6681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88160">
            <a:off x="11260647" y="-1131161"/>
            <a:ext cx="1333369" cy="2587735"/>
            <a:chOff x="0" y="0"/>
            <a:chExt cx="351175" cy="681543"/>
          </a:xfrm>
        </p:grpSpPr>
        <p:sp>
          <p:nvSpPr>
            <p:cNvPr name="Freeform 3" id="3"/>
            <p:cNvSpPr/>
            <p:nvPr/>
          </p:nvSpPr>
          <p:spPr>
            <a:xfrm flipH="false" flipV="false" rot="0">
              <a:off x="0" y="0"/>
              <a:ext cx="351175" cy="681543"/>
            </a:xfrm>
            <a:custGeom>
              <a:avLst/>
              <a:gdLst/>
              <a:ahLst/>
              <a:cxnLst/>
              <a:rect r="r" b="b" t="t" l="l"/>
              <a:pathLst>
                <a:path h="681543" w="351175">
                  <a:moveTo>
                    <a:pt x="0" y="0"/>
                  </a:moveTo>
                  <a:lnTo>
                    <a:pt x="351175" y="0"/>
                  </a:lnTo>
                  <a:lnTo>
                    <a:pt x="351175" y="681543"/>
                  </a:lnTo>
                  <a:lnTo>
                    <a:pt x="0" y="681543"/>
                  </a:lnTo>
                  <a:close/>
                </a:path>
              </a:pathLst>
            </a:custGeom>
            <a:solidFill>
              <a:srgbClr val="382E90"/>
            </a:solidFill>
          </p:spPr>
        </p:sp>
        <p:sp>
          <p:nvSpPr>
            <p:cNvPr name="TextBox 4" id="4"/>
            <p:cNvSpPr txBox="true"/>
            <p:nvPr/>
          </p:nvSpPr>
          <p:spPr>
            <a:xfrm>
              <a:off x="0" y="-47625"/>
              <a:ext cx="351175" cy="72916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0" y="514350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2787756" y="-356744"/>
            <a:ext cx="5143500" cy="5856988"/>
          </a:xfrm>
          <a:custGeom>
            <a:avLst/>
            <a:gdLst/>
            <a:ahLst/>
            <a:cxnLst/>
            <a:rect r="r" b="b" t="t" l="l"/>
            <a:pathLst>
              <a:path h="5856988" w="5143500">
                <a:moveTo>
                  <a:pt x="0" y="0"/>
                </a:moveTo>
                <a:lnTo>
                  <a:pt x="5143500" y="0"/>
                </a:lnTo>
                <a:lnTo>
                  <a:pt x="5143500" y="5856988"/>
                </a:lnTo>
                <a:lnTo>
                  <a:pt x="0" y="585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1622515"/>
            <a:ext cx="16230600" cy="4202430"/>
          </a:xfrm>
          <a:prstGeom prst="rect">
            <a:avLst/>
          </a:prstGeom>
        </p:spPr>
        <p:txBody>
          <a:bodyPr anchor="t" rtlCol="false" tIns="0" lIns="0" bIns="0" rIns="0">
            <a:spAutoFit/>
          </a:bodyPr>
          <a:lstStyle/>
          <a:p>
            <a:pPr algn="ctr">
              <a:lnSpc>
                <a:spcPts val="15840"/>
              </a:lnSpc>
            </a:pPr>
            <a:r>
              <a:rPr lang="en-US" sz="14400" b="true">
                <a:solidFill>
                  <a:srgbClr val="22201F"/>
                </a:solidFill>
                <a:latin typeface="Poppins Bold"/>
                <a:ea typeface="Poppins Bold"/>
                <a:cs typeface="Poppins Bold"/>
                <a:sym typeface="Poppins Bold"/>
              </a:rPr>
              <a:t>Terima</a:t>
            </a:r>
          </a:p>
          <a:p>
            <a:pPr algn="ctr">
              <a:lnSpc>
                <a:spcPts val="15840"/>
              </a:lnSpc>
            </a:pPr>
            <a:r>
              <a:rPr lang="en-US" sz="14400" b="true">
                <a:solidFill>
                  <a:srgbClr val="382E90"/>
                </a:solidFill>
                <a:latin typeface="Poppins Bold"/>
                <a:ea typeface="Poppins Bold"/>
                <a:cs typeface="Poppins Bold"/>
                <a:sym typeface="Poppins Bold"/>
              </a:rPr>
              <a:t>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547935" y="-265455"/>
            <a:ext cx="5520051" cy="5520051"/>
          </a:xfrm>
          <a:custGeom>
            <a:avLst/>
            <a:gdLst/>
            <a:ahLst/>
            <a:cxnLst/>
            <a:rect r="r" b="b" t="t" l="l"/>
            <a:pathLst>
              <a:path h="5520051" w="5520051">
                <a:moveTo>
                  <a:pt x="5520051" y="0"/>
                </a:moveTo>
                <a:lnTo>
                  <a:pt x="0" y="0"/>
                </a:lnTo>
                <a:lnTo>
                  <a:pt x="0" y="5520051"/>
                </a:lnTo>
                <a:lnTo>
                  <a:pt x="5520051" y="5520051"/>
                </a:lnTo>
                <a:lnTo>
                  <a:pt x="552005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514350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22960" y="92659"/>
            <a:ext cx="9463838" cy="2908300"/>
          </a:xfrm>
          <a:prstGeom prst="rect">
            <a:avLst/>
          </a:prstGeom>
        </p:spPr>
        <p:txBody>
          <a:bodyPr anchor="t" rtlCol="false" tIns="0" lIns="0" bIns="0" rIns="0">
            <a:spAutoFit/>
          </a:bodyPr>
          <a:lstStyle/>
          <a:p>
            <a:pPr algn="ctr">
              <a:lnSpc>
                <a:spcPts val="10999"/>
              </a:lnSpc>
            </a:pPr>
            <a:r>
              <a:rPr lang="en-US" sz="9999" b="true">
                <a:solidFill>
                  <a:srgbClr val="382E90"/>
                </a:solidFill>
                <a:latin typeface="Poppins Bold"/>
                <a:ea typeface="Poppins Bold"/>
                <a:cs typeface="Poppins Bold"/>
                <a:sym typeface="Poppins Bold"/>
              </a:rPr>
              <a:t>Anggota</a:t>
            </a:r>
            <a:r>
              <a:rPr lang="en-US" sz="9999" b="true">
                <a:solidFill>
                  <a:srgbClr val="22201F"/>
                </a:solidFill>
                <a:latin typeface="Poppins Bold"/>
                <a:ea typeface="Poppins Bold"/>
                <a:cs typeface="Poppins Bold"/>
                <a:sym typeface="Poppins Bold"/>
              </a:rPr>
              <a:t> </a:t>
            </a:r>
            <a:r>
              <a:rPr lang="en-US" sz="9999" b="true">
                <a:solidFill>
                  <a:srgbClr val="000000"/>
                </a:solidFill>
                <a:latin typeface="Poppins Bold"/>
                <a:ea typeface="Poppins Bold"/>
                <a:cs typeface="Poppins Bold"/>
                <a:sym typeface="Poppins Bold"/>
              </a:rPr>
              <a:t>Kelompok</a:t>
            </a:r>
          </a:p>
        </p:txBody>
      </p:sp>
      <p:sp>
        <p:nvSpPr>
          <p:cNvPr name="TextBox 5" id="5"/>
          <p:cNvSpPr txBox="true"/>
          <p:nvPr/>
        </p:nvSpPr>
        <p:spPr>
          <a:xfrm rot="0">
            <a:off x="3950061" y="3629595"/>
            <a:ext cx="11139500" cy="2187216"/>
          </a:xfrm>
          <a:prstGeom prst="rect">
            <a:avLst/>
          </a:prstGeom>
        </p:spPr>
        <p:txBody>
          <a:bodyPr anchor="t" rtlCol="false" tIns="0" lIns="0" bIns="0" rIns="0">
            <a:spAutoFit/>
          </a:bodyPr>
          <a:lstStyle/>
          <a:p>
            <a:pPr algn="ctr">
              <a:lnSpc>
                <a:spcPts val="8594"/>
              </a:lnSpc>
            </a:pPr>
            <a:r>
              <a:rPr lang="en-US" sz="6139" b="true">
                <a:solidFill>
                  <a:srgbClr val="382E90"/>
                </a:solidFill>
                <a:latin typeface="Poppins Bold"/>
                <a:ea typeface="Poppins Bold"/>
                <a:cs typeface="Poppins Bold"/>
                <a:sym typeface="Poppins Bold"/>
              </a:rPr>
              <a:t>1. Amelia Candra Dewi  (243307066)</a:t>
            </a:r>
          </a:p>
        </p:txBody>
      </p:sp>
      <p:sp>
        <p:nvSpPr>
          <p:cNvPr name="TextBox 6" id="6"/>
          <p:cNvSpPr txBox="true"/>
          <p:nvPr/>
        </p:nvSpPr>
        <p:spPr>
          <a:xfrm rot="0">
            <a:off x="3950061" y="6445461"/>
            <a:ext cx="10678921" cy="2169254"/>
          </a:xfrm>
          <a:prstGeom prst="rect">
            <a:avLst/>
          </a:prstGeom>
        </p:spPr>
        <p:txBody>
          <a:bodyPr anchor="t" rtlCol="false" tIns="0" lIns="0" bIns="0" rIns="0">
            <a:spAutoFit/>
          </a:bodyPr>
          <a:lstStyle/>
          <a:p>
            <a:pPr algn="ctr">
              <a:lnSpc>
                <a:spcPts val="8534"/>
              </a:lnSpc>
            </a:pPr>
            <a:r>
              <a:rPr lang="en-US" sz="6096" b="true">
                <a:solidFill>
                  <a:srgbClr val="382E90"/>
                </a:solidFill>
                <a:latin typeface="Poppins Bold"/>
                <a:ea typeface="Poppins Bold"/>
                <a:cs typeface="Poppins Bold"/>
                <a:sym typeface="Poppins Bold"/>
              </a:rPr>
              <a:t>2. Nazwa Camila </a:t>
            </a:r>
          </a:p>
          <a:p>
            <a:pPr algn="ctr">
              <a:lnSpc>
                <a:spcPts val="8534"/>
              </a:lnSpc>
            </a:pPr>
            <a:r>
              <a:rPr lang="en-US" sz="6096" b="true">
                <a:solidFill>
                  <a:srgbClr val="382E90"/>
                </a:solidFill>
                <a:latin typeface="Poppins Bold"/>
                <a:ea typeface="Poppins Bold"/>
                <a:cs typeface="Poppins Bold"/>
                <a:sym typeface="Poppins Bold"/>
              </a:rPr>
              <a:t>(243307080)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126829" y="3125829"/>
            <a:ext cx="7161171" cy="7161171"/>
            <a:chOff x="0" y="0"/>
            <a:chExt cx="6350000" cy="6350000"/>
          </a:xfrm>
        </p:grpSpPr>
        <p:sp>
          <p:nvSpPr>
            <p:cNvPr name="Freeform 3" id="3"/>
            <p:cNvSpPr/>
            <p:nvPr/>
          </p:nvSpPr>
          <p:spPr>
            <a:xfrm flipH="false" flipV="false" rot="0">
              <a:off x="-95377" y="-95377"/>
              <a:ext cx="6540754" cy="6540754"/>
            </a:xfrm>
            <a:custGeom>
              <a:avLst/>
              <a:gdLst/>
              <a:ahLst/>
              <a:cxnLst/>
              <a:rect r="r" b="b" t="t" l="l"/>
              <a:pathLst>
                <a:path h="6540754" w="6540754">
                  <a:moveTo>
                    <a:pt x="6540754" y="0"/>
                  </a:moveTo>
                  <a:lnTo>
                    <a:pt x="0" y="6540754"/>
                  </a:lnTo>
                  <a:lnTo>
                    <a:pt x="6540754" y="6540754"/>
                  </a:lnTo>
                  <a:close/>
                </a:path>
              </a:pathLst>
            </a:custGeom>
            <a:blipFill>
              <a:blip r:embed="rId2"/>
              <a:stretch>
                <a:fillRect l="-25046" t="0" r="-25046" b="0"/>
              </a:stretch>
            </a:blipFill>
          </p:spPr>
        </p:sp>
      </p:grpSp>
      <p:sp>
        <p:nvSpPr>
          <p:cNvPr name="Freeform 4" id="4"/>
          <p:cNvSpPr/>
          <p:nvPr/>
        </p:nvSpPr>
        <p:spPr>
          <a:xfrm flipH="false" flipV="false" rot="0">
            <a:off x="0" y="-320469"/>
            <a:ext cx="4637739" cy="4637739"/>
          </a:xfrm>
          <a:custGeom>
            <a:avLst/>
            <a:gdLst/>
            <a:ahLst/>
            <a:cxnLst/>
            <a:rect r="r" b="b" t="t" l="l"/>
            <a:pathLst>
              <a:path h="4637739" w="4637739">
                <a:moveTo>
                  <a:pt x="0" y="0"/>
                </a:moveTo>
                <a:lnTo>
                  <a:pt x="4637739" y="0"/>
                </a:lnTo>
                <a:lnTo>
                  <a:pt x="4637739" y="4637739"/>
                </a:lnTo>
                <a:lnTo>
                  <a:pt x="0" y="46377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18869" y="1625493"/>
            <a:ext cx="11205652" cy="1293495"/>
          </a:xfrm>
          <a:prstGeom prst="rect">
            <a:avLst/>
          </a:prstGeom>
        </p:spPr>
        <p:txBody>
          <a:bodyPr anchor="t" rtlCol="false" tIns="0" lIns="0" bIns="0" rIns="0">
            <a:spAutoFit/>
          </a:bodyPr>
          <a:lstStyle/>
          <a:p>
            <a:pPr algn="l">
              <a:lnSpc>
                <a:spcPts val="10080"/>
              </a:lnSpc>
            </a:pPr>
            <a:r>
              <a:rPr lang="en-US" sz="7200" b="true">
                <a:solidFill>
                  <a:srgbClr val="22201F"/>
                </a:solidFill>
                <a:latin typeface="Poppins Bold"/>
                <a:ea typeface="Poppins Bold"/>
                <a:cs typeface="Poppins Bold"/>
                <a:sym typeface="Poppins Bold"/>
              </a:rPr>
              <a:t>LATAR </a:t>
            </a:r>
            <a:r>
              <a:rPr lang="en-US" sz="7200" b="true">
                <a:solidFill>
                  <a:srgbClr val="382E90"/>
                </a:solidFill>
                <a:latin typeface="Poppins Bold"/>
                <a:ea typeface="Poppins Bold"/>
                <a:cs typeface="Poppins Bold"/>
                <a:sym typeface="Poppins Bold"/>
              </a:rPr>
              <a:t>BELAKANG</a:t>
            </a:r>
          </a:p>
        </p:txBody>
      </p:sp>
      <p:sp>
        <p:nvSpPr>
          <p:cNvPr name="TextBox 6" id="6"/>
          <p:cNvSpPr txBox="true"/>
          <p:nvPr/>
        </p:nvSpPr>
        <p:spPr>
          <a:xfrm rot="0">
            <a:off x="1429013" y="3394710"/>
            <a:ext cx="12095508" cy="5025390"/>
          </a:xfrm>
          <a:prstGeom prst="rect">
            <a:avLst/>
          </a:prstGeom>
        </p:spPr>
        <p:txBody>
          <a:bodyPr anchor="t" rtlCol="false" tIns="0" lIns="0" bIns="0" rIns="0">
            <a:spAutoFit/>
          </a:bodyPr>
          <a:lstStyle/>
          <a:p>
            <a:pPr algn="l">
              <a:lnSpc>
                <a:spcPts val="3359"/>
              </a:lnSpc>
            </a:pPr>
            <a:r>
              <a:rPr lang="en-US" sz="2400">
                <a:solidFill>
                  <a:srgbClr val="22201F"/>
                </a:solidFill>
                <a:latin typeface="Glacial Indifference"/>
                <a:ea typeface="Glacial Indifference"/>
                <a:cs typeface="Glacial Indifference"/>
                <a:sym typeface="Glacial Indifference"/>
              </a:rPr>
              <a:t> Proyek ini bertujuan untuk mengembangkan sistem basis data dalam pengelolaan stok barang  pada bisnis penjualan telur. Penggunaan pengelolaan data yang efisien dan efektif menjadi salah satu kunci utama untuk mengatasi masalah perhitungan stok yang pebisnis telur alami. Penerapan basis data dalam pengelolaan pada data stok agen telur dapat menjadi solusi dalam permasalahan yang pebisnis telur alami. Pengelolaan data yang baik akan membantu dalam pengendalian inventaris kemudian juga dapat membantu dalam memahami pola penjualan, pengelolaan pelanggan, dan perencanaan strategi pemasaran. </a:t>
            </a:r>
          </a:p>
          <a:p>
            <a:pPr algn="l">
              <a:lnSpc>
                <a:spcPts val="3359"/>
              </a:lnSpc>
            </a:pPr>
          </a:p>
          <a:p>
            <a:pPr algn="l">
              <a:lnSpc>
                <a:spcPts val="3359"/>
              </a:lnSpc>
            </a:pPr>
            <a:r>
              <a:rPr lang="en-US" sz="2400">
                <a:solidFill>
                  <a:srgbClr val="22201F"/>
                </a:solidFill>
                <a:latin typeface="Glacial Indifference"/>
                <a:ea typeface="Glacial Indifference"/>
                <a:cs typeface="Glacial Indifference"/>
                <a:sym typeface="Glacial Indifference"/>
              </a:rPr>
              <a:t>Tujuan Proyek</a:t>
            </a:r>
          </a:p>
          <a:p>
            <a:pPr algn="l">
              <a:lnSpc>
                <a:spcPts val="3359"/>
              </a:lnSpc>
            </a:pPr>
            <a:r>
              <a:rPr lang="en-US" sz="2400">
                <a:solidFill>
                  <a:srgbClr val="22201F"/>
                </a:solidFill>
                <a:latin typeface="Glacial Indifference"/>
                <a:ea typeface="Glacial Indifference"/>
                <a:cs typeface="Glacial Indifference"/>
                <a:sym typeface="Glacial Indifference"/>
              </a:rPr>
              <a:t>·Menerapkan basis data pada pengelolaan stok barang pada agen telur</a:t>
            </a:r>
          </a:p>
          <a:p>
            <a:pPr algn="l">
              <a:lnSpc>
                <a:spcPts val="3359"/>
              </a:lnSpc>
            </a:pPr>
            <a:r>
              <a:rPr lang="en-US" sz="2400">
                <a:solidFill>
                  <a:srgbClr val="22201F"/>
                </a:solidFill>
                <a:latin typeface="Glacial Indifference"/>
                <a:ea typeface="Glacial Indifference"/>
                <a:cs typeface="Glacial Indifference"/>
                <a:sym typeface="Glacial Indifference"/>
              </a:rPr>
              <a:t>·Meningkatkan efisiensi investaris agen telur </a:t>
            </a:r>
          </a:p>
          <a:p>
            <a:pPr algn="l">
              <a:lnSpc>
                <a:spcPts val="33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20469"/>
            <a:ext cx="4637739" cy="4637739"/>
          </a:xfrm>
          <a:custGeom>
            <a:avLst/>
            <a:gdLst/>
            <a:ahLst/>
            <a:cxnLst/>
            <a:rect r="r" b="b" t="t" l="l"/>
            <a:pathLst>
              <a:path h="4637739" w="4637739">
                <a:moveTo>
                  <a:pt x="0" y="0"/>
                </a:moveTo>
                <a:lnTo>
                  <a:pt x="4637739" y="0"/>
                </a:lnTo>
                <a:lnTo>
                  <a:pt x="4637739" y="4637739"/>
                </a:lnTo>
                <a:lnTo>
                  <a:pt x="0" y="463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88454" y="71134"/>
            <a:ext cx="11205652" cy="1293495"/>
          </a:xfrm>
          <a:prstGeom prst="rect">
            <a:avLst/>
          </a:prstGeom>
        </p:spPr>
        <p:txBody>
          <a:bodyPr anchor="t" rtlCol="false" tIns="0" lIns="0" bIns="0" rIns="0">
            <a:spAutoFit/>
          </a:bodyPr>
          <a:lstStyle/>
          <a:p>
            <a:pPr algn="l">
              <a:lnSpc>
                <a:spcPts val="10080"/>
              </a:lnSpc>
            </a:pPr>
            <a:r>
              <a:rPr lang="en-US" sz="7200" b="true">
                <a:solidFill>
                  <a:srgbClr val="22201F"/>
                </a:solidFill>
                <a:latin typeface="Poppins Bold"/>
                <a:ea typeface="Poppins Bold"/>
                <a:cs typeface="Poppins Bold"/>
                <a:sym typeface="Poppins Bold"/>
              </a:rPr>
              <a:t>USER </a:t>
            </a:r>
            <a:r>
              <a:rPr lang="en-US" sz="7200" b="true">
                <a:solidFill>
                  <a:srgbClr val="382E90"/>
                </a:solidFill>
                <a:latin typeface="Poppins Bold"/>
                <a:ea typeface="Poppins Bold"/>
                <a:cs typeface="Poppins Bold"/>
                <a:sym typeface="Poppins Bold"/>
              </a:rPr>
              <a:t>STORY</a:t>
            </a:r>
          </a:p>
        </p:txBody>
      </p:sp>
      <p:sp>
        <p:nvSpPr>
          <p:cNvPr name="TextBox 4" id="4"/>
          <p:cNvSpPr txBox="true"/>
          <p:nvPr/>
        </p:nvSpPr>
        <p:spPr>
          <a:xfrm rot="0">
            <a:off x="1698200" y="1307479"/>
            <a:ext cx="16589800" cy="10054590"/>
          </a:xfrm>
          <a:prstGeom prst="rect">
            <a:avLst/>
          </a:prstGeom>
        </p:spPr>
        <p:txBody>
          <a:bodyPr anchor="t" rtlCol="false" tIns="0" lIns="0" bIns="0" rIns="0">
            <a:spAutoFit/>
          </a:bodyPr>
          <a:lstStyle/>
          <a:p>
            <a:pPr algn="l">
              <a:lnSpc>
                <a:spcPts val="3359"/>
              </a:lnSpc>
            </a:pPr>
            <a:r>
              <a:rPr lang="en-US" sz="2400">
                <a:solidFill>
                  <a:srgbClr val="22201F"/>
                </a:solidFill>
                <a:latin typeface="Glacial Indifference"/>
                <a:ea typeface="Glacial Indifference"/>
                <a:cs typeface="Glacial Indifference"/>
                <a:sym typeface="Glacial Indifference"/>
              </a:rPr>
              <a:t> </a:t>
            </a:r>
            <a:r>
              <a:rPr lang="en-US" sz="2400" b="true">
                <a:solidFill>
                  <a:srgbClr val="22201F"/>
                </a:solidFill>
                <a:latin typeface="Glacial Indifference Bold"/>
                <a:ea typeface="Glacial Indifference Bold"/>
                <a:cs typeface="Glacial Indifference Bold"/>
                <a:sym typeface="Glacial Indifference Bold"/>
              </a:rPr>
              <a:t>·Sebagai pemilik toko</a:t>
            </a:r>
            <a:r>
              <a:rPr lang="en-US" sz="2400">
                <a:solidFill>
                  <a:srgbClr val="22201F"/>
                </a:solidFill>
                <a:latin typeface="Glacial Indifference"/>
                <a:ea typeface="Glacial Indifference"/>
                <a:cs typeface="Glacial Indifference"/>
                <a:sym typeface="Glacial Indifference"/>
              </a:rPr>
              <a:t>,  ingin dapat melihat laporan inventaris untuk dapat mengetahui stok telur yang tersedia dan agar saya dapat mengevaluasi kinerja toko.</a:t>
            </a:r>
          </a:p>
          <a:p>
            <a:pPr algn="l">
              <a:lnSpc>
                <a:spcPts val="3359"/>
              </a:lnSpc>
            </a:pPr>
            <a:r>
              <a:rPr lang="en-US" sz="2400">
                <a:solidFill>
                  <a:srgbClr val="22201F"/>
                </a:solidFill>
                <a:latin typeface="Glacial Indifference"/>
                <a:ea typeface="Glacial Indifference"/>
                <a:cs typeface="Glacial Indifference"/>
                <a:sym typeface="Glacial Indifference"/>
              </a:rPr>
              <a:t>·Kriteria Penerimaan:</a:t>
            </a:r>
          </a:p>
          <a:p>
            <a:pPr algn="l">
              <a:lnSpc>
                <a:spcPts val="3359"/>
              </a:lnSpc>
            </a:pPr>
            <a:r>
              <a:rPr lang="en-US" sz="2400">
                <a:solidFill>
                  <a:srgbClr val="22201F"/>
                </a:solidFill>
                <a:latin typeface="Glacial Indifference"/>
                <a:ea typeface="Glacial Indifference"/>
                <a:cs typeface="Glacial Indifference"/>
                <a:sym typeface="Glacial Indifference"/>
              </a:rPr>
              <a:t>·Tampilan untuk menampilkan laporan detail transaksi.</a:t>
            </a:r>
          </a:p>
          <a:p>
            <a:pPr algn="l">
              <a:lnSpc>
                <a:spcPts val="3359"/>
              </a:lnSpc>
            </a:pPr>
            <a:r>
              <a:rPr lang="en-US" sz="2400">
                <a:solidFill>
                  <a:srgbClr val="22201F"/>
                </a:solidFill>
                <a:latin typeface="Glacial Indifference"/>
                <a:ea typeface="Glacial Indifference"/>
                <a:cs typeface="Glacial Indifference"/>
                <a:sym typeface="Glacial Indifference"/>
              </a:rPr>
              <a:t>Tampilan untuk melihat status stok inventaris terkini.</a:t>
            </a:r>
          </a:p>
          <a:p>
            <a:pPr algn="l">
              <a:lnSpc>
                <a:spcPts val="3359"/>
              </a:lnSpc>
            </a:pPr>
          </a:p>
          <a:p>
            <a:pPr algn="l">
              <a:lnSpc>
                <a:spcPts val="3359"/>
              </a:lnSpc>
            </a:pPr>
            <a:r>
              <a:rPr lang="en-US" sz="2400">
                <a:solidFill>
                  <a:srgbClr val="22201F"/>
                </a:solidFill>
                <a:latin typeface="Glacial Indifference"/>
                <a:ea typeface="Glacial Indifference"/>
                <a:cs typeface="Glacial Indifference"/>
                <a:sym typeface="Glacial Indifference"/>
              </a:rPr>
              <a:t>·</a:t>
            </a:r>
            <a:r>
              <a:rPr lang="en-US" sz="2400" b="true">
                <a:solidFill>
                  <a:srgbClr val="22201F"/>
                </a:solidFill>
                <a:latin typeface="Glacial Indifference Bold"/>
                <a:ea typeface="Glacial Indifference Bold"/>
                <a:cs typeface="Glacial Indifference Bold"/>
                <a:sym typeface="Glacial Indifference Bold"/>
              </a:rPr>
              <a:t>Sebagai karyawan</a:t>
            </a:r>
            <a:r>
              <a:rPr lang="en-US" sz="2400">
                <a:solidFill>
                  <a:srgbClr val="22201F"/>
                </a:solidFill>
                <a:latin typeface="Glacial Indifference"/>
                <a:ea typeface="Glacial Indifference"/>
                <a:cs typeface="Glacial Indifference"/>
                <a:sym typeface="Glacial Indifference"/>
              </a:rPr>
              <a:t>, ingin dapat mengetahui stok telur yang ada di toko agar dapat memudahkan dalam melayani pelanggan.</a:t>
            </a:r>
          </a:p>
          <a:p>
            <a:pPr algn="l">
              <a:lnSpc>
                <a:spcPts val="3359"/>
              </a:lnSpc>
            </a:pPr>
            <a:r>
              <a:rPr lang="en-US" sz="2400">
                <a:solidFill>
                  <a:srgbClr val="22201F"/>
                </a:solidFill>
                <a:latin typeface="Glacial Indifference"/>
                <a:ea typeface="Glacial Indifference"/>
                <a:cs typeface="Glacial Indifference"/>
                <a:sym typeface="Glacial Indifference"/>
              </a:rPr>
              <a:t>·Kriteria Penerimaan:</a:t>
            </a:r>
          </a:p>
          <a:p>
            <a:pPr algn="l">
              <a:lnSpc>
                <a:spcPts val="3359"/>
              </a:lnSpc>
            </a:pPr>
            <a:r>
              <a:rPr lang="en-US" sz="2400">
                <a:solidFill>
                  <a:srgbClr val="22201F"/>
                </a:solidFill>
                <a:latin typeface="Glacial Indifference"/>
                <a:ea typeface="Glacial Indifference"/>
                <a:cs typeface="Glacial Indifference"/>
                <a:sym typeface="Glacial Indifference"/>
              </a:rPr>
              <a:t>·Akses ke detail kuantitas produk.</a:t>
            </a:r>
          </a:p>
          <a:p>
            <a:pPr algn="l">
              <a:lnSpc>
                <a:spcPts val="3359"/>
              </a:lnSpc>
            </a:pPr>
          </a:p>
          <a:p>
            <a:pPr algn="l">
              <a:lnSpc>
                <a:spcPts val="3359"/>
              </a:lnSpc>
            </a:pPr>
            <a:r>
              <a:rPr lang="en-US" sz="2400">
                <a:solidFill>
                  <a:srgbClr val="22201F"/>
                </a:solidFill>
                <a:latin typeface="Glacial Indifference"/>
                <a:ea typeface="Glacial Indifference"/>
                <a:cs typeface="Glacial Indifference"/>
                <a:sym typeface="Glacial Indifference"/>
              </a:rPr>
              <a:t>·</a:t>
            </a:r>
            <a:r>
              <a:rPr lang="en-US" sz="2400" b="true">
                <a:solidFill>
                  <a:srgbClr val="22201F"/>
                </a:solidFill>
                <a:latin typeface="Glacial Indifference Bold"/>
                <a:ea typeface="Glacial Indifference Bold"/>
                <a:cs typeface="Glacial Indifference Bold"/>
                <a:sym typeface="Glacial Indifference Bold"/>
              </a:rPr>
              <a:t>Sebagai karyawan</a:t>
            </a:r>
            <a:r>
              <a:rPr lang="en-US" sz="2400">
                <a:solidFill>
                  <a:srgbClr val="22201F"/>
                </a:solidFill>
                <a:latin typeface="Glacial Indifference"/>
                <a:ea typeface="Glacial Indifference"/>
                <a:cs typeface="Glacial Indifference"/>
                <a:sym typeface="Glacial Indifference"/>
              </a:rPr>
              <a:t>, ingin mencatat pembelian dan data diri pelanggan agar dapat digunakan kembali untuk menghubungi pelanggan jika ada perubahan harga dan promo.</a:t>
            </a:r>
          </a:p>
          <a:p>
            <a:pPr algn="l">
              <a:lnSpc>
                <a:spcPts val="3359"/>
              </a:lnSpc>
            </a:pPr>
            <a:r>
              <a:rPr lang="en-US" sz="2400">
                <a:solidFill>
                  <a:srgbClr val="22201F"/>
                </a:solidFill>
                <a:latin typeface="Glacial Indifference"/>
                <a:ea typeface="Glacial Indifference"/>
                <a:cs typeface="Glacial Indifference"/>
                <a:sym typeface="Glacial Indifference"/>
              </a:rPr>
              <a:t>·Kriteria Penerimaan:</a:t>
            </a:r>
          </a:p>
          <a:p>
            <a:pPr algn="l">
              <a:lnSpc>
                <a:spcPts val="3359"/>
              </a:lnSpc>
            </a:pPr>
            <a:r>
              <a:rPr lang="en-US" sz="2400">
                <a:solidFill>
                  <a:srgbClr val="22201F"/>
                </a:solidFill>
                <a:latin typeface="Glacial Indifference"/>
                <a:ea typeface="Glacial Indifference"/>
                <a:cs typeface="Glacial Indifference"/>
                <a:sym typeface="Glacial Indifference"/>
              </a:rPr>
              <a:t>·Tampilan data diri pelanggan.</a:t>
            </a:r>
          </a:p>
          <a:p>
            <a:pPr algn="l">
              <a:lnSpc>
                <a:spcPts val="3359"/>
              </a:lnSpc>
            </a:pPr>
            <a:r>
              <a:rPr lang="en-US" sz="2400">
                <a:solidFill>
                  <a:srgbClr val="22201F"/>
                </a:solidFill>
                <a:latin typeface="Glacial Indifference"/>
                <a:ea typeface="Glacial Indifference"/>
                <a:cs typeface="Glacial Indifference"/>
                <a:sym typeface="Glacial Indifference"/>
              </a:rPr>
              <a:t>·Tampilan data transaksi pembelian pelanggan.</a:t>
            </a:r>
          </a:p>
          <a:p>
            <a:pPr algn="l">
              <a:lnSpc>
                <a:spcPts val="3359"/>
              </a:lnSpc>
            </a:pPr>
          </a:p>
          <a:p>
            <a:pPr algn="l">
              <a:lnSpc>
                <a:spcPts val="3359"/>
              </a:lnSpc>
            </a:pPr>
            <a:r>
              <a:rPr lang="en-US" sz="2400">
                <a:solidFill>
                  <a:srgbClr val="22201F"/>
                </a:solidFill>
                <a:latin typeface="Glacial Indifference"/>
                <a:ea typeface="Glacial Indifference"/>
                <a:cs typeface="Glacial Indifference"/>
                <a:sym typeface="Glacial Indifference"/>
              </a:rPr>
              <a:t>·</a:t>
            </a:r>
            <a:r>
              <a:rPr lang="en-US" sz="2400" b="true">
                <a:solidFill>
                  <a:srgbClr val="22201F"/>
                </a:solidFill>
                <a:latin typeface="Glacial Indifference Bold"/>
                <a:ea typeface="Glacial Indifference Bold"/>
                <a:cs typeface="Glacial Indifference Bold"/>
                <a:sym typeface="Glacial Indifference Bold"/>
              </a:rPr>
              <a:t>Sebagai supplier</a:t>
            </a:r>
            <a:r>
              <a:rPr lang="en-US" sz="2400">
                <a:solidFill>
                  <a:srgbClr val="22201F"/>
                </a:solidFill>
                <a:latin typeface="Glacial Indifference"/>
                <a:ea typeface="Glacial Indifference"/>
                <a:cs typeface="Glacial Indifference"/>
                <a:sym typeface="Glacial Indifference"/>
              </a:rPr>
              <a:t>, ingin dapat melihat stok telur yang tersedia di agen agar dapat memastikan pasokan telur selalu cukup.</a:t>
            </a:r>
          </a:p>
          <a:p>
            <a:pPr algn="l">
              <a:lnSpc>
                <a:spcPts val="3359"/>
              </a:lnSpc>
            </a:pPr>
            <a:r>
              <a:rPr lang="en-US" sz="2400">
                <a:solidFill>
                  <a:srgbClr val="22201F"/>
                </a:solidFill>
                <a:latin typeface="Glacial Indifference"/>
                <a:ea typeface="Glacial Indifference"/>
                <a:cs typeface="Glacial Indifference"/>
                <a:sym typeface="Glacial Indifference"/>
              </a:rPr>
              <a:t>·Kriteria Penerimaan:</a:t>
            </a:r>
          </a:p>
          <a:p>
            <a:pPr algn="l">
              <a:lnSpc>
                <a:spcPts val="3359"/>
              </a:lnSpc>
            </a:pPr>
            <a:r>
              <a:rPr lang="en-US" sz="2400">
                <a:solidFill>
                  <a:srgbClr val="22201F"/>
                </a:solidFill>
                <a:latin typeface="Glacial Indifference"/>
                <a:ea typeface="Glacial Indifference"/>
                <a:cs typeface="Glacial Indifference"/>
                <a:sym typeface="Glacial Indifference"/>
              </a:rPr>
              <a:t>Tampilan jumlah stok yang tersedia </a:t>
            </a:r>
          </a:p>
          <a:p>
            <a:pPr algn="l">
              <a:lnSpc>
                <a:spcPts val="3359"/>
              </a:lnSpc>
            </a:pPr>
          </a:p>
          <a:p>
            <a:pPr algn="l">
              <a:lnSpc>
                <a:spcPts val="3359"/>
              </a:lnSpc>
            </a:pPr>
          </a:p>
          <a:p>
            <a:pPr algn="l">
              <a:lnSpc>
                <a:spcPts val="3359"/>
              </a:lnSpc>
            </a:pPr>
          </a:p>
          <a:p>
            <a:pPr algn="l">
              <a:lnSpc>
                <a:spcPts val="33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144500" y="0"/>
            <a:ext cx="5143500" cy="5143500"/>
          </a:xfrm>
          <a:custGeom>
            <a:avLst/>
            <a:gdLst/>
            <a:ahLst/>
            <a:cxnLst/>
            <a:rect r="r" b="b" t="t" l="l"/>
            <a:pathLst>
              <a:path h="5143500" w="5143500">
                <a:moveTo>
                  <a:pt x="5143500" y="5143500"/>
                </a:moveTo>
                <a:lnTo>
                  <a:pt x="0" y="5143500"/>
                </a:lnTo>
                <a:lnTo>
                  <a:pt x="0" y="0"/>
                </a:lnTo>
                <a:lnTo>
                  <a:pt x="5143500" y="0"/>
                </a:lnTo>
                <a:lnTo>
                  <a:pt x="5143500" y="51435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409326"/>
            <a:ext cx="13057085" cy="8458767"/>
          </a:xfrm>
          <a:custGeom>
            <a:avLst/>
            <a:gdLst/>
            <a:ahLst/>
            <a:cxnLst/>
            <a:rect r="r" b="b" t="t" l="l"/>
            <a:pathLst>
              <a:path h="8458767" w="13057085">
                <a:moveTo>
                  <a:pt x="0" y="0"/>
                </a:moveTo>
                <a:lnTo>
                  <a:pt x="13057085" y="0"/>
                </a:lnTo>
                <a:lnTo>
                  <a:pt x="13057085" y="8458767"/>
                </a:lnTo>
                <a:lnTo>
                  <a:pt x="0" y="8458767"/>
                </a:lnTo>
                <a:lnTo>
                  <a:pt x="0" y="0"/>
                </a:lnTo>
                <a:close/>
              </a:path>
            </a:pathLst>
          </a:custGeom>
          <a:blipFill>
            <a:blip r:embed="rId4"/>
            <a:stretch>
              <a:fillRect l="0" t="0" r="0" b="0"/>
            </a:stretch>
          </a:blipFill>
        </p:spPr>
      </p:sp>
      <p:sp>
        <p:nvSpPr>
          <p:cNvPr name="TextBox 4" id="4"/>
          <p:cNvSpPr txBox="true"/>
          <p:nvPr/>
        </p:nvSpPr>
        <p:spPr>
          <a:xfrm rot="0">
            <a:off x="6201589" y="269870"/>
            <a:ext cx="8115300" cy="758830"/>
          </a:xfrm>
          <a:prstGeom prst="rect">
            <a:avLst/>
          </a:prstGeom>
        </p:spPr>
        <p:txBody>
          <a:bodyPr anchor="t" rtlCol="false" tIns="0" lIns="0" bIns="0" rIns="0">
            <a:spAutoFit/>
          </a:bodyPr>
          <a:lstStyle/>
          <a:p>
            <a:pPr algn="just">
              <a:lnSpc>
                <a:spcPts val="5500"/>
              </a:lnSpc>
            </a:pPr>
            <a:r>
              <a:rPr lang="en-US" sz="5000" b="true">
                <a:solidFill>
                  <a:srgbClr val="22201F"/>
                </a:solidFill>
                <a:latin typeface="Poppins Bold"/>
                <a:ea typeface="Poppins Bold"/>
                <a:cs typeface="Poppins Bold"/>
                <a:sym typeface="Poppins Bold"/>
              </a:rPr>
              <a:t>MODEL ERD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144500" y="0"/>
            <a:ext cx="5143500" cy="5143500"/>
          </a:xfrm>
          <a:custGeom>
            <a:avLst/>
            <a:gdLst/>
            <a:ahLst/>
            <a:cxnLst/>
            <a:rect r="r" b="b" t="t" l="l"/>
            <a:pathLst>
              <a:path h="5143500" w="5143500">
                <a:moveTo>
                  <a:pt x="5143500" y="5143500"/>
                </a:moveTo>
                <a:lnTo>
                  <a:pt x="0" y="5143500"/>
                </a:lnTo>
                <a:lnTo>
                  <a:pt x="0" y="0"/>
                </a:lnTo>
                <a:lnTo>
                  <a:pt x="5143500" y="0"/>
                </a:lnTo>
                <a:lnTo>
                  <a:pt x="5143500" y="51435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41744" y="1028700"/>
            <a:ext cx="10403243" cy="4242663"/>
          </a:xfrm>
          <a:custGeom>
            <a:avLst/>
            <a:gdLst/>
            <a:ahLst/>
            <a:cxnLst/>
            <a:rect r="r" b="b" t="t" l="l"/>
            <a:pathLst>
              <a:path h="4242663" w="10403243">
                <a:moveTo>
                  <a:pt x="0" y="0"/>
                </a:moveTo>
                <a:lnTo>
                  <a:pt x="10403243" y="0"/>
                </a:lnTo>
                <a:lnTo>
                  <a:pt x="10403243" y="4242663"/>
                </a:lnTo>
                <a:lnTo>
                  <a:pt x="0" y="4242663"/>
                </a:lnTo>
                <a:lnTo>
                  <a:pt x="0" y="0"/>
                </a:lnTo>
                <a:close/>
              </a:path>
            </a:pathLst>
          </a:custGeom>
          <a:blipFill>
            <a:blip r:embed="rId6"/>
            <a:stretch>
              <a:fillRect l="-19384" t="-96306" r="-122912" b="-137889"/>
            </a:stretch>
          </a:blipFill>
        </p:spPr>
      </p:sp>
      <p:sp>
        <p:nvSpPr>
          <p:cNvPr name="Freeform 5" id="5"/>
          <p:cNvSpPr/>
          <p:nvPr/>
        </p:nvSpPr>
        <p:spPr>
          <a:xfrm flipH="false" flipV="false" rot="0">
            <a:off x="2057400" y="5627832"/>
            <a:ext cx="8541293" cy="2309660"/>
          </a:xfrm>
          <a:custGeom>
            <a:avLst/>
            <a:gdLst/>
            <a:ahLst/>
            <a:cxnLst/>
            <a:rect r="r" b="b" t="t" l="l"/>
            <a:pathLst>
              <a:path h="2309660" w="8541293">
                <a:moveTo>
                  <a:pt x="0" y="0"/>
                </a:moveTo>
                <a:lnTo>
                  <a:pt x="8541293" y="0"/>
                </a:lnTo>
                <a:lnTo>
                  <a:pt x="8541293" y="2309659"/>
                </a:lnTo>
                <a:lnTo>
                  <a:pt x="0" y="2309659"/>
                </a:lnTo>
                <a:lnTo>
                  <a:pt x="0" y="0"/>
                </a:lnTo>
                <a:close/>
              </a:path>
            </a:pathLst>
          </a:custGeom>
          <a:blipFill>
            <a:blip r:embed="rId6"/>
            <a:stretch>
              <a:fillRect l="-20757" t="-380298" r="-190212" b="-166253"/>
            </a:stretch>
          </a:blipFill>
        </p:spPr>
      </p:sp>
      <p:sp>
        <p:nvSpPr>
          <p:cNvPr name="TextBox 6" id="6"/>
          <p:cNvSpPr txBox="true"/>
          <p:nvPr/>
        </p:nvSpPr>
        <p:spPr>
          <a:xfrm rot="0">
            <a:off x="4831253" y="194873"/>
            <a:ext cx="8115300" cy="727715"/>
          </a:xfrm>
          <a:prstGeom prst="rect">
            <a:avLst/>
          </a:prstGeom>
        </p:spPr>
        <p:txBody>
          <a:bodyPr anchor="t" rtlCol="false" tIns="0" lIns="0" bIns="0" rIns="0">
            <a:spAutoFit/>
          </a:bodyPr>
          <a:lstStyle/>
          <a:p>
            <a:pPr algn="ctr">
              <a:lnSpc>
                <a:spcPts val="5280"/>
              </a:lnSpc>
            </a:pPr>
            <a:r>
              <a:rPr lang="en-US" sz="4800" b="true">
                <a:solidFill>
                  <a:srgbClr val="22201F"/>
                </a:solidFill>
                <a:latin typeface="Poppins Bold"/>
                <a:ea typeface="Poppins Bold"/>
                <a:cs typeface="Poppins Bold"/>
                <a:sym typeface="Poppins Bold"/>
              </a:rPr>
              <a:t>TABEL NORMALISASI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0"/>
            <a:ext cx="20116800" cy="11315700"/>
            <a:chOff x="0" y="0"/>
            <a:chExt cx="26822400" cy="15087600"/>
          </a:xfrm>
        </p:grpSpPr>
        <p:sp>
          <p:nvSpPr>
            <p:cNvPr name="Freeform 3" id="3"/>
            <p:cNvSpPr/>
            <p:nvPr/>
          </p:nvSpPr>
          <p:spPr>
            <a:xfrm flipH="false" flipV="false" rot="0">
              <a:off x="0" y="1676400"/>
              <a:ext cx="13411200" cy="13411200"/>
            </a:xfrm>
            <a:custGeom>
              <a:avLst/>
              <a:gdLst/>
              <a:ahLst/>
              <a:cxnLst/>
              <a:rect r="r" b="b" t="t" l="l"/>
              <a:pathLst>
                <a:path h="13411200" w="13411200">
                  <a:moveTo>
                    <a:pt x="0" y="0"/>
                  </a:moveTo>
                  <a:lnTo>
                    <a:pt x="13411200" y="0"/>
                  </a:lnTo>
                  <a:lnTo>
                    <a:pt x="13411200" y="13411200"/>
                  </a:lnTo>
                  <a:lnTo>
                    <a:pt x="0" y="13411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383260" y="12652913"/>
              <a:ext cx="13439140" cy="2434687"/>
              <a:chOff x="0" y="0"/>
              <a:chExt cx="2413314" cy="437205"/>
            </a:xfrm>
          </p:grpSpPr>
          <p:sp>
            <p:nvSpPr>
              <p:cNvPr name="Freeform 5" id="5"/>
              <p:cNvSpPr/>
              <p:nvPr/>
            </p:nvSpPr>
            <p:spPr>
              <a:xfrm flipH="false" flipV="false" rot="0">
                <a:off x="0" y="0"/>
                <a:ext cx="2413314" cy="437205"/>
              </a:xfrm>
              <a:custGeom>
                <a:avLst/>
                <a:gdLst/>
                <a:ahLst/>
                <a:cxnLst/>
                <a:rect r="r" b="b" t="t" l="l"/>
                <a:pathLst>
                  <a:path h="437205" w="2413314">
                    <a:moveTo>
                      <a:pt x="0" y="0"/>
                    </a:moveTo>
                    <a:lnTo>
                      <a:pt x="2413314" y="0"/>
                    </a:lnTo>
                    <a:lnTo>
                      <a:pt x="2413314" y="437205"/>
                    </a:lnTo>
                    <a:lnTo>
                      <a:pt x="0" y="437205"/>
                    </a:lnTo>
                    <a:close/>
                  </a:path>
                </a:pathLst>
              </a:custGeom>
              <a:solidFill>
                <a:srgbClr val="382E90"/>
              </a:solidFill>
            </p:spPr>
          </p:sp>
          <p:sp>
            <p:nvSpPr>
              <p:cNvPr name="TextBox 6" id="6"/>
              <p:cNvSpPr txBox="true"/>
              <p:nvPr/>
            </p:nvSpPr>
            <p:spPr>
              <a:xfrm>
                <a:off x="0" y="-47625"/>
                <a:ext cx="2413314" cy="48483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0" y="0"/>
              <a:ext cx="2440652" cy="1676400"/>
              <a:chOff x="0" y="0"/>
              <a:chExt cx="438277" cy="301037"/>
            </a:xfrm>
          </p:grpSpPr>
          <p:sp>
            <p:nvSpPr>
              <p:cNvPr name="Freeform 8" id="8"/>
              <p:cNvSpPr/>
              <p:nvPr/>
            </p:nvSpPr>
            <p:spPr>
              <a:xfrm flipH="false" flipV="false" rot="0">
                <a:off x="0" y="0"/>
                <a:ext cx="438277" cy="301037"/>
              </a:xfrm>
              <a:custGeom>
                <a:avLst/>
                <a:gdLst/>
                <a:ahLst/>
                <a:cxnLst/>
                <a:rect r="r" b="b" t="t" l="l"/>
                <a:pathLst>
                  <a:path h="301037" w="438277">
                    <a:moveTo>
                      <a:pt x="0" y="0"/>
                    </a:moveTo>
                    <a:lnTo>
                      <a:pt x="438277" y="0"/>
                    </a:lnTo>
                    <a:lnTo>
                      <a:pt x="438277" y="301037"/>
                    </a:lnTo>
                    <a:lnTo>
                      <a:pt x="0" y="301037"/>
                    </a:lnTo>
                    <a:close/>
                  </a:path>
                </a:pathLst>
              </a:custGeom>
              <a:solidFill>
                <a:srgbClr val="DFB2FF"/>
              </a:solidFill>
            </p:spPr>
          </p:sp>
          <p:sp>
            <p:nvSpPr>
              <p:cNvPr name="TextBox 9" id="9"/>
              <p:cNvSpPr txBox="true"/>
              <p:nvPr/>
            </p:nvSpPr>
            <p:spPr>
              <a:xfrm>
                <a:off x="0" y="-47625"/>
                <a:ext cx="438277" cy="348662"/>
              </a:xfrm>
              <a:prstGeom prst="rect">
                <a:avLst/>
              </a:prstGeom>
            </p:spPr>
            <p:txBody>
              <a:bodyPr anchor="ctr" rtlCol="false" tIns="50800" lIns="50800" bIns="50800" rIns="50800"/>
              <a:lstStyle/>
              <a:p>
                <a:pPr algn="ctr">
                  <a:lnSpc>
                    <a:spcPts val="3359"/>
                  </a:lnSpc>
                </a:pPr>
              </a:p>
            </p:txBody>
          </p:sp>
        </p:grpSp>
      </p:grpSp>
      <p:sp>
        <p:nvSpPr>
          <p:cNvPr name="Freeform 10" id="10"/>
          <p:cNvSpPr/>
          <p:nvPr/>
        </p:nvSpPr>
        <p:spPr>
          <a:xfrm flipH="false" flipV="false" rot="0">
            <a:off x="3457610" y="1028700"/>
            <a:ext cx="10005745" cy="5306842"/>
          </a:xfrm>
          <a:custGeom>
            <a:avLst/>
            <a:gdLst/>
            <a:ahLst/>
            <a:cxnLst/>
            <a:rect r="r" b="b" t="t" l="l"/>
            <a:pathLst>
              <a:path h="5306842" w="10005745">
                <a:moveTo>
                  <a:pt x="0" y="0"/>
                </a:moveTo>
                <a:lnTo>
                  <a:pt x="10005745" y="0"/>
                </a:lnTo>
                <a:lnTo>
                  <a:pt x="10005745" y="5306842"/>
                </a:lnTo>
                <a:lnTo>
                  <a:pt x="0" y="5306842"/>
                </a:lnTo>
                <a:lnTo>
                  <a:pt x="0" y="0"/>
                </a:lnTo>
                <a:close/>
              </a:path>
            </a:pathLst>
          </a:custGeom>
          <a:blipFill>
            <a:blip r:embed="rId4"/>
            <a:stretch>
              <a:fillRect l="-3542" t="-171" r="0" b="0"/>
            </a:stretch>
          </a:blipFill>
        </p:spPr>
      </p:sp>
      <p:sp>
        <p:nvSpPr>
          <p:cNvPr name="Freeform 11" id="11"/>
          <p:cNvSpPr/>
          <p:nvPr/>
        </p:nvSpPr>
        <p:spPr>
          <a:xfrm flipH="false" flipV="false" rot="0">
            <a:off x="3310555" y="6090451"/>
            <a:ext cx="9785317" cy="2770373"/>
          </a:xfrm>
          <a:custGeom>
            <a:avLst/>
            <a:gdLst/>
            <a:ahLst/>
            <a:cxnLst/>
            <a:rect r="r" b="b" t="t" l="l"/>
            <a:pathLst>
              <a:path h="2770373" w="9785317">
                <a:moveTo>
                  <a:pt x="0" y="0"/>
                </a:moveTo>
                <a:lnTo>
                  <a:pt x="9785317" y="0"/>
                </a:lnTo>
                <a:lnTo>
                  <a:pt x="9785317" y="2770373"/>
                </a:lnTo>
                <a:lnTo>
                  <a:pt x="0" y="2770373"/>
                </a:lnTo>
                <a:lnTo>
                  <a:pt x="0" y="0"/>
                </a:lnTo>
                <a:close/>
              </a:path>
            </a:pathLst>
          </a:custGeom>
          <a:blipFill>
            <a:blip r:embed="rId5"/>
            <a:stretch>
              <a:fillRect l="-4480" t="-59773" r="0" b="-173661"/>
            </a:stretch>
          </a:blipFill>
        </p:spPr>
      </p:sp>
      <p:sp>
        <p:nvSpPr>
          <p:cNvPr name="TextBox 12" id="12"/>
          <p:cNvSpPr txBox="true"/>
          <p:nvPr/>
        </p:nvSpPr>
        <p:spPr>
          <a:xfrm rot="0">
            <a:off x="4386264" y="78875"/>
            <a:ext cx="9929648" cy="949825"/>
          </a:xfrm>
          <a:prstGeom prst="rect">
            <a:avLst/>
          </a:prstGeom>
        </p:spPr>
        <p:txBody>
          <a:bodyPr anchor="t" rtlCol="false" tIns="0" lIns="0" bIns="0" rIns="0">
            <a:spAutoFit/>
          </a:bodyPr>
          <a:lstStyle/>
          <a:p>
            <a:pPr algn="l">
              <a:lnSpc>
                <a:spcPts val="6927"/>
              </a:lnSpc>
            </a:pPr>
            <a:r>
              <a:rPr lang="en-US" sz="6297" b="true">
                <a:solidFill>
                  <a:srgbClr val="22201F"/>
                </a:solidFill>
                <a:latin typeface="Poppins Bold"/>
                <a:ea typeface="Poppins Bold"/>
                <a:cs typeface="Poppins Bold"/>
                <a:sym typeface="Poppins Bold"/>
              </a:rPr>
              <a:t>TABEL </a:t>
            </a:r>
            <a:r>
              <a:rPr lang="en-US" sz="6297" b="true">
                <a:solidFill>
                  <a:srgbClr val="382E90"/>
                </a:solidFill>
                <a:latin typeface="Poppins Bold"/>
                <a:ea typeface="Poppins Bold"/>
                <a:cs typeface="Poppins Bold"/>
                <a:sym typeface="Poppins Bold"/>
              </a:rPr>
              <a:t>NORMALISASI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0"/>
            <a:ext cx="20116800" cy="11315700"/>
            <a:chOff x="0" y="0"/>
            <a:chExt cx="26822400" cy="15087600"/>
          </a:xfrm>
        </p:grpSpPr>
        <p:sp>
          <p:nvSpPr>
            <p:cNvPr name="Freeform 3" id="3"/>
            <p:cNvSpPr/>
            <p:nvPr/>
          </p:nvSpPr>
          <p:spPr>
            <a:xfrm flipH="false" flipV="false" rot="0">
              <a:off x="0" y="1676400"/>
              <a:ext cx="13411200" cy="13411200"/>
            </a:xfrm>
            <a:custGeom>
              <a:avLst/>
              <a:gdLst/>
              <a:ahLst/>
              <a:cxnLst/>
              <a:rect r="r" b="b" t="t" l="l"/>
              <a:pathLst>
                <a:path h="13411200" w="13411200">
                  <a:moveTo>
                    <a:pt x="0" y="0"/>
                  </a:moveTo>
                  <a:lnTo>
                    <a:pt x="13411200" y="0"/>
                  </a:lnTo>
                  <a:lnTo>
                    <a:pt x="13411200" y="13411200"/>
                  </a:lnTo>
                  <a:lnTo>
                    <a:pt x="0" y="13411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383260" y="12652913"/>
              <a:ext cx="13439140" cy="2434687"/>
              <a:chOff x="0" y="0"/>
              <a:chExt cx="2413314" cy="437205"/>
            </a:xfrm>
          </p:grpSpPr>
          <p:sp>
            <p:nvSpPr>
              <p:cNvPr name="Freeform 5" id="5"/>
              <p:cNvSpPr/>
              <p:nvPr/>
            </p:nvSpPr>
            <p:spPr>
              <a:xfrm flipH="false" flipV="false" rot="0">
                <a:off x="0" y="0"/>
                <a:ext cx="2413314" cy="437205"/>
              </a:xfrm>
              <a:custGeom>
                <a:avLst/>
                <a:gdLst/>
                <a:ahLst/>
                <a:cxnLst/>
                <a:rect r="r" b="b" t="t" l="l"/>
                <a:pathLst>
                  <a:path h="437205" w="2413314">
                    <a:moveTo>
                      <a:pt x="0" y="0"/>
                    </a:moveTo>
                    <a:lnTo>
                      <a:pt x="2413314" y="0"/>
                    </a:lnTo>
                    <a:lnTo>
                      <a:pt x="2413314" y="437205"/>
                    </a:lnTo>
                    <a:lnTo>
                      <a:pt x="0" y="437205"/>
                    </a:lnTo>
                    <a:close/>
                  </a:path>
                </a:pathLst>
              </a:custGeom>
              <a:solidFill>
                <a:srgbClr val="382E90"/>
              </a:solidFill>
            </p:spPr>
          </p:sp>
          <p:sp>
            <p:nvSpPr>
              <p:cNvPr name="TextBox 6" id="6"/>
              <p:cNvSpPr txBox="true"/>
              <p:nvPr/>
            </p:nvSpPr>
            <p:spPr>
              <a:xfrm>
                <a:off x="0" y="-47625"/>
                <a:ext cx="2413314" cy="48483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0" y="0"/>
              <a:ext cx="2440652" cy="1676400"/>
              <a:chOff x="0" y="0"/>
              <a:chExt cx="438277" cy="301037"/>
            </a:xfrm>
          </p:grpSpPr>
          <p:sp>
            <p:nvSpPr>
              <p:cNvPr name="Freeform 8" id="8"/>
              <p:cNvSpPr/>
              <p:nvPr/>
            </p:nvSpPr>
            <p:spPr>
              <a:xfrm flipH="false" flipV="false" rot="0">
                <a:off x="0" y="0"/>
                <a:ext cx="438277" cy="301037"/>
              </a:xfrm>
              <a:custGeom>
                <a:avLst/>
                <a:gdLst/>
                <a:ahLst/>
                <a:cxnLst/>
                <a:rect r="r" b="b" t="t" l="l"/>
                <a:pathLst>
                  <a:path h="301037" w="438277">
                    <a:moveTo>
                      <a:pt x="0" y="0"/>
                    </a:moveTo>
                    <a:lnTo>
                      <a:pt x="438277" y="0"/>
                    </a:lnTo>
                    <a:lnTo>
                      <a:pt x="438277" y="301037"/>
                    </a:lnTo>
                    <a:lnTo>
                      <a:pt x="0" y="301037"/>
                    </a:lnTo>
                    <a:close/>
                  </a:path>
                </a:pathLst>
              </a:custGeom>
              <a:solidFill>
                <a:srgbClr val="DFB2FF"/>
              </a:solidFill>
            </p:spPr>
          </p:sp>
          <p:sp>
            <p:nvSpPr>
              <p:cNvPr name="TextBox 9" id="9"/>
              <p:cNvSpPr txBox="true"/>
              <p:nvPr/>
            </p:nvSpPr>
            <p:spPr>
              <a:xfrm>
                <a:off x="0" y="-47625"/>
                <a:ext cx="438277" cy="348662"/>
              </a:xfrm>
              <a:prstGeom prst="rect">
                <a:avLst/>
              </a:prstGeom>
            </p:spPr>
            <p:txBody>
              <a:bodyPr anchor="ctr" rtlCol="false" tIns="50800" lIns="50800" bIns="50800" rIns="50800"/>
              <a:lstStyle/>
              <a:p>
                <a:pPr algn="ctr">
                  <a:lnSpc>
                    <a:spcPts val="3359"/>
                  </a:lnSpc>
                </a:pPr>
              </a:p>
            </p:txBody>
          </p:sp>
        </p:grpSp>
      </p:grpSp>
      <p:sp>
        <p:nvSpPr>
          <p:cNvPr name="Freeform 10" id="10"/>
          <p:cNvSpPr/>
          <p:nvPr/>
        </p:nvSpPr>
        <p:spPr>
          <a:xfrm flipH="false" flipV="false" rot="0">
            <a:off x="3420597" y="5657850"/>
            <a:ext cx="12370745" cy="3114936"/>
          </a:xfrm>
          <a:custGeom>
            <a:avLst/>
            <a:gdLst/>
            <a:ahLst/>
            <a:cxnLst/>
            <a:rect r="r" b="b" t="t" l="l"/>
            <a:pathLst>
              <a:path h="3114936" w="12370745">
                <a:moveTo>
                  <a:pt x="0" y="0"/>
                </a:moveTo>
                <a:lnTo>
                  <a:pt x="12370745" y="0"/>
                </a:lnTo>
                <a:lnTo>
                  <a:pt x="12370745" y="3114936"/>
                </a:lnTo>
                <a:lnTo>
                  <a:pt x="0" y="3114936"/>
                </a:lnTo>
                <a:lnTo>
                  <a:pt x="0" y="0"/>
                </a:lnTo>
                <a:close/>
              </a:path>
            </a:pathLst>
          </a:custGeom>
          <a:blipFill>
            <a:blip r:embed="rId4"/>
            <a:stretch>
              <a:fillRect l="0" t="0" r="0" b="0"/>
            </a:stretch>
          </a:blipFill>
        </p:spPr>
      </p:sp>
      <p:sp>
        <p:nvSpPr>
          <p:cNvPr name="Freeform 11" id="11"/>
          <p:cNvSpPr/>
          <p:nvPr/>
        </p:nvSpPr>
        <p:spPr>
          <a:xfrm flipH="false" flipV="false" rot="0">
            <a:off x="3420597" y="1300009"/>
            <a:ext cx="12498762" cy="3658174"/>
          </a:xfrm>
          <a:custGeom>
            <a:avLst/>
            <a:gdLst/>
            <a:ahLst/>
            <a:cxnLst/>
            <a:rect r="r" b="b" t="t" l="l"/>
            <a:pathLst>
              <a:path h="3658174" w="12498762">
                <a:moveTo>
                  <a:pt x="0" y="0"/>
                </a:moveTo>
                <a:lnTo>
                  <a:pt x="12498762" y="0"/>
                </a:lnTo>
                <a:lnTo>
                  <a:pt x="12498762" y="3658174"/>
                </a:lnTo>
                <a:lnTo>
                  <a:pt x="0" y="3658174"/>
                </a:lnTo>
                <a:lnTo>
                  <a:pt x="0" y="0"/>
                </a:lnTo>
                <a:close/>
              </a:path>
            </a:pathLst>
          </a:custGeom>
          <a:blipFill>
            <a:blip r:embed="rId5"/>
            <a:stretch>
              <a:fillRect l="-58853" t="-351302" r="-166259" b="-173522"/>
            </a:stretch>
          </a:blipFill>
        </p:spPr>
      </p:sp>
      <p:sp>
        <p:nvSpPr>
          <p:cNvPr name="TextBox 12" id="12"/>
          <p:cNvSpPr txBox="true"/>
          <p:nvPr/>
        </p:nvSpPr>
        <p:spPr>
          <a:xfrm rot="0">
            <a:off x="4704883" y="78875"/>
            <a:ext cx="9929648" cy="949825"/>
          </a:xfrm>
          <a:prstGeom prst="rect">
            <a:avLst/>
          </a:prstGeom>
        </p:spPr>
        <p:txBody>
          <a:bodyPr anchor="t" rtlCol="false" tIns="0" lIns="0" bIns="0" rIns="0">
            <a:spAutoFit/>
          </a:bodyPr>
          <a:lstStyle/>
          <a:p>
            <a:pPr algn="l">
              <a:lnSpc>
                <a:spcPts val="6927"/>
              </a:lnSpc>
            </a:pPr>
            <a:r>
              <a:rPr lang="en-US" sz="6297" b="true">
                <a:solidFill>
                  <a:srgbClr val="22201F"/>
                </a:solidFill>
                <a:latin typeface="Poppins Bold"/>
                <a:ea typeface="Poppins Bold"/>
                <a:cs typeface="Poppins Bold"/>
                <a:sym typeface="Poppins Bold"/>
              </a:rPr>
              <a:t>TABEL </a:t>
            </a:r>
            <a:r>
              <a:rPr lang="en-US" sz="6297" b="true">
                <a:solidFill>
                  <a:srgbClr val="382E90"/>
                </a:solidFill>
                <a:latin typeface="Poppins Bold"/>
                <a:ea typeface="Poppins Bold"/>
                <a:cs typeface="Poppins Bold"/>
                <a:sym typeface="Poppins Bold"/>
              </a:rPr>
              <a:t>NORMALISASI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903" y="0"/>
            <a:ext cx="13297097" cy="1028700"/>
            <a:chOff x="0" y="0"/>
            <a:chExt cx="3502116" cy="270933"/>
          </a:xfrm>
        </p:grpSpPr>
        <p:sp>
          <p:nvSpPr>
            <p:cNvPr name="Freeform 4" id="4"/>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5" id="5"/>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0" y="5047359"/>
            <a:ext cx="478347" cy="5239641"/>
            <a:chOff x="0" y="0"/>
            <a:chExt cx="125984" cy="1379988"/>
          </a:xfrm>
        </p:grpSpPr>
        <p:sp>
          <p:nvSpPr>
            <p:cNvPr name="Freeform 7" id="7"/>
            <p:cNvSpPr/>
            <p:nvPr/>
          </p:nvSpPr>
          <p:spPr>
            <a:xfrm flipH="false" flipV="false" rot="0">
              <a:off x="0" y="0"/>
              <a:ext cx="125984" cy="1379988"/>
            </a:xfrm>
            <a:custGeom>
              <a:avLst/>
              <a:gdLst/>
              <a:ahLst/>
              <a:cxnLst/>
              <a:rect r="r" b="b" t="t" l="l"/>
              <a:pathLst>
                <a:path h="1379988" w="125984">
                  <a:moveTo>
                    <a:pt x="0" y="0"/>
                  </a:moveTo>
                  <a:lnTo>
                    <a:pt x="125984" y="0"/>
                  </a:lnTo>
                  <a:lnTo>
                    <a:pt x="125984" y="1379988"/>
                  </a:lnTo>
                  <a:lnTo>
                    <a:pt x="0" y="1379988"/>
                  </a:lnTo>
                  <a:close/>
                </a:path>
              </a:pathLst>
            </a:custGeom>
            <a:solidFill>
              <a:srgbClr val="DFB2FF"/>
            </a:solidFill>
          </p:spPr>
        </p:sp>
        <p:sp>
          <p:nvSpPr>
            <p:cNvPr name="TextBox 8" id="8"/>
            <p:cNvSpPr txBox="true"/>
            <p:nvPr/>
          </p:nvSpPr>
          <p:spPr>
            <a:xfrm>
              <a:off x="0" y="-47625"/>
              <a:ext cx="125984" cy="1427613"/>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1596312" y="1028700"/>
            <a:ext cx="9091090" cy="987425"/>
          </a:xfrm>
          <a:prstGeom prst="rect">
            <a:avLst/>
          </a:prstGeom>
        </p:spPr>
        <p:txBody>
          <a:bodyPr anchor="t" rtlCol="false" tIns="0" lIns="0" bIns="0" rIns="0">
            <a:spAutoFit/>
          </a:bodyPr>
          <a:lstStyle/>
          <a:p>
            <a:pPr algn="ctr">
              <a:lnSpc>
                <a:spcPts val="7150"/>
              </a:lnSpc>
            </a:pPr>
            <a:r>
              <a:rPr lang="en-US" sz="6500" b="true">
                <a:solidFill>
                  <a:srgbClr val="22201F"/>
                </a:solidFill>
                <a:latin typeface="Poppins Bold"/>
                <a:ea typeface="Poppins Bold"/>
                <a:cs typeface="Poppins Bold"/>
                <a:sym typeface="Poppins Bold"/>
              </a:rPr>
              <a:t>SKEMA</a:t>
            </a:r>
          </a:p>
        </p:txBody>
      </p:sp>
      <p:grpSp>
        <p:nvGrpSpPr>
          <p:cNvPr name="Group 10" id="10"/>
          <p:cNvGrpSpPr/>
          <p:nvPr/>
        </p:nvGrpSpPr>
        <p:grpSpPr>
          <a:xfrm rot="0">
            <a:off x="5143303" y="152400"/>
            <a:ext cx="13297097" cy="1028700"/>
            <a:chOff x="0" y="0"/>
            <a:chExt cx="3502116" cy="270933"/>
          </a:xfrm>
        </p:grpSpPr>
        <p:sp>
          <p:nvSpPr>
            <p:cNvPr name="Freeform 11" id="11"/>
            <p:cNvSpPr/>
            <p:nvPr/>
          </p:nvSpPr>
          <p:spPr>
            <a:xfrm flipH="false" flipV="false" rot="0">
              <a:off x="0" y="0"/>
              <a:ext cx="3502116" cy="270933"/>
            </a:xfrm>
            <a:custGeom>
              <a:avLst/>
              <a:gdLst/>
              <a:ahLst/>
              <a:cxnLst/>
              <a:rect r="r" b="b" t="t" l="l"/>
              <a:pathLst>
                <a:path h="270933" w="3502116">
                  <a:moveTo>
                    <a:pt x="0" y="0"/>
                  </a:moveTo>
                  <a:lnTo>
                    <a:pt x="3502116" y="0"/>
                  </a:lnTo>
                  <a:lnTo>
                    <a:pt x="3502116" y="270933"/>
                  </a:lnTo>
                  <a:lnTo>
                    <a:pt x="0" y="270933"/>
                  </a:lnTo>
                  <a:close/>
                </a:path>
              </a:pathLst>
            </a:custGeom>
            <a:solidFill>
              <a:srgbClr val="382E90"/>
            </a:solidFill>
          </p:spPr>
        </p:sp>
        <p:sp>
          <p:nvSpPr>
            <p:cNvPr name="TextBox 12" id="12"/>
            <p:cNvSpPr txBox="true"/>
            <p:nvPr/>
          </p:nvSpPr>
          <p:spPr>
            <a:xfrm>
              <a:off x="0" y="-47625"/>
              <a:ext cx="3502116" cy="318558"/>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4531853" y="2016125"/>
            <a:ext cx="10726740" cy="8145555"/>
          </a:xfrm>
          <a:custGeom>
            <a:avLst/>
            <a:gdLst/>
            <a:ahLst/>
            <a:cxnLst/>
            <a:rect r="r" b="b" t="t" l="l"/>
            <a:pathLst>
              <a:path h="8145555" w="10726740">
                <a:moveTo>
                  <a:pt x="0" y="0"/>
                </a:moveTo>
                <a:lnTo>
                  <a:pt x="10726740" y="0"/>
                </a:lnTo>
                <a:lnTo>
                  <a:pt x="10726740" y="8145555"/>
                </a:lnTo>
                <a:lnTo>
                  <a:pt x="0" y="8145555"/>
                </a:lnTo>
                <a:lnTo>
                  <a:pt x="0" y="0"/>
                </a:lnTo>
                <a:close/>
              </a:path>
            </a:pathLst>
          </a:custGeom>
          <a:blipFill>
            <a:blip r:embed="rId4"/>
            <a:stretch>
              <a:fillRect l="0" t="-699" r="0" b="-69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DAGZn6zRec8</dc:identifier>
  <dcterms:modified xsi:type="dcterms:W3CDTF">2011-08-01T06:04:30Z</dcterms:modified>
  <cp:revision>1</cp:revision>
  <dc:title>Putih dan Biru Modern Seminar Proposal Presentasi</dc:title>
</cp:coreProperties>
</file>