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Fira Sans Extra Condensed Medium"/>
      <p:regular r:id="rId23"/>
      <p:bold r:id="rId24"/>
      <p:italic r:id="rId25"/>
      <p:boldItalic r:id="rId26"/>
    </p:embeddedFont>
    <p:embeddedFont>
      <p:font typeface="Fira Sans Extra Condense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FiraSansExtraCondensed-bold.fntdata"/><Relationship Id="rId27" Type="http://schemas.openxmlformats.org/officeDocument/2006/relationships/font" Target="fonts/FiraSansExtraCondense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FiraSansExtraCondense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ea72f4a77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ea72f4a77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a22a4a535_2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a22a4a535_2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We created heat maps to visualize how the five industries different in percentage change of job postings over 1 month and over 1 year. Here it shows the change over a month, which is the </a:t>
            </a:r>
            <a:r>
              <a:rPr lang="en" sz="1200">
                <a:solidFill>
                  <a:schemeClr val="dk1"/>
                </a:solidFill>
                <a:latin typeface="Roboto"/>
                <a:ea typeface="Roboto"/>
                <a:cs typeface="Roboto"/>
                <a:sym typeface="Roboto"/>
              </a:rPr>
              <a:t>beginning</a:t>
            </a:r>
            <a:r>
              <a:rPr lang="en" sz="1200">
                <a:solidFill>
                  <a:schemeClr val="dk1"/>
                </a:solidFill>
                <a:latin typeface="Roboto"/>
                <a:ea typeface="Roboto"/>
                <a:cs typeface="Roboto"/>
                <a:sym typeface="Roboto"/>
              </a:rPr>
              <a:t> to the end of March in 2020. Each grid represents one industry in a specific region and the darker th color, the more the industry in </a:t>
            </a:r>
            <a:r>
              <a:rPr lang="en" sz="1200">
                <a:solidFill>
                  <a:schemeClr val="dk1"/>
                </a:solidFill>
                <a:latin typeface="Roboto"/>
                <a:ea typeface="Roboto"/>
                <a:cs typeface="Roboto"/>
                <a:sym typeface="Roboto"/>
              </a:rPr>
              <a:t>that</a:t>
            </a:r>
            <a:r>
              <a:rPr lang="en" sz="1200">
                <a:solidFill>
                  <a:schemeClr val="dk1"/>
                </a:solidFill>
                <a:latin typeface="Roboto"/>
                <a:ea typeface="Roboto"/>
                <a:cs typeface="Roboto"/>
                <a:sym typeface="Roboto"/>
              </a:rPr>
              <a:t> region is impacted. So here we see that the communication industry was hit </a:t>
            </a:r>
            <a:r>
              <a:rPr lang="en" sz="1200">
                <a:solidFill>
                  <a:schemeClr val="dk1"/>
                </a:solidFill>
                <a:latin typeface="Roboto"/>
                <a:ea typeface="Roboto"/>
                <a:cs typeface="Roboto"/>
                <a:sym typeface="Roboto"/>
              </a:rPr>
              <a:t>the</a:t>
            </a:r>
            <a:r>
              <a:rPr lang="en" sz="1200">
                <a:solidFill>
                  <a:schemeClr val="dk1"/>
                </a:solidFill>
                <a:latin typeface="Roboto"/>
                <a:ea typeface="Roboto"/>
                <a:cs typeface="Roboto"/>
                <a:sym typeface="Roboto"/>
              </a:rPr>
              <a:t> hardest majorly in Region 2, which is </a:t>
            </a:r>
            <a:r>
              <a:rPr lang="en" sz="1200">
                <a:solidFill>
                  <a:schemeClr val="dk1"/>
                </a:solidFill>
                <a:latin typeface="Roboto"/>
                <a:ea typeface="Roboto"/>
                <a:cs typeface="Roboto"/>
                <a:sym typeface="Roboto"/>
              </a:rPr>
              <a:t>consisted</a:t>
            </a:r>
            <a:r>
              <a:rPr lang="en" sz="1200">
                <a:solidFill>
                  <a:schemeClr val="dk1"/>
                </a:solidFill>
                <a:latin typeface="Roboto"/>
                <a:ea typeface="Roboto"/>
                <a:cs typeface="Roboto"/>
                <a:sym typeface="Roboto"/>
              </a:rPr>
              <a:t> of New York, New Jersey, and </a:t>
            </a:r>
            <a:r>
              <a:rPr lang="en" sz="1200">
                <a:solidFill>
                  <a:schemeClr val="dk1"/>
                </a:solidFill>
                <a:latin typeface="Roboto"/>
                <a:ea typeface="Roboto"/>
                <a:cs typeface="Roboto"/>
                <a:sym typeface="Roboto"/>
              </a:rPr>
              <a:t>Puerto</a:t>
            </a:r>
            <a:r>
              <a:rPr lang="en" sz="1200">
                <a:solidFill>
                  <a:schemeClr val="dk1"/>
                </a:solidFill>
                <a:latin typeface="Roboto"/>
                <a:ea typeface="Roboto"/>
                <a:cs typeface="Roboto"/>
                <a:sym typeface="Roboto"/>
              </a:rPr>
              <a:t> Rico. This might not be </a:t>
            </a:r>
            <a:r>
              <a:rPr lang="en" sz="1200">
                <a:solidFill>
                  <a:schemeClr val="dk1"/>
                </a:solidFill>
                <a:latin typeface="Roboto"/>
                <a:ea typeface="Roboto"/>
                <a:cs typeface="Roboto"/>
                <a:sym typeface="Roboto"/>
              </a:rPr>
              <a:t>that</a:t>
            </a:r>
            <a:r>
              <a:rPr lang="en" sz="1200">
                <a:solidFill>
                  <a:schemeClr val="dk1"/>
                </a:solidFill>
                <a:latin typeface="Roboto"/>
                <a:ea typeface="Roboto"/>
                <a:cs typeface="Roboto"/>
                <a:sym typeface="Roboto"/>
              </a:rPr>
              <a:t> surprising because New York is called the communication arts </a:t>
            </a:r>
            <a:r>
              <a:rPr lang="en" sz="1200">
                <a:solidFill>
                  <a:schemeClr val="dk1"/>
                </a:solidFill>
                <a:latin typeface="Roboto"/>
                <a:ea typeface="Roboto"/>
                <a:cs typeface="Roboto"/>
                <a:sym typeface="Roboto"/>
              </a:rPr>
              <a:t>capital</a:t>
            </a:r>
            <a:r>
              <a:rPr lang="en" sz="1200">
                <a:solidFill>
                  <a:schemeClr val="dk1"/>
                </a:solidFill>
                <a:latin typeface="Roboto"/>
                <a:ea typeface="Roboto"/>
                <a:cs typeface="Roboto"/>
                <a:sym typeface="Roboto"/>
              </a:rPr>
              <a:t> of the world so it sharly cut down the number o</a:t>
            </a:r>
            <a:r>
              <a:rPr lang="en" sz="1200">
                <a:solidFill>
                  <a:schemeClr val="dk1"/>
                </a:solidFill>
                <a:latin typeface="Roboto"/>
                <a:ea typeface="Roboto"/>
                <a:cs typeface="Roboto"/>
                <a:sym typeface="Roboto"/>
              </a:rPr>
              <a:t>f job postings as the pandemic started.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 entertainment industry was hit the hardest by the coasts, and areas such as northeastern region such as Maine and middle part such as Wyoming were less impacted and this could be partially explained by that lower population density in these areas so that less involvement of entertainment industry and thus less impacted.</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 healthcare industry was hit across the country, with the west coast (Region 9 &amp; 10) hit the most as the pandemic started its wave from the west coast</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Similarly, the hospitality industry was also hit across the country, and it was hit the hardest among these 5 industries on average, and most of the regions have experienced a rapid cut down of job listings just in the month</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For the real estate industry, there was no obvious geographical pattern how it was impacted though it was majorly in the west coast and some states in the middle.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b4d846c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b4d846c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This heatmap shows </a:t>
            </a:r>
            <a:r>
              <a:rPr lang="en" sz="1200">
                <a:solidFill>
                  <a:schemeClr val="dk1"/>
                </a:solidFill>
                <a:latin typeface="Roboto"/>
                <a:ea typeface="Roboto"/>
                <a:cs typeface="Roboto"/>
                <a:sym typeface="Roboto"/>
              </a:rPr>
              <a:t>how the percent changes of the number of job postings in a year</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 communication industry has experienced a much worse cut down of job listings in the year and in most of the regions compared to the start of pandemic. Also for the entertainment industry it was impacted across the country instead of only the coasts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08ebde26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08ebde26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 9 and region 2</a:t>
            </a:r>
            <a:endParaRPr/>
          </a:p>
          <a:p>
            <a:pPr indent="0" lvl="0" marL="0" rtl="0" algn="l">
              <a:spcBef>
                <a:spcPts val="0"/>
              </a:spcBef>
              <a:spcAft>
                <a:spcPts val="0"/>
              </a:spcAft>
              <a:buNone/>
            </a:pPr>
            <a:r>
              <a:rPr lang="en"/>
              <a:t> are the most densely populated </a:t>
            </a:r>
            <a:r>
              <a:rPr lang="en"/>
              <a:t>regions</a:t>
            </a:r>
            <a:r>
              <a:rPr lang="en"/>
              <a:t> and hence were impacted the most.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ab8bef9c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ab8bef9c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ab8bef9c2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ab8bef9c2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b8bef9c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b8bef9c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Fira Sans Extra Condensed"/>
                <a:ea typeface="Fira Sans Extra Condensed"/>
                <a:cs typeface="Fira Sans Extra Condensed"/>
                <a:sym typeface="Fira Sans Extra Condensed"/>
              </a:rPr>
              <a:t>By determining the overlap of the most struggling industries with the most impacted regions, the US department of labor can:</a:t>
            </a:r>
            <a:endParaRPr sz="1600">
              <a:solidFill>
                <a:schemeClr val="dk1"/>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1"/>
              </a:buClr>
              <a:buSzPts val="1600"/>
              <a:buFont typeface="Fira Sans Extra Condensed"/>
              <a:buChar char="●"/>
            </a:pPr>
            <a:r>
              <a:rPr lang="en" sz="1600">
                <a:solidFill>
                  <a:schemeClr val="dk1"/>
                </a:solidFill>
                <a:latin typeface="Fira Sans Extra Condensed"/>
                <a:ea typeface="Fira Sans Extra Condensed"/>
                <a:cs typeface="Fira Sans Extra Condensed"/>
                <a:sym typeface="Fira Sans Extra Condensed"/>
              </a:rPr>
              <a:t>Provide a wider array of job opportunities across the US</a:t>
            </a:r>
            <a:endParaRPr sz="1600">
              <a:solidFill>
                <a:schemeClr val="dk1"/>
              </a:solidFill>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Clr>
                <a:schemeClr val="dk1"/>
              </a:buClr>
              <a:buSzPts val="1600"/>
              <a:buFont typeface="Fira Sans Extra Condensed"/>
              <a:buChar char="●"/>
            </a:pPr>
            <a:r>
              <a:rPr lang="en" sz="1600">
                <a:solidFill>
                  <a:schemeClr val="dk1"/>
                </a:solidFill>
                <a:latin typeface="Fira Sans Extra Condensed"/>
                <a:ea typeface="Fira Sans Extra Condensed"/>
                <a:cs typeface="Fira Sans Extra Condensed"/>
                <a:sym typeface="Fira Sans Extra Condensed"/>
              </a:rPr>
              <a:t>Adjust wage and hour standards in regions that suffered the most.</a:t>
            </a:r>
            <a:endParaRPr sz="16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08ebde2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08ebde2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11111"/>
                </a:solidFill>
                <a:highlight>
                  <a:srgbClr val="FFFFFF"/>
                </a:highlight>
              </a:rPr>
              <a:t>We will answer the question</a:t>
            </a:r>
            <a:r>
              <a:rPr lang="en" sz="1350">
                <a:solidFill>
                  <a:srgbClr val="111111"/>
                </a:solidFill>
                <a:highlight>
                  <a:srgbClr val="FFFFFF"/>
                </a:highlight>
              </a:rPr>
              <a:t> by looking at how the job postings change over time and in different regions. </a:t>
            </a:r>
            <a:r>
              <a:rPr b="1" lang="en" sz="1050">
                <a:solidFill>
                  <a:srgbClr val="5F6368"/>
                </a:solidFill>
                <a:highlight>
                  <a:srgbClr val="FFFFFF"/>
                </a:highlight>
                <a:latin typeface="Roboto"/>
                <a:ea typeface="Roboto"/>
                <a:cs typeface="Roboto"/>
                <a:sym typeface="Roboto"/>
              </a:rPr>
              <a:t>economic growth</a:t>
            </a:r>
            <a:r>
              <a:rPr lang="en" sz="1050">
                <a:solidFill>
                  <a:srgbClr val="4D5156"/>
                </a:solidFill>
                <a:highlight>
                  <a:srgbClr val="FFFFFF"/>
                </a:highlight>
                <a:latin typeface="Roboto"/>
                <a:ea typeface="Roboto"/>
                <a:cs typeface="Roboto"/>
                <a:sym typeface="Roboto"/>
              </a:rPr>
              <a:t> tends to be positively </a:t>
            </a:r>
            <a:r>
              <a:rPr b="1" lang="en" sz="1050">
                <a:solidFill>
                  <a:srgbClr val="5F6368"/>
                </a:solidFill>
                <a:highlight>
                  <a:srgbClr val="FFFFFF"/>
                </a:highlight>
                <a:latin typeface="Roboto"/>
                <a:ea typeface="Roboto"/>
                <a:cs typeface="Roboto"/>
                <a:sym typeface="Roboto"/>
              </a:rPr>
              <a:t>associated with job creation</a:t>
            </a:r>
            <a:r>
              <a:rPr lang="en" sz="1050">
                <a:solidFill>
                  <a:srgbClr val="4D5156"/>
                </a:solidFill>
                <a:highlight>
                  <a:srgbClr val="FFFFFF"/>
                </a:highlight>
                <a:latin typeface="Roboto"/>
                <a:ea typeface="Roboto"/>
                <a:cs typeface="Roboto"/>
                <a:sym typeface="Roboto"/>
              </a:rPr>
              <a:t> </a:t>
            </a:r>
            <a:r>
              <a:rPr lang="en" sz="1350">
                <a:solidFill>
                  <a:srgbClr val="111111"/>
                </a:solidFill>
                <a:highlight>
                  <a:srgbClr val="FFFFFF"/>
                </a:highlight>
              </a:rPr>
              <a:t>and that’s what the department of labor cares about </a:t>
            </a:r>
            <a:r>
              <a:rPr lang="en" sz="1350">
                <a:solidFill>
                  <a:srgbClr val="111111"/>
                </a:solidFill>
                <a:highlight>
                  <a:srgbClr val="FFFFFF"/>
                </a:highlight>
              </a:rPr>
              <a:t>because the mission is to “”</a:t>
            </a:r>
            <a:r>
              <a:rPr lang="en" sz="1350">
                <a:solidFill>
                  <a:srgbClr val="111111"/>
                </a:solidFill>
                <a:highlight>
                  <a:srgbClr val="FFFFFF"/>
                </a:highlight>
              </a:rPr>
              <a:t>. Creating jobs helps the economy by GDP. When an individual is employed, they are paid by their employer. This results in them having money to spend on food, clothing, entertainment, and in a variety of other areas. The more an individual spends, the more that demand increases. When demand for a product or service increases, companies increase their output to meet the increased demand. Companies do this by investing more and hiring more workers. More workers start the cycle over, with there being even more money spent in the economy, increasing demand further. Therefore, the goal here is to restore a healthy job growth by </a:t>
            </a:r>
            <a:r>
              <a:rPr lang="en" sz="1350">
                <a:solidFill>
                  <a:srgbClr val="111111"/>
                </a:solidFill>
                <a:highlight>
                  <a:srgbClr val="FFFFFF"/>
                </a:highlight>
              </a:rPr>
              <a:t>encouraging</a:t>
            </a:r>
            <a:r>
              <a:rPr lang="en" sz="1350">
                <a:solidFill>
                  <a:srgbClr val="111111"/>
                </a:solidFill>
                <a:highlight>
                  <a:srgbClr val="FFFFFF"/>
                </a:highlight>
              </a:rPr>
              <a:t> more job </a:t>
            </a:r>
            <a:r>
              <a:rPr lang="en" sz="1350">
                <a:solidFill>
                  <a:srgbClr val="111111"/>
                </a:solidFill>
                <a:highlight>
                  <a:srgbClr val="FFFFFF"/>
                </a:highlight>
              </a:rPr>
              <a:t>listings, which indicate more opportunities and thus reduce the unemployment rate and increase the tangible productivity benefits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a22a4a535_2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a22a4a535_2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 in ascending order, meaning the most hit industries are at the top and the least hit are at the bottom.</a:t>
            </a:r>
            <a:endParaRPr/>
          </a:p>
          <a:p>
            <a:pPr indent="0" lvl="0" marL="0" rtl="0" algn="l">
              <a:spcBef>
                <a:spcPts val="0"/>
              </a:spcBef>
              <a:spcAft>
                <a:spcPts val="0"/>
              </a:spcAft>
              <a:buNone/>
            </a:pPr>
            <a:r>
              <a:rPr lang="en"/>
              <a:t>Neil </a:t>
            </a:r>
            <a:endParaRPr/>
          </a:p>
          <a:p>
            <a:pPr indent="-298450" lvl="0" marL="457200" rtl="0" algn="l">
              <a:spcBef>
                <a:spcPts val="0"/>
              </a:spcBef>
              <a:spcAft>
                <a:spcPts val="0"/>
              </a:spcAft>
              <a:buSzPts val="1100"/>
              <a:buChar char="-"/>
            </a:pPr>
            <a:r>
              <a:rPr lang="en"/>
              <a:t>Explain percentage change </a:t>
            </a:r>
            <a:endParaRPr/>
          </a:p>
          <a:p>
            <a:pPr indent="-298450" lvl="0" marL="457200" rtl="0" algn="l">
              <a:spcBef>
                <a:spcPts val="0"/>
              </a:spcBef>
              <a:spcAft>
                <a:spcPts val="0"/>
              </a:spcAft>
              <a:buSzPts val="1100"/>
              <a:buChar char="-"/>
            </a:pPr>
            <a:r>
              <a:rPr lang="en"/>
              <a:t>Explain the data frame and graph </a:t>
            </a:r>
            <a:endParaRPr/>
          </a:p>
          <a:p>
            <a:pPr indent="-298450" lvl="0" marL="457200" rtl="0" algn="l">
              <a:spcBef>
                <a:spcPts val="0"/>
              </a:spcBef>
              <a:spcAft>
                <a:spcPts val="0"/>
              </a:spcAft>
              <a:buSzPts val="1100"/>
              <a:buChar char="-"/>
            </a:pPr>
            <a:r>
              <a:rPr lang="en"/>
              <a:t>Graph of top 10 industries </a:t>
            </a:r>
            <a:endParaRPr/>
          </a:p>
          <a:p>
            <a:pPr indent="-298450" lvl="0" marL="457200" rtl="0" algn="l">
              <a:spcBef>
                <a:spcPts val="0"/>
              </a:spcBef>
              <a:spcAft>
                <a:spcPts val="0"/>
              </a:spcAft>
              <a:buSzPts val="1100"/>
              <a:buChar char="-"/>
            </a:pPr>
            <a:r>
              <a:rPr lang="en"/>
              <a:t>(-) showing decline in number of job listings per industry showing how badly each industry suffered </a:t>
            </a:r>
            <a:endParaRPr/>
          </a:p>
          <a:p>
            <a:pPr indent="-298450" lvl="0" marL="457200" rtl="0" algn="l">
              <a:spcBef>
                <a:spcPts val="0"/>
              </a:spcBef>
              <a:spcAft>
                <a:spcPts val="0"/>
              </a:spcAft>
              <a:buSzPts val="1100"/>
              <a:buChar char="-"/>
            </a:pPr>
            <a:r>
              <a:rPr lang="en"/>
              <a:t>Explain trends in between 1-3-6 months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08ebde2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08ebde2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 in ascending order, meaning the most hit industries are at the top and the least hit are at the bottom.</a:t>
            </a:r>
            <a:endParaRPr/>
          </a:p>
          <a:p>
            <a:pPr indent="0" lvl="0" marL="0" rtl="0" algn="l">
              <a:spcBef>
                <a:spcPts val="0"/>
              </a:spcBef>
              <a:spcAft>
                <a:spcPts val="0"/>
              </a:spcAft>
              <a:buNone/>
            </a:pPr>
            <a:r>
              <a:rPr lang="en"/>
              <a:t>Neil </a:t>
            </a:r>
            <a:endParaRPr/>
          </a:p>
          <a:p>
            <a:pPr indent="-298450" lvl="0" marL="457200" rtl="0" algn="l">
              <a:spcBef>
                <a:spcPts val="0"/>
              </a:spcBef>
              <a:spcAft>
                <a:spcPts val="0"/>
              </a:spcAft>
              <a:buClr>
                <a:schemeClr val="dk1"/>
              </a:buClr>
              <a:buSzPts val="1100"/>
              <a:buChar char="-"/>
            </a:pPr>
            <a:r>
              <a:rPr lang="en">
                <a:solidFill>
                  <a:schemeClr val="dk1"/>
                </a:solidFill>
              </a:rPr>
              <a:t>Explain the data frame and graph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Graph of top 10 industries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 showing decline in number of job listings per industry showing how badly each industry suffered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Explain trends in between 1-3-6 months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fc565405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fc56540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Tables in ascending order, meaning the most hit industries are at the top and the least hit are at the bottom.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Neil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Explain the data frame and graph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Graph of top 10 industries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 showing decline in number of job listings per industry showing how badly each industry suffered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Explain trends in between 1-3-6 months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08ebde2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08ebde2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Tables in ascending order, meaning the most hit industries are at the top and the least hit are at the bottom.</a:t>
            </a:r>
            <a:endParaRPr>
              <a:solidFill>
                <a:schemeClr val="dk1"/>
              </a:solidFill>
            </a:endParaRPr>
          </a:p>
          <a:p>
            <a:pPr indent="0" lvl="0" marL="0" rtl="0" algn="l">
              <a:spcBef>
                <a:spcPts val="0"/>
              </a:spcBef>
              <a:spcAft>
                <a:spcPts val="0"/>
              </a:spcAft>
              <a:buNone/>
            </a:pPr>
            <a:r>
              <a:rPr lang="en">
                <a:solidFill>
                  <a:schemeClr val="dk1"/>
                </a:solidFill>
              </a:rPr>
              <a:t>Sophia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08ebde26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08ebde26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a22a4a535_2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a22a4a535_2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this was already created by the US Department of Labor and how we used it in our project</a:t>
            </a:r>
            <a:endParaRPr/>
          </a:p>
          <a:p>
            <a:pPr indent="0" lvl="0" marL="0" rtl="0" algn="l">
              <a:spcBef>
                <a:spcPts val="0"/>
              </a:spcBef>
              <a:spcAft>
                <a:spcPts val="0"/>
              </a:spcAft>
              <a:buNone/>
            </a:pPr>
            <a:r>
              <a:rPr lang="en"/>
              <a:t>Why did we do this instead of using the states?</a:t>
            </a:r>
            <a:endParaRPr/>
          </a:p>
          <a:p>
            <a:pPr indent="0" lvl="0" marL="0" rtl="0" algn="l">
              <a:spcBef>
                <a:spcPts val="0"/>
              </a:spcBef>
              <a:spcAft>
                <a:spcPts val="0"/>
              </a:spcAft>
              <a:buNone/>
            </a:pPr>
            <a:r>
              <a:rPr lang="en"/>
              <a:t>Each section has their own regional </a:t>
            </a:r>
            <a:r>
              <a:rPr lang="en"/>
              <a:t>office so it’d be easy to implement programs with states that share offices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0" name="Google Shape;10;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6" name="Google Shape;16;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1725001" y="947725"/>
            <a:ext cx="62736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Department of Labor Proposal</a:t>
            </a:r>
            <a:endParaRPr>
              <a:solidFill>
                <a:schemeClr val="accent1"/>
              </a:solidFill>
            </a:endParaRPr>
          </a:p>
        </p:txBody>
      </p:sp>
      <p:sp>
        <p:nvSpPr>
          <p:cNvPr id="52" name="Google Shape;52;p13"/>
          <p:cNvSpPr txBox="1"/>
          <p:nvPr>
            <p:ph idx="1" type="subTitle"/>
          </p:nvPr>
        </p:nvSpPr>
        <p:spPr>
          <a:xfrm>
            <a:off x="1724988" y="2198850"/>
            <a:ext cx="56940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rPr>
              <a:t>Sophia Lugo, Neil Bajaj, Man Jiang, Arjun Malleswaran</a:t>
            </a:r>
            <a:endParaRPr sz="1700">
              <a:solidFill>
                <a:schemeClr val="accent1"/>
              </a:solidFill>
            </a:endParaRPr>
          </a:p>
        </p:txBody>
      </p:sp>
      <p:grpSp>
        <p:nvGrpSpPr>
          <p:cNvPr id="53" name="Google Shape;53;p13"/>
          <p:cNvGrpSpPr/>
          <p:nvPr/>
        </p:nvGrpSpPr>
        <p:grpSpPr>
          <a:xfrm>
            <a:off x="-1765072" y="2664807"/>
            <a:ext cx="10787812" cy="3283202"/>
            <a:chOff x="711150" y="1559663"/>
            <a:chExt cx="7721575" cy="2350013"/>
          </a:xfrm>
        </p:grpSpPr>
        <p:sp>
          <p:nvSpPr>
            <p:cNvPr id="54" name="Google Shape;54;p13"/>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55" name="Google Shape;55;p13"/>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3"/>
          <p:cNvGrpSpPr/>
          <p:nvPr/>
        </p:nvGrpSpPr>
        <p:grpSpPr>
          <a:xfrm>
            <a:off x="-823039" y="2664804"/>
            <a:ext cx="10790078" cy="2519041"/>
            <a:chOff x="710288" y="2137750"/>
            <a:chExt cx="7723197" cy="1803050"/>
          </a:xfrm>
        </p:grpSpPr>
        <p:sp>
          <p:nvSpPr>
            <p:cNvPr id="68" name="Google Shape;68;p13"/>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69" name="Google Shape;69;p13"/>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How were these regions affected?</a:t>
            </a:r>
            <a:endParaRPr/>
          </a:p>
        </p:txBody>
      </p:sp>
      <p:sp>
        <p:nvSpPr>
          <p:cNvPr id="162" name="Google Shape;162;p22"/>
          <p:cNvSpPr txBox="1"/>
          <p:nvPr/>
        </p:nvSpPr>
        <p:spPr>
          <a:xfrm>
            <a:off x="5075725" y="896625"/>
            <a:ext cx="35640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Change over 1 month: to March 2020</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163" name="Google Shape;163;p22"/>
          <p:cNvPicPr preferRelativeResize="0"/>
          <p:nvPr/>
        </p:nvPicPr>
        <p:blipFill>
          <a:blip r:embed="rId3">
            <a:alphaModFix/>
          </a:blip>
          <a:stretch>
            <a:fillRect/>
          </a:stretch>
        </p:blipFill>
        <p:spPr>
          <a:xfrm>
            <a:off x="84625" y="1233100"/>
            <a:ext cx="5151375" cy="3394950"/>
          </a:xfrm>
          <a:prstGeom prst="rect">
            <a:avLst/>
          </a:prstGeom>
          <a:noFill/>
          <a:ln>
            <a:noFill/>
          </a:ln>
        </p:spPr>
      </p:pic>
      <p:sp>
        <p:nvSpPr>
          <p:cNvPr id="164" name="Google Shape;164;p22"/>
          <p:cNvSpPr txBox="1"/>
          <p:nvPr/>
        </p:nvSpPr>
        <p:spPr>
          <a:xfrm>
            <a:off x="5636550" y="1467975"/>
            <a:ext cx="34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5" name="Google Shape;165;p22"/>
          <p:cNvSpPr txBox="1"/>
          <p:nvPr/>
        </p:nvSpPr>
        <p:spPr>
          <a:xfrm>
            <a:off x="5447800" y="1285875"/>
            <a:ext cx="3192000" cy="31707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Communication: </a:t>
            </a:r>
            <a:r>
              <a:rPr lang="en" sz="1200">
                <a:latin typeface="Roboto"/>
                <a:ea typeface="Roboto"/>
                <a:cs typeface="Roboto"/>
                <a:sym typeface="Roboto"/>
              </a:rPr>
              <a:t>NY, NJ, PR</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E</a:t>
            </a:r>
            <a:r>
              <a:rPr lang="en" sz="1200">
                <a:latin typeface="Roboto"/>
                <a:ea typeface="Roboto"/>
                <a:cs typeface="Roboto"/>
                <a:sym typeface="Roboto"/>
              </a:rPr>
              <a:t>ntertainment: regions </a:t>
            </a:r>
            <a:r>
              <a:rPr lang="en" sz="1200">
                <a:latin typeface="Roboto"/>
                <a:ea typeface="Roboto"/>
                <a:cs typeface="Roboto"/>
                <a:sym typeface="Roboto"/>
              </a:rPr>
              <a:t>along</a:t>
            </a:r>
            <a:r>
              <a:rPr lang="en" sz="1200">
                <a:latin typeface="Roboto"/>
                <a:ea typeface="Roboto"/>
                <a:cs typeface="Roboto"/>
                <a:sym typeface="Roboto"/>
              </a:rPr>
              <a:t> the coasts; northeastern and middle part were less </a:t>
            </a:r>
            <a:r>
              <a:rPr lang="en" sz="1200">
                <a:latin typeface="Roboto"/>
                <a:ea typeface="Roboto"/>
                <a:cs typeface="Roboto"/>
                <a:sym typeface="Roboto"/>
              </a:rPr>
              <a:t>impacted.</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Healthcare: across the country, with the west coast (Region 9 &amp; 10) hit the most.</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Hospitality: </a:t>
            </a:r>
            <a:r>
              <a:rPr lang="en" sz="1200">
                <a:solidFill>
                  <a:schemeClr val="dk1"/>
                </a:solidFill>
                <a:latin typeface="Roboto"/>
                <a:ea typeface="Roboto"/>
                <a:cs typeface="Roboto"/>
                <a:sym typeface="Roboto"/>
              </a:rPr>
              <a:t>across the country</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Real estate: no obvious geographical pattern</a:t>
            </a:r>
            <a:endParaRPr sz="1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How were there regions affected?</a:t>
            </a:r>
            <a:endParaRPr/>
          </a:p>
        </p:txBody>
      </p:sp>
      <p:sp>
        <p:nvSpPr>
          <p:cNvPr id="171" name="Google Shape;171;p23"/>
          <p:cNvSpPr txBox="1"/>
          <p:nvPr/>
        </p:nvSpPr>
        <p:spPr>
          <a:xfrm>
            <a:off x="5075725" y="896625"/>
            <a:ext cx="35640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Change over 1 year: to Feb 2021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172" name="Google Shape;172;p23"/>
          <p:cNvPicPr preferRelativeResize="0"/>
          <p:nvPr/>
        </p:nvPicPr>
        <p:blipFill>
          <a:blip r:embed="rId3">
            <a:alphaModFix/>
          </a:blip>
          <a:stretch>
            <a:fillRect/>
          </a:stretch>
        </p:blipFill>
        <p:spPr>
          <a:xfrm>
            <a:off x="0" y="1159125"/>
            <a:ext cx="5253375" cy="3462175"/>
          </a:xfrm>
          <a:prstGeom prst="rect">
            <a:avLst/>
          </a:prstGeom>
          <a:noFill/>
          <a:ln>
            <a:noFill/>
          </a:ln>
        </p:spPr>
      </p:pic>
      <p:sp>
        <p:nvSpPr>
          <p:cNvPr id="173" name="Google Shape;173;p23"/>
          <p:cNvSpPr txBox="1"/>
          <p:nvPr/>
        </p:nvSpPr>
        <p:spPr>
          <a:xfrm>
            <a:off x="5447800" y="1285875"/>
            <a:ext cx="3192000" cy="28938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Communication: across the country, with Region 2 getting worse</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Entertainment: across the country</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Healthcare: most are recovering, </a:t>
            </a:r>
            <a:r>
              <a:rPr lang="en" sz="1200">
                <a:latin typeface="Roboto"/>
                <a:ea typeface="Roboto"/>
                <a:cs typeface="Roboto"/>
                <a:sym typeface="Roboto"/>
              </a:rPr>
              <a:t>with</a:t>
            </a:r>
            <a:r>
              <a:rPr lang="en" sz="1200">
                <a:latin typeface="Roboto"/>
                <a:ea typeface="Roboto"/>
                <a:cs typeface="Roboto"/>
                <a:sym typeface="Roboto"/>
              </a:rPr>
              <a:t> little progress for the west coast </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Hospitality: getting </a:t>
            </a:r>
            <a:r>
              <a:rPr lang="en" sz="1200">
                <a:latin typeface="Roboto"/>
                <a:ea typeface="Roboto"/>
                <a:cs typeface="Roboto"/>
                <a:sym typeface="Roboto"/>
              </a:rPr>
              <a:t>worse</a:t>
            </a:r>
            <a:r>
              <a:rPr lang="en" sz="1200">
                <a:latin typeface="Roboto"/>
                <a:ea typeface="Roboto"/>
                <a:cs typeface="Roboto"/>
                <a:sym typeface="Roboto"/>
              </a:rPr>
              <a:t> </a:t>
            </a:r>
            <a:r>
              <a:rPr lang="en" sz="1200">
                <a:solidFill>
                  <a:schemeClr val="dk1"/>
                </a:solidFill>
                <a:latin typeface="Roboto"/>
                <a:ea typeface="Roboto"/>
                <a:cs typeface="Roboto"/>
                <a:sym typeface="Roboto"/>
              </a:rPr>
              <a:t>across the country</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Real estate: densely populated </a:t>
            </a:r>
            <a:r>
              <a:rPr lang="en" sz="1200">
                <a:latin typeface="Roboto"/>
                <a:ea typeface="Roboto"/>
                <a:cs typeface="Roboto"/>
                <a:sym typeface="Roboto"/>
              </a:rPr>
              <a:t>regions are still struggling</a:t>
            </a:r>
            <a:endParaRPr sz="1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483675" y="268200"/>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Which regions were impacted the most?</a:t>
            </a:r>
            <a:endParaRPr/>
          </a:p>
        </p:txBody>
      </p:sp>
      <p:sp>
        <p:nvSpPr>
          <p:cNvPr id="179" name="Google Shape;179;p24"/>
          <p:cNvSpPr txBox="1"/>
          <p:nvPr/>
        </p:nvSpPr>
        <p:spPr>
          <a:xfrm>
            <a:off x="3216525" y="749400"/>
            <a:ext cx="27375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From Mar 2020</a:t>
            </a:r>
            <a:r>
              <a:rPr lang="en" sz="1700">
                <a:solidFill>
                  <a:schemeClr val="accent1"/>
                </a:solidFill>
                <a:latin typeface="Fira Sans Extra Condensed Medium"/>
                <a:ea typeface="Fira Sans Extra Condensed Medium"/>
                <a:cs typeface="Fira Sans Extra Condensed Medium"/>
                <a:sym typeface="Fira Sans Extra Condensed Medium"/>
              </a:rPr>
              <a:t> to Sept 2021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180" name="Google Shape;180;p24"/>
          <p:cNvPicPr preferRelativeResize="0"/>
          <p:nvPr/>
        </p:nvPicPr>
        <p:blipFill>
          <a:blip r:embed="rId3">
            <a:alphaModFix/>
          </a:blip>
          <a:stretch>
            <a:fillRect/>
          </a:stretch>
        </p:blipFill>
        <p:spPr>
          <a:xfrm>
            <a:off x="1661100" y="1011888"/>
            <a:ext cx="5848350" cy="404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Programs to Implement</a:t>
            </a:r>
            <a:endParaRPr/>
          </a:p>
        </p:txBody>
      </p:sp>
      <p:sp>
        <p:nvSpPr>
          <p:cNvPr id="186" name="Google Shape;186;p25"/>
          <p:cNvSpPr txBox="1"/>
          <p:nvPr/>
        </p:nvSpPr>
        <p:spPr>
          <a:xfrm>
            <a:off x="1034550" y="1154650"/>
            <a:ext cx="70749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Fira Sans Extra Condensed"/>
                <a:ea typeface="Fira Sans Extra Condensed"/>
                <a:cs typeface="Fira Sans Extra Condensed"/>
                <a:sym typeface="Fira Sans Extra Condensed"/>
              </a:rPr>
              <a:t>Additional Programs</a:t>
            </a:r>
            <a:endParaRPr b="1" sz="1900">
              <a:latin typeface="Fira Sans Extra Condensed"/>
              <a:ea typeface="Fira Sans Extra Condensed"/>
              <a:cs typeface="Fira Sans Extra Condensed"/>
              <a:sym typeface="Fira Sans Extra Condensed"/>
            </a:endParaRPr>
          </a:p>
          <a:p>
            <a:pPr indent="-349250" lvl="0" marL="457200" rtl="0" algn="l">
              <a:spcBef>
                <a:spcPts val="0"/>
              </a:spcBef>
              <a:spcAft>
                <a:spcPts val="0"/>
              </a:spcAft>
              <a:buSzPts val="1900"/>
              <a:buFont typeface="Fira Sans Extra Condensed"/>
              <a:buChar char="●"/>
            </a:pPr>
            <a:r>
              <a:rPr lang="en" sz="1900">
                <a:latin typeface="Fira Sans Extra Condensed"/>
                <a:ea typeface="Fira Sans Extra Condensed"/>
                <a:cs typeface="Fira Sans Extra Condensed"/>
                <a:sym typeface="Fira Sans Extra Condensed"/>
              </a:rPr>
              <a:t>Give incentives to companies in industries where more listings are needed</a:t>
            </a:r>
            <a:endParaRPr sz="1900">
              <a:latin typeface="Fira Sans Extra Condensed"/>
              <a:ea typeface="Fira Sans Extra Condensed"/>
              <a:cs typeface="Fira Sans Extra Condensed"/>
              <a:sym typeface="Fira Sans Extra Condensed"/>
            </a:endParaRPr>
          </a:p>
          <a:p>
            <a:pPr indent="-349250" lvl="0" marL="457200" rtl="0" algn="l">
              <a:spcBef>
                <a:spcPts val="0"/>
              </a:spcBef>
              <a:spcAft>
                <a:spcPts val="0"/>
              </a:spcAft>
              <a:buSzPts val="1900"/>
              <a:buFont typeface="Fira Sans Extra Condensed"/>
              <a:buChar char="●"/>
            </a:pPr>
            <a:r>
              <a:rPr lang="en" sz="1900">
                <a:latin typeface="Fira Sans Extra Condensed"/>
                <a:ea typeface="Fira Sans Extra Condensed"/>
                <a:cs typeface="Fira Sans Extra Condensed"/>
                <a:sym typeface="Fira Sans Extra Condensed"/>
              </a:rPr>
              <a:t>Real Estate: Relocation and expansion incentives to people and small businesses respectively</a:t>
            </a:r>
            <a:endParaRPr sz="19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1900">
                <a:latin typeface="Fira Sans Extra Condensed"/>
                <a:ea typeface="Fira Sans Extra Condensed"/>
                <a:cs typeface="Fira Sans Extra Condensed"/>
                <a:sym typeface="Fira Sans Extra Condensed"/>
              </a:rPr>
              <a:t>Policy Change</a:t>
            </a:r>
            <a:endParaRPr b="1" sz="1900">
              <a:latin typeface="Fira Sans Extra Condensed"/>
              <a:ea typeface="Fira Sans Extra Condensed"/>
              <a:cs typeface="Fira Sans Extra Condensed"/>
              <a:sym typeface="Fira Sans Extra Condensed"/>
            </a:endParaRPr>
          </a:p>
          <a:p>
            <a:pPr indent="-349250" lvl="0" marL="457200" rtl="0" algn="l">
              <a:spcBef>
                <a:spcPts val="0"/>
              </a:spcBef>
              <a:spcAft>
                <a:spcPts val="0"/>
              </a:spcAft>
              <a:buSzPts val="1900"/>
              <a:buFont typeface="Fira Sans Extra Condensed"/>
              <a:buChar char="●"/>
            </a:pPr>
            <a:r>
              <a:rPr lang="en" sz="1900">
                <a:latin typeface="Fira Sans Extra Condensed"/>
                <a:ea typeface="Fira Sans Extra Condensed"/>
                <a:cs typeface="Fira Sans Extra Condensed"/>
                <a:sym typeface="Fira Sans Extra Condensed"/>
              </a:rPr>
              <a:t>Reduce the policy restrictions on businesses within struggling industries</a:t>
            </a:r>
            <a:endParaRPr sz="19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p:nvPr/>
        </p:nvSpPr>
        <p:spPr>
          <a:xfrm>
            <a:off x="713800" y="619325"/>
            <a:ext cx="7736100" cy="39153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txBox="1"/>
          <p:nvPr>
            <p:ph type="title"/>
          </p:nvPr>
        </p:nvSpPr>
        <p:spPr>
          <a:xfrm>
            <a:off x="2156700" y="2336375"/>
            <a:ext cx="483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chemeClr val="dk1"/>
                </a:solidFill>
              </a:rPr>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470400" y="2044650"/>
            <a:ext cx="8203200" cy="1054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100">
                <a:solidFill>
                  <a:schemeClr val="dk1"/>
                </a:solidFill>
                <a:latin typeface="Fira Sans Extra Condensed"/>
                <a:ea typeface="Fira Sans Extra Condensed"/>
                <a:cs typeface="Fira Sans Extra Condensed"/>
                <a:sym typeface="Fira Sans Extra Condensed"/>
              </a:rPr>
              <a:t>What programs can be implemented in the regions with the most </a:t>
            </a:r>
            <a:r>
              <a:rPr b="1" lang="en" sz="2100">
                <a:solidFill>
                  <a:schemeClr val="dk1"/>
                </a:solidFill>
                <a:latin typeface="Fira Sans Extra Condensed"/>
                <a:ea typeface="Fira Sans Extra Condensed"/>
                <a:cs typeface="Fira Sans Extra Condensed"/>
                <a:sym typeface="Fira Sans Extra Condensed"/>
              </a:rPr>
              <a:t>struggling</a:t>
            </a:r>
            <a:r>
              <a:rPr b="1" lang="en" sz="2100">
                <a:solidFill>
                  <a:schemeClr val="dk1"/>
                </a:solidFill>
                <a:latin typeface="Fira Sans Extra Condensed"/>
                <a:ea typeface="Fira Sans Extra Condensed"/>
                <a:cs typeface="Fira Sans Extra Condensed"/>
                <a:sym typeface="Fira Sans Extra Condensed"/>
              </a:rPr>
              <a:t> industries that could help them get back to pre-covid statistics?</a:t>
            </a:r>
            <a:endParaRPr b="1" sz="2100">
              <a:solidFill>
                <a:schemeClr val="dk1"/>
              </a:solidFill>
              <a:latin typeface="Fira Sans Extra Condensed"/>
              <a:ea typeface="Fira Sans Extra Condensed"/>
              <a:cs typeface="Fira Sans Extra Condensed"/>
              <a:sym typeface="Fira Sans Extra Condensed"/>
            </a:endParaRPr>
          </a:p>
        </p:txBody>
      </p:sp>
      <p:cxnSp>
        <p:nvCxnSpPr>
          <p:cNvPr id="86" name="Google Shape;86;p14"/>
          <p:cNvCxnSpPr/>
          <p:nvPr/>
        </p:nvCxnSpPr>
        <p:spPr>
          <a:xfrm flipH="1" rot="10800000">
            <a:off x="6319150" y="3203825"/>
            <a:ext cx="1799100" cy="8400"/>
          </a:xfrm>
          <a:prstGeom prst="straightConnector1">
            <a:avLst/>
          </a:prstGeom>
          <a:noFill/>
          <a:ln cap="flat" cmpd="sng" w="9525">
            <a:solidFill>
              <a:srgbClr val="434343"/>
            </a:solidFill>
            <a:prstDash val="solid"/>
            <a:round/>
            <a:headEnd len="med" w="med" type="none"/>
            <a:tailEnd len="med" w="med" type="none"/>
          </a:ln>
        </p:spPr>
      </p:cxnSp>
      <p:sp>
        <p:nvSpPr>
          <p:cNvPr id="87" name="Google Shape;87;p14"/>
          <p:cNvSpPr txBox="1"/>
          <p:nvPr/>
        </p:nvSpPr>
        <p:spPr>
          <a:xfrm>
            <a:off x="1207775" y="2199675"/>
            <a:ext cx="55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latin typeface="Fira Sans Extra Condensed"/>
              <a:ea typeface="Fira Sans Extra Condensed"/>
              <a:cs typeface="Fira Sans Extra Condensed"/>
              <a:sym typeface="Fira Sans Extra Condensed"/>
            </a:endParaRPr>
          </a:p>
        </p:txBody>
      </p:sp>
      <p:cxnSp>
        <p:nvCxnSpPr>
          <p:cNvPr id="88" name="Google Shape;88;p14"/>
          <p:cNvCxnSpPr/>
          <p:nvPr/>
        </p:nvCxnSpPr>
        <p:spPr>
          <a:xfrm flipH="1" rot="10800000">
            <a:off x="792700" y="1878725"/>
            <a:ext cx="1799100" cy="8400"/>
          </a:xfrm>
          <a:prstGeom prst="straightConnector1">
            <a:avLst/>
          </a:prstGeom>
          <a:noFill/>
          <a:ln cap="flat" cmpd="sng" w="9525">
            <a:solidFill>
              <a:srgbClr val="434343"/>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4" name="Google Shape;94;p15"/>
          <p:cNvSpPr txBox="1"/>
          <p:nvPr/>
        </p:nvSpPr>
        <p:spPr>
          <a:xfrm>
            <a:off x="638025" y="1079750"/>
            <a:ext cx="4852800" cy="13929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0"/>
              </a:spcBef>
              <a:spcAft>
                <a:spcPts val="0"/>
              </a:spcAft>
              <a:buSzPts val="1300"/>
              <a:buFont typeface="Roboto"/>
              <a:buChar char="●"/>
            </a:pPr>
            <a:r>
              <a:rPr lang="en" sz="1300">
                <a:latin typeface="Roboto"/>
                <a:ea typeface="Roboto"/>
                <a:cs typeface="Roboto"/>
                <a:sym typeface="Roboto"/>
              </a:rPr>
              <a:t>“To foster, promote, and develop the welfare of the wage earners, job seekers, and retirees of the United States”</a:t>
            </a:r>
            <a:endParaRPr sz="1300">
              <a:latin typeface="Roboto"/>
              <a:ea typeface="Roboto"/>
              <a:cs typeface="Roboto"/>
              <a:sym typeface="Roboto"/>
            </a:endParaRPr>
          </a:p>
          <a:p>
            <a:pPr indent="0" lvl="0" marL="0" rtl="0" algn="l">
              <a:lnSpc>
                <a:spcPct val="100000"/>
              </a:lnSpc>
              <a:spcBef>
                <a:spcPts val="0"/>
              </a:spcBef>
              <a:spcAft>
                <a:spcPts val="0"/>
              </a:spcAft>
              <a:buNone/>
            </a:pPr>
            <a:r>
              <a:t/>
            </a:r>
            <a:endParaRPr sz="1300">
              <a:latin typeface="Roboto"/>
              <a:ea typeface="Roboto"/>
              <a:cs typeface="Roboto"/>
              <a:sym typeface="Roboto"/>
            </a:endParaRPr>
          </a:p>
          <a:p>
            <a:pPr indent="-317500" lvl="0" marL="457200" rtl="0" algn="l">
              <a:spcBef>
                <a:spcPts val="0"/>
              </a:spcBef>
              <a:spcAft>
                <a:spcPts val="0"/>
              </a:spcAft>
              <a:buClr>
                <a:schemeClr val="dk1"/>
              </a:buClr>
              <a:buSzPts val="1400"/>
              <a:buChar char="●"/>
            </a:pPr>
            <a:r>
              <a:rPr lang="en" sz="1300">
                <a:solidFill>
                  <a:schemeClr val="dk1"/>
                </a:solidFill>
                <a:latin typeface="Roboto"/>
                <a:ea typeface="Roboto"/>
                <a:cs typeface="Roboto"/>
                <a:sym typeface="Roboto"/>
              </a:rPr>
              <a:t>Creating more job opportunities </a:t>
            </a:r>
            <a:r>
              <a:rPr lang="en" sz="1250">
                <a:solidFill>
                  <a:srgbClr val="111111"/>
                </a:solidFill>
                <a:highlight>
                  <a:srgbClr val="FFFFFF"/>
                </a:highlight>
              </a:rPr>
              <a:t>helps the economy by GDP</a:t>
            </a:r>
            <a:endParaRPr sz="1300">
              <a:latin typeface="Roboto"/>
              <a:ea typeface="Roboto"/>
              <a:cs typeface="Roboto"/>
              <a:sym typeface="Roboto"/>
            </a:endParaRPr>
          </a:p>
          <a:p>
            <a:pPr indent="0" lvl="0" marL="457200" rtl="0" algn="l">
              <a:lnSpc>
                <a:spcPct val="115000"/>
              </a:lnSpc>
              <a:spcBef>
                <a:spcPts val="0"/>
              </a:spcBef>
              <a:spcAft>
                <a:spcPts val="0"/>
              </a:spcAft>
              <a:buNone/>
            </a:pPr>
            <a:r>
              <a:t/>
            </a:r>
            <a:endParaRPr sz="1300">
              <a:latin typeface="Roboto"/>
              <a:ea typeface="Roboto"/>
              <a:cs typeface="Roboto"/>
              <a:sym typeface="Roboto"/>
            </a:endParaRPr>
          </a:p>
        </p:txBody>
      </p:sp>
      <p:pic>
        <p:nvPicPr>
          <p:cNvPr id="95" name="Google Shape;95;p15"/>
          <p:cNvPicPr preferRelativeResize="0"/>
          <p:nvPr/>
        </p:nvPicPr>
        <p:blipFill>
          <a:blip r:embed="rId3">
            <a:alphaModFix/>
          </a:blip>
          <a:stretch>
            <a:fillRect/>
          </a:stretch>
        </p:blipFill>
        <p:spPr>
          <a:xfrm>
            <a:off x="5587250" y="1016575"/>
            <a:ext cx="3358749" cy="3358749"/>
          </a:xfrm>
          <a:prstGeom prst="rect">
            <a:avLst/>
          </a:prstGeom>
          <a:noFill/>
          <a:ln>
            <a:noFill/>
          </a:ln>
        </p:spPr>
      </p:pic>
      <p:pic>
        <p:nvPicPr>
          <p:cNvPr id="96" name="Google Shape;96;p15"/>
          <p:cNvPicPr preferRelativeResize="0"/>
          <p:nvPr/>
        </p:nvPicPr>
        <p:blipFill>
          <a:blip r:embed="rId4">
            <a:alphaModFix/>
          </a:blip>
          <a:stretch>
            <a:fillRect/>
          </a:stretch>
        </p:blipFill>
        <p:spPr>
          <a:xfrm>
            <a:off x="457200" y="2416400"/>
            <a:ext cx="1958925" cy="1958925"/>
          </a:xfrm>
          <a:prstGeom prst="rect">
            <a:avLst/>
          </a:prstGeom>
          <a:noFill/>
          <a:ln>
            <a:noFill/>
          </a:ln>
        </p:spPr>
      </p:pic>
      <p:sp>
        <p:nvSpPr>
          <p:cNvPr id="97" name="Google Shape;97;p15"/>
          <p:cNvSpPr txBox="1"/>
          <p:nvPr/>
        </p:nvSpPr>
        <p:spPr>
          <a:xfrm>
            <a:off x="2552225" y="2466375"/>
            <a:ext cx="297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8" name="Google Shape;98;p15"/>
          <p:cNvSpPr txBox="1"/>
          <p:nvPr/>
        </p:nvSpPr>
        <p:spPr>
          <a:xfrm>
            <a:off x="2080325" y="2466375"/>
            <a:ext cx="34455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a:t>
            </a:r>
            <a:r>
              <a:rPr b="1" lang="en" sz="1300">
                <a:solidFill>
                  <a:schemeClr val="dk1"/>
                </a:solidFill>
                <a:latin typeface="Roboto"/>
                <a:ea typeface="Roboto"/>
                <a:cs typeface="Roboto"/>
                <a:sym typeface="Roboto"/>
              </a:rPr>
              <a:t>goal</a:t>
            </a:r>
            <a:r>
              <a:rPr lang="en" sz="1300">
                <a:solidFill>
                  <a:schemeClr val="dk1"/>
                </a:solidFill>
                <a:latin typeface="Roboto"/>
                <a:ea typeface="Roboto"/>
                <a:cs typeface="Roboto"/>
                <a:sym typeface="Roboto"/>
              </a:rPr>
              <a:t> is to restore a healthy job growth: more job listings indicate more job opportunities, in turn reduce the unemployment rate and increase tangible productivity benefits.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70400" y="24747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Finding the most impacted industries</a:t>
            </a:r>
            <a:endParaRPr/>
          </a:p>
        </p:txBody>
      </p:sp>
      <p:sp>
        <p:nvSpPr>
          <p:cNvPr id="104" name="Google Shape;104;p16"/>
          <p:cNvSpPr txBox="1"/>
          <p:nvPr/>
        </p:nvSpPr>
        <p:spPr>
          <a:xfrm>
            <a:off x="366750" y="766975"/>
            <a:ext cx="22884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Change over 1 month</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105" name="Google Shape;105;p16"/>
          <p:cNvPicPr preferRelativeResize="0"/>
          <p:nvPr/>
        </p:nvPicPr>
        <p:blipFill>
          <a:blip r:embed="rId3">
            <a:alphaModFix/>
          </a:blip>
          <a:stretch>
            <a:fillRect/>
          </a:stretch>
        </p:blipFill>
        <p:spPr>
          <a:xfrm>
            <a:off x="26475" y="1067775"/>
            <a:ext cx="3352051" cy="3500051"/>
          </a:xfrm>
          <a:prstGeom prst="rect">
            <a:avLst/>
          </a:prstGeom>
          <a:noFill/>
          <a:ln>
            <a:noFill/>
          </a:ln>
        </p:spPr>
      </p:pic>
      <p:sp>
        <p:nvSpPr>
          <p:cNvPr id="106" name="Google Shape;106;p16"/>
          <p:cNvSpPr txBox="1"/>
          <p:nvPr/>
        </p:nvSpPr>
        <p:spPr>
          <a:xfrm>
            <a:off x="521400" y="4527975"/>
            <a:ext cx="202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Fira Sans Extra Condensed"/>
                <a:ea typeface="Fira Sans Extra Condensed"/>
                <a:cs typeface="Fira Sans Extra Condensed"/>
                <a:sym typeface="Fira Sans Extra Condensed"/>
              </a:rPr>
              <a:t>Decline in all industries.</a:t>
            </a:r>
            <a:endParaRPr>
              <a:latin typeface="Fira Sans Extra Condensed"/>
              <a:ea typeface="Fira Sans Extra Condensed"/>
              <a:cs typeface="Fira Sans Extra Condensed"/>
              <a:sym typeface="Fira Sans Extra Condensed"/>
            </a:endParaRPr>
          </a:p>
        </p:txBody>
      </p:sp>
      <p:sp>
        <p:nvSpPr>
          <p:cNvPr id="107" name="Google Shape;107;p16"/>
          <p:cNvSpPr/>
          <p:nvPr/>
        </p:nvSpPr>
        <p:spPr>
          <a:xfrm>
            <a:off x="613500" y="1469575"/>
            <a:ext cx="1794900" cy="1007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a:off x="2668961" y="945425"/>
            <a:ext cx="61728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Sans Extra Condensed"/>
                <a:ea typeface="Fira Sans Extra Condensed"/>
                <a:cs typeface="Fira Sans Extra Condensed"/>
                <a:sym typeface="Fira Sans Extra Condensed"/>
              </a:rPr>
              <a:t>Percent Change: </a:t>
            </a:r>
            <a:endParaRPr b="1" sz="11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100">
                <a:latin typeface="Fira Sans Extra Condensed"/>
                <a:ea typeface="Fira Sans Extra Condensed"/>
                <a:cs typeface="Fira Sans Extra Condensed"/>
                <a:sym typeface="Fira Sans Extra Condensed"/>
              </a:rPr>
              <a:t>the average change in the number of job listings per week in the time period compared to the listings in the week of Feb 24 - March 1, 2020</a:t>
            </a:r>
            <a:endParaRPr sz="1100">
              <a:latin typeface="Fira Sans Extra Condensed"/>
              <a:ea typeface="Fira Sans Extra Condensed"/>
              <a:cs typeface="Fira Sans Extra Condensed"/>
              <a:sym typeface="Fira Sans Extra Condensed"/>
            </a:endParaRPr>
          </a:p>
        </p:txBody>
      </p:sp>
      <p:pic>
        <p:nvPicPr>
          <p:cNvPr id="109" name="Google Shape;109;p16"/>
          <p:cNvPicPr preferRelativeResize="0"/>
          <p:nvPr/>
        </p:nvPicPr>
        <p:blipFill>
          <a:blip r:embed="rId4">
            <a:alphaModFix/>
          </a:blip>
          <a:stretch>
            <a:fillRect/>
          </a:stretch>
        </p:blipFill>
        <p:spPr>
          <a:xfrm>
            <a:off x="2547275" y="1820224"/>
            <a:ext cx="6416152" cy="274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7"/>
          <p:cNvPicPr preferRelativeResize="0"/>
          <p:nvPr/>
        </p:nvPicPr>
        <p:blipFill>
          <a:blip r:embed="rId3">
            <a:alphaModFix/>
          </a:blip>
          <a:stretch>
            <a:fillRect/>
          </a:stretch>
        </p:blipFill>
        <p:spPr>
          <a:xfrm>
            <a:off x="2469800" y="1708575"/>
            <a:ext cx="6521799" cy="2889075"/>
          </a:xfrm>
          <a:prstGeom prst="rect">
            <a:avLst/>
          </a:prstGeom>
          <a:noFill/>
          <a:ln>
            <a:noFill/>
          </a:ln>
        </p:spPr>
      </p:pic>
      <p:sp>
        <p:nvSpPr>
          <p:cNvPr id="115" name="Google Shape;115;p17"/>
          <p:cNvSpPr txBox="1"/>
          <p:nvPr>
            <p:ph type="title"/>
          </p:nvPr>
        </p:nvSpPr>
        <p:spPr>
          <a:xfrm>
            <a:off x="470400" y="24747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Finding the most impacted industries</a:t>
            </a:r>
            <a:endParaRPr/>
          </a:p>
        </p:txBody>
      </p:sp>
      <p:sp>
        <p:nvSpPr>
          <p:cNvPr id="116" name="Google Shape;116;p17"/>
          <p:cNvSpPr txBox="1"/>
          <p:nvPr/>
        </p:nvSpPr>
        <p:spPr>
          <a:xfrm>
            <a:off x="398063" y="728675"/>
            <a:ext cx="21660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Change over 3 months</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pic>
        <p:nvPicPr>
          <p:cNvPr id="117" name="Google Shape;117;p17"/>
          <p:cNvPicPr preferRelativeResize="0"/>
          <p:nvPr/>
        </p:nvPicPr>
        <p:blipFill>
          <a:blip r:embed="rId4">
            <a:alphaModFix/>
          </a:blip>
          <a:stretch>
            <a:fillRect/>
          </a:stretch>
        </p:blipFill>
        <p:spPr>
          <a:xfrm>
            <a:off x="255526" y="991175"/>
            <a:ext cx="2451075" cy="3554449"/>
          </a:xfrm>
          <a:prstGeom prst="rect">
            <a:avLst/>
          </a:prstGeom>
          <a:noFill/>
          <a:ln>
            <a:noFill/>
          </a:ln>
        </p:spPr>
      </p:pic>
      <p:sp>
        <p:nvSpPr>
          <p:cNvPr id="118" name="Google Shape;118;p17"/>
          <p:cNvSpPr txBox="1"/>
          <p:nvPr/>
        </p:nvSpPr>
        <p:spPr>
          <a:xfrm>
            <a:off x="313914" y="4443050"/>
            <a:ext cx="233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All industries were hit even harder, but hospitality remains the worst.</a:t>
            </a:r>
            <a:endParaRPr sz="1200">
              <a:latin typeface="Fira Sans Extra Condensed"/>
              <a:ea typeface="Fira Sans Extra Condensed"/>
              <a:cs typeface="Fira Sans Extra Condensed"/>
              <a:sym typeface="Fira Sans Extra Condensed"/>
            </a:endParaRPr>
          </a:p>
        </p:txBody>
      </p:sp>
      <p:sp>
        <p:nvSpPr>
          <p:cNvPr id="119" name="Google Shape;119;p17"/>
          <p:cNvSpPr/>
          <p:nvPr/>
        </p:nvSpPr>
        <p:spPr>
          <a:xfrm>
            <a:off x="556325" y="1437875"/>
            <a:ext cx="1839600" cy="1007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2668961" y="945425"/>
            <a:ext cx="61728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Sans Extra Condensed"/>
                <a:ea typeface="Fira Sans Extra Condensed"/>
                <a:cs typeface="Fira Sans Extra Condensed"/>
                <a:sym typeface="Fira Sans Extra Condensed"/>
              </a:rPr>
              <a:t>Percent Change: </a:t>
            </a:r>
            <a:endParaRPr b="1" sz="11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100">
                <a:latin typeface="Fira Sans Extra Condensed"/>
                <a:ea typeface="Fira Sans Extra Condensed"/>
                <a:cs typeface="Fira Sans Extra Condensed"/>
                <a:sym typeface="Fira Sans Extra Condensed"/>
              </a:rPr>
              <a:t>the average change in the number of job listings per week in the time period compared to the listings in the week of Feb 24 - March 1, 2020</a:t>
            </a:r>
            <a:endParaRPr sz="1100">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70400" y="22377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Finding the most impacted industries</a:t>
            </a:r>
            <a:endParaRPr/>
          </a:p>
        </p:txBody>
      </p:sp>
      <p:sp>
        <p:nvSpPr>
          <p:cNvPr id="126" name="Google Shape;126;p18"/>
          <p:cNvSpPr txBox="1"/>
          <p:nvPr/>
        </p:nvSpPr>
        <p:spPr>
          <a:xfrm>
            <a:off x="465450" y="746650"/>
            <a:ext cx="19230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C</a:t>
            </a:r>
            <a:r>
              <a:rPr lang="en" sz="1700">
                <a:solidFill>
                  <a:schemeClr val="accent1"/>
                </a:solidFill>
                <a:latin typeface="Fira Sans Extra Condensed Medium"/>
                <a:ea typeface="Fira Sans Extra Condensed Medium"/>
                <a:cs typeface="Fira Sans Extra Condensed Medium"/>
                <a:sym typeface="Fira Sans Extra Condensed Medium"/>
              </a:rPr>
              <a:t>hange over 6 month</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127" name="Google Shape;127;p18"/>
          <p:cNvPicPr preferRelativeResize="0"/>
          <p:nvPr/>
        </p:nvPicPr>
        <p:blipFill>
          <a:blip r:embed="rId3">
            <a:alphaModFix/>
          </a:blip>
          <a:stretch>
            <a:fillRect/>
          </a:stretch>
        </p:blipFill>
        <p:spPr>
          <a:xfrm>
            <a:off x="0" y="1050825"/>
            <a:ext cx="3054174" cy="3643350"/>
          </a:xfrm>
          <a:prstGeom prst="rect">
            <a:avLst/>
          </a:prstGeom>
          <a:noFill/>
          <a:ln>
            <a:noFill/>
          </a:ln>
        </p:spPr>
      </p:pic>
      <p:sp>
        <p:nvSpPr>
          <p:cNvPr id="128" name="Google Shape;128;p18"/>
          <p:cNvSpPr/>
          <p:nvPr/>
        </p:nvSpPr>
        <p:spPr>
          <a:xfrm>
            <a:off x="550497" y="1478472"/>
            <a:ext cx="1752900" cy="10182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325400" y="4587150"/>
            <a:ext cx="22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0" name="Google Shape;130;p18"/>
          <p:cNvSpPr txBox="1"/>
          <p:nvPr/>
        </p:nvSpPr>
        <p:spPr>
          <a:xfrm>
            <a:off x="2668961" y="945425"/>
            <a:ext cx="61728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Sans Extra Condensed"/>
                <a:ea typeface="Fira Sans Extra Condensed"/>
                <a:cs typeface="Fira Sans Extra Condensed"/>
                <a:sym typeface="Fira Sans Extra Condensed"/>
              </a:rPr>
              <a:t>Percent Change: </a:t>
            </a:r>
            <a:endParaRPr b="1" sz="11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100">
                <a:latin typeface="Fira Sans Extra Condensed"/>
                <a:ea typeface="Fira Sans Extra Condensed"/>
                <a:cs typeface="Fira Sans Extra Condensed"/>
                <a:sym typeface="Fira Sans Extra Condensed"/>
              </a:rPr>
              <a:t>the average change in the number of job listings per week in the time period compared to the listings in the week of Feb 24 - March 1, 2020</a:t>
            </a:r>
            <a:endParaRPr sz="1100">
              <a:latin typeface="Fira Sans Extra Condensed"/>
              <a:ea typeface="Fira Sans Extra Condensed"/>
              <a:cs typeface="Fira Sans Extra Condensed"/>
              <a:sym typeface="Fira Sans Extra Condensed"/>
            </a:endParaRPr>
          </a:p>
        </p:txBody>
      </p:sp>
      <p:sp>
        <p:nvSpPr>
          <p:cNvPr id="131" name="Google Shape;131;p18"/>
          <p:cNvSpPr txBox="1"/>
          <p:nvPr/>
        </p:nvSpPr>
        <p:spPr>
          <a:xfrm>
            <a:off x="377900" y="4650150"/>
            <a:ext cx="2109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Fira Sans Extra Condensed"/>
                <a:ea typeface="Fira Sans Extra Condensed"/>
                <a:cs typeface="Fira Sans Extra Condensed"/>
                <a:sym typeface="Fira Sans Extra Condensed"/>
              </a:rPr>
              <a:t>First time fluctuation is seen.</a:t>
            </a:r>
            <a:endParaRPr sz="1300">
              <a:latin typeface="Fira Sans Extra Condensed"/>
              <a:ea typeface="Fira Sans Extra Condensed"/>
              <a:cs typeface="Fira Sans Extra Condensed"/>
              <a:sym typeface="Fira Sans Extra Condensed"/>
            </a:endParaRPr>
          </a:p>
        </p:txBody>
      </p:sp>
      <p:pic>
        <p:nvPicPr>
          <p:cNvPr id="132" name="Google Shape;132;p18"/>
          <p:cNvPicPr preferRelativeResize="0"/>
          <p:nvPr/>
        </p:nvPicPr>
        <p:blipFill rotWithShape="1">
          <a:blip r:embed="rId4">
            <a:alphaModFix/>
          </a:blip>
          <a:srcRect b="0" l="0" r="1097" t="0"/>
          <a:stretch/>
        </p:blipFill>
        <p:spPr>
          <a:xfrm>
            <a:off x="2668950" y="1798825"/>
            <a:ext cx="6253452" cy="286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470400" y="22377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Finding the most impacted industries</a:t>
            </a:r>
            <a:endParaRPr/>
          </a:p>
        </p:txBody>
      </p:sp>
      <p:sp>
        <p:nvSpPr>
          <p:cNvPr id="138" name="Google Shape;138;p19"/>
          <p:cNvSpPr txBox="1"/>
          <p:nvPr/>
        </p:nvSpPr>
        <p:spPr>
          <a:xfrm>
            <a:off x="480800" y="704975"/>
            <a:ext cx="20820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Change over 12 months</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pic>
        <p:nvPicPr>
          <p:cNvPr id="139" name="Google Shape;139;p19"/>
          <p:cNvPicPr preferRelativeResize="0"/>
          <p:nvPr/>
        </p:nvPicPr>
        <p:blipFill>
          <a:blip r:embed="rId3">
            <a:alphaModFix/>
          </a:blip>
          <a:stretch>
            <a:fillRect/>
          </a:stretch>
        </p:blipFill>
        <p:spPr>
          <a:xfrm>
            <a:off x="232150" y="1039525"/>
            <a:ext cx="2767103" cy="3564274"/>
          </a:xfrm>
          <a:prstGeom prst="rect">
            <a:avLst/>
          </a:prstGeom>
          <a:noFill/>
          <a:ln>
            <a:noFill/>
          </a:ln>
        </p:spPr>
      </p:pic>
      <p:sp>
        <p:nvSpPr>
          <p:cNvPr id="140" name="Google Shape;140;p19"/>
          <p:cNvSpPr/>
          <p:nvPr/>
        </p:nvSpPr>
        <p:spPr>
          <a:xfrm>
            <a:off x="585197" y="1426300"/>
            <a:ext cx="1873200" cy="10182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txBox="1"/>
          <p:nvPr/>
        </p:nvSpPr>
        <p:spPr>
          <a:xfrm>
            <a:off x="2668961" y="945425"/>
            <a:ext cx="61728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Sans Extra Condensed"/>
                <a:ea typeface="Fira Sans Extra Condensed"/>
                <a:cs typeface="Fira Sans Extra Condensed"/>
                <a:sym typeface="Fira Sans Extra Condensed"/>
              </a:rPr>
              <a:t>Percent Change: </a:t>
            </a:r>
            <a:endParaRPr b="1" sz="11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100">
                <a:latin typeface="Fira Sans Extra Condensed"/>
                <a:ea typeface="Fira Sans Extra Condensed"/>
                <a:cs typeface="Fira Sans Extra Condensed"/>
                <a:sym typeface="Fira Sans Extra Condensed"/>
              </a:rPr>
              <a:t>the average change in the number of job listings per week in the time period compared to the listings in the week of Feb 24 - March 1, 2020</a:t>
            </a:r>
            <a:endParaRPr sz="1100">
              <a:latin typeface="Fira Sans Extra Condensed"/>
              <a:ea typeface="Fira Sans Extra Condensed"/>
              <a:cs typeface="Fira Sans Extra Condensed"/>
              <a:sym typeface="Fira Sans Extra Condensed"/>
            </a:endParaRPr>
          </a:p>
        </p:txBody>
      </p:sp>
      <p:sp>
        <p:nvSpPr>
          <p:cNvPr id="142" name="Google Shape;142;p19"/>
          <p:cNvSpPr txBox="1"/>
          <p:nvPr/>
        </p:nvSpPr>
        <p:spPr>
          <a:xfrm>
            <a:off x="487850" y="4514800"/>
            <a:ext cx="206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Fira Sans Extra Condensed"/>
                <a:ea typeface="Fira Sans Extra Condensed"/>
                <a:cs typeface="Fira Sans Extra Condensed"/>
                <a:sym typeface="Fira Sans Extra Condensed"/>
              </a:rPr>
              <a:t>Growth in most industries with the first time a positive number is seen.</a:t>
            </a:r>
            <a:endParaRPr sz="1100">
              <a:latin typeface="Fira Sans Extra Condensed"/>
              <a:ea typeface="Fira Sans Extra Condensed"/>
              <a:cs typeface="Fira Sans Extra Condensed"/>
              <a:sym typeface="Fira Sans Extra Condensed"/>
            </a:endParaRPr>
          </a:p>
        </p:txBody>
      </p:sp>
      <p:pic>
        <p:nvPicPr>
          <p:cNvPr id="143" name="Google Shape;143;p19"/>
          <p:cNvPicPr preferRelativeResize="0"/>
          <p:nvPr/>
        </p:nvPicPr>
        <p:blipFill rotWithShape="1">
          <a:blip r:embed="rId4">
            <a:alphaModFix/>
          </a:blip>
          <a:srcRect b="0" l="0" r="0" t="2066"/>
          <a:stretch/>
        </p:blipFill>
        <p:spPr>
          <a:xfrm>
            <a:off x="2562800" y="1784475"/>
            <a:ext cx="6428801" cy="2895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Industries we’ll focus on</a:t>
            </a:r>
            <a:endParaRPr/>
          </a:p>
        </p:txBody>
      </p:sp>
      <p:sp>
        <p:nvSpPr>
          <p:cNvPr id="149" name="Google Shape;149;p20"/>
          <p:cNvSpPr txBox="1"/>
          <p:nvPr/>
        </p:nvSpPr>
        <p:spPr>
          <a:xfrm>
            <a:off x="950925" y="1603925"/>
            <a:ext cx="72687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Fira Sans Extra Condensed"/>
                <a:ea typeface="Fira Sans Extra Condensed"/>
                <a:cs typeface="Fira Sans Extra Condensed"/>
                <a:sym typeface="Fira Sans Extra Condensed"/>
              </a:rPr>
              <a:t>Hospitality</a:t>
            </a:r>
            <a:r>
              <a:rPr lang="en" sz="2300">
                <a:solidFill>
                  <a:schemeClr val="dk1"/>
                </a:solidFill>
                <a:latin typeface="Fira Sans Extra Condensed"/>
                <a:ea typeface="Fira Sans Extra Condensed"/>
                <a:cs typeface="Fira Sans Extra Condensed"/>
                <a:sym typeface="Fira Sans Extra Condensed"/>
              </a:rPr>
              <a:t> - most impacted through all our data</a:t>
            </a:r>
            <a:endParaRPr sz="2300">
              <a:solidFill>
                <a:schemeClr val="dk1"/>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 sz="2300">
                <a:solidFill>
                  <a:schemeClr val="dk1"/>
                </a:solidFill>
                <a:latin typeface="Fira Sans Extra Condensed"/>
                <a:ea typeface="Fira Sans Extra Condensed"/>
                <a:cs typeface="Fira Sans Extra Condensed"/>
                <a:sym typeface="Fira Sans Extra Condensed"/>
              </a:rPr>
              <a:t>Healthcare</a:t>
            </a:r>
            <a:r>
              <a:rPr lang="en" sz="2300">
                <a:solidFill>
                  <a:schemeClr val="dk1"/>
                </a:solidFill>
                <a:latin typeface="Fira Sans Extra Condensed"/>
                <a:ea typeface="Fira Sans Extra Condensed"/>
                <a:cs typeface="Fira Sans Extra Condensed"/>
                <a:sym typeface="Fira Sans Extra Condensed"/>
              </a:rPr>
              <a:t> - significant to COVID-19</a:t>
            </a:r>
            <a:endParaRPr sz="2300">
              <a:solidFill>
                <a:schemeClr val="dk1"/>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 sz="2300">
                <a:solidFill>
                  <a:schemeClr val="dk1"/>
                </a:solidFill>
                <a:latin typeface="Fira Sans Extra Condensed"/>
                <a:ea typeface="Fira Sans Extra Condensed"/>
                <a:cs typeface="Fira Sans Extra Condensed"/>
                <a:sym typeface="Fira Sans Extra Condensed"/>
              </a:rPr>
              <a:t>Entertainment</a:t>
            </a:r>
            <a:r>
              <a:rPr lang="en" sz="2300">
                <a:solidFill>
                  <a:schemeClr val="dk1"/>
                </a:solidFill>
                <a:latin typeface="Fira Sans Extra Condensed"/>
                <a:ea typeface="Fira Sans Extra Condensed"/>
                <a:cs typeface="Fira Sans Extra Condensed"/>
                <a:sym typeface="Fira Sans Extra Condensed"/>
              </a:rPr>
              <a:t> - top 3 impacted in more recent data</a:t>
            </a:r>
            <a:endParaRPr sz="2300">
              <a:solidFill>
                <a:schemeClr val="dk1"/>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 sz="2300">
                <a:solidFill>
                  <a:schemeClr val="dk1"/>
                </a:solidFill>
                <a:latin typeface="Fira Sans Extra Condensed"/>
                <a:ea typeface="Fira Sans Extra Condensed"/>
                <a:cs typeface="Fira Sans Extra Condensed"/>
                <a:sym typeface="Fira Sans Extra Condensed"/>
              </a:rPr>
              <a:t>Real Estate</a:t>
            </a:r>
            <a:r>
              <a:rPr lang="en" sz="2300">
                <a:solidFill>
                  <a:schemeClr val="dk1"/>
                </a:solidFill>
                <a:latin typeface="Fira Sans Extra Condensed"/>
                <a:ea typeface="Fira Sans Extra Condensed"/>
                <a:cs typeface="Fira Sans Extra Condensed"/>
                <a:sym typeface="Fira Sans Extra Condensed"/>
              </a:rPr>
              <a:t> - equally impacted over every time frame</a:t>
            </a:r>
            <a:endParaRPr sz="2300">
              <a:solidFill>
                <a:schemeClr val="dk1"/>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 sz="2300">
                <a:solidFill>
                  <a:schemeClr val="dk1"/>
                </a:solidFill>
                <a:latin typeface="Fira Sans Extra Condensed"/>
                <a:ea typeface="Fira Sans Extra Condensed"/>
                <a:cs typeface="Fira Sans Extra Condensed"/>
                <a:sym typeface="Fira Sans Extra Condensed"/>
              </a:rPr>
              <a:t>Communication</a:t>
            </a:r>
            <a:r>
              <a:rPr lang="en" sz="2300">
                <a:solidFill>
                  <a:schemeClr val="dk1"/>
                </a:solidFill>
                <a:latin typeface="Fira Sans Extra Condensed"/>
                <a:ea typeface="Fira Sans Extra Condensed"/>
                <a:cs typeface="Fira Sans Extra Condensed"/>
                <a:sym typeface="Fira Sans Extra Condensed"/>
              </a:rPr>
              <a:t> - initially </a:t>
            </a:r>
            <a:r>
              <a:rPr lang="en" sz="2300">
                <a:solidFill>
                  <a:schemeClr val="dk1"/>
                </a:solidFill>
                <a:latin typeface="Fira Sans Extra Condensed"/>
                <a:ea typeface="Fira Sans Extra Condensed"/>
                <a:cs typeface="Fira Sans Extra Condensed"/>
                <a:sym typeface="Fira Sans Extra Condensed"/>
              </a:rPr>
              <a:t>minimally</a:t>
            </a:r>
            <a:r>
              <a:rPr lang="en" sz="2300">
                <a:solidFill>
                  <a:schemeClr val="dk1"/>
                </a:solidFill>
                <a:latin typeface="Fira Sans Extra Condensed"/>
                <a:ea typeface="Fira Sans Extra Condensed"/>
                <a:cs typeface="Fira Sans Extra Condensed"/>
                <a:sym typeface="Fira Sans Extra Condensed"/>
              </a:rPr>
              <a:t> impacted but becomes a top hit industry</a:t>
            </a:r>
            <a:endParaRPr sz="2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Splitting the US into regions</a:t>
            </a:r>
            <a:endParaRPr/>
          </a:p>
        </p:txBody>
      </p:sp>
      <p:pic>
        <p:nvPicPr>
          <p:cNvPr id="155" name="Google Shape;155;p21"/>
          <p:cNvPicPr preferRelativeResize="0"/>
          <p:nvPr/>
        </p:nvPicPr>
        <p:blipFill>
          <a:blip r:embed="rId3">
            <a:alphaModFix/>
          </a:blip>
          <a:stretch>
            <a:fillRect/>
          </a:stretch>
        </p:blipFill>
        <p:spPr>
          <a:xfrm>
            <a:off x="1434432" y="896625"/>
            <a:ext cx="6275144" cy="3831450"/>
          </a:xfrm>
          <a:prstGeom prst="rect">
            <a:avLst/>
          </a:prstGeom>
          <a:noFill/>
          <a:ln>
            <a:noFill/>
          </a:ln>
        </p:spPr>
      </p:pic>
      <p:sp>
        <p:nvSpPr>
          <p:cNvPr id="156" name="Google Shape;156;p21"/>
          <p:cNvSpPr txBox="1"/>
          <p:nvPr/>
        </p:nvSpPr>
        <p:spPr>
          <a:xfrm>
            <a:off x="54825" y="4755125"/>
            <a:ext cx="336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Fira Sans Extra Condensed"/>
                <a:ea typeface="Fira Sans Extra Condensed"/>
                <a:cs typeface="Fira Sans Extra Condensed"/>
                <a:sym typeface="Fira Sans Extra Condensed"/>
              </a:rPr>
              <a:t>Taken from the US Department of Labor </a:t>
            </a:r>
            <a:endParaRPr sz="1200">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