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812" r:id="rId5"/>
    <p:sldMasterId id="2147484705" r:id="rId6"/>
  </p:sldMasterIdLst>
  <p:notesMasterIdLst>
    <p:notesMasterId r:id="rId13"/>
  </p:notesMasterIdLst>
  <p:sldIdLst>
    <p:sldId id="502" r:id="rId7"/>
    <p:sldId id="954" r:id="rId8"/>
    <p:sldId id="958" r:id="rId9"/>
    <p:sldId id="1091" r:id="rId10"/>
    <p:sldId id="1090" r:id="rId11"/>
    <p:sldId id="769"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mond, Jeff" initials="JH" lastIdx="1" clrIdx="0">
    <p:extLst>
      <p:ext uri="{19B8F6BF-5375-455C-9EA6-DF929625EA0E}">
        <p15:presenceInfo xmlns:p15="http://schemas.microsoft.com/office/powerpoint/2012/main" userId="Hammond, Jef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DA291C"/>
    <a:srgbClr val="FFC000"/>
    <a:srgbClr val="F6F6F6"/>
    <a:srgbClr val="0070C0"/>
    <a:srgbClr val="FFFFFF"/>
    <a:srgbClr val="C00000"/>
    <a:srgbClr val="86BC25"/>
    <a:srgbClr val="BFBFBF"/>
    <a:srgbClr val="FFC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8" autoAdjust="0"/>
    <p:restoredTop sz="92902" autoAdjust="0"/>
  </p:normalViewPr>
  <p:slideViewPr>
    <p:cSldViewPr snapToGrid="0">
      <p:cViewPr varScale="1">
        <p:scale>
          <a:sx n="80" d="100"/>
          <a:sy n="80" d="100"/>
        </p:scale>
        <p:origin x="4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5" rIns="93167" bIns="46585"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5" rIns="93167" bIns="46585" rtlCol="0"/>
          <a:lstStyle>
            <a:lvl1pPr algn="r">
              <a:defRPr sz="1200"/>
            </a:lvl1pPr>
          </a:lstStyle>
          <a:p>
            <a:fld id="{49EC99E5-062C-448F-B1DC-C10A8F97E461}" type="datetimeFigureOut">
              <a:rPr lang="en-US" smtClean="0"/>
              <a:t>9/24/2019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5" rIns="93167" bIns="46585"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5" rIns="93167" bIns="4658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4"/>
            <a:ext cx="3037840" cy="466433"/>
          </a:xfrm>
          <a:prstGeom prst="rect">
            <a:avLst/>
          </a:prstGeom>
        </p:spPr>
        <p:txBody>
          <a:bodyPr vert="horz" lIns="93167" tIns="46585" rIns="93167" bIns="4658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4"/>
            <a:ext cx="3037840" cy="466433"/>
          </a:xfrm>
          <a:prstGeom prst="rect">
            <a:avLst/>
          </a:prstGeom>
        </p:spPr>
        <p:txBody>
          <a:bodyPr vert="horz" lIns="93167" tIns="46585" rIns="93167" bIns="46585" rtlCol="0" anchor="b"/>
          <a:lstStyle>
            <a:lvl1pPr algn="r">
              <a:defRPr sz="1200"/>
            </a:lvl1pPr>
          </a:lstStyle>
          <a:p>
            <a:fld id="{A022030D-BA52-4407-A484-3CBB39512DC9}" type="slidenum">
              <a:rPr lang="en-US" smtClean="0"/>
              <a:t>‹#›</a:t>
            </a:fld>
            <a:endParaRPr lang="en-US"/>
          </a:p>
        </p:txBody>
      </p:sp>
    </p:spTree>
    <p:extLst>
      <p:ext uri="{BB962C8B-B14F-4D97-AF65-F5344CB8AC3E}">
        <p14:creationId xmlns:p14="http://schemas.microsoft.com/office/powerpoint/2010/main" val="1801689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2030D-BA52-4407-A484-3CBB39512DC9}" type="slidenum">
              <a:rPr lang="en-US" smtClean="0"/>
              <a:t>1</a:t>
            </a:fld>
            <a:endParaRPr lang="en-US"/>
          </a:p>
        </p:txBody>
      </p:sp>
    </p:spTree>
    <p:extLst>
      <p:ext uri="{BB962C8B-B14F-4D97-AF65-F5344CB8AC3E}">
        <p14:creationId xmlns:p14="http://schemas.microsoft.com/office/powerpoint/2010/main" val="718699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NULL"/><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NULL"/><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NULL"/><Relationship Id="rId4" Type="http://schemas.openxmlformats.org/officeDocument/2006/relationships/oleObject" Target="../embeddings/oleObject5.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437224" y="3635882"/>
            <a:ext cx="9193381" cy="505645"/>
          </a:xfrm>
          <a:prstGeom prst="rect">
            <a:avLst/>
          </a:prstGeom>
        </p:spPr>
        <p:txBody>
          <a:bodyPr lIns="0" tIns="0" rIns="0" bIns="0">
            <a:noAutofit/>
          </a:bodyPr>
          <a:lstStyle>
            <a:lvl1pPr marL="0" indent="0" algn="l">
              <a:lnSpc>
                <a:spcPct val="100000"/>
              </a:lnSpc>
              <a:spcAft>
                <a:spcPts val="0"/>
              </a:spcAft>
              <a:buNone/>
              <a:defRPr sz="2000" b="1">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dirty="0"/>
              <a:t>Click to edit Master subtitle style</a:t>
            </a:r>
          </a:p>
        </p:txBody>
      </p:sp>
      <p:sp>
        <p:nvSpPr>
          <p:cNvPr id="5" name="Text Placeholder 4"/>
          <p:cNvSpPr>
            <a:spLocks noGrp="1"/>
          </p:cNvSpPr>
          <p:nvPr>
            <p:ph type="body" sz="quarter" idx="10"/>
          </p:nvPr>
        </p:nvSpPr>
        <p:spPr>
          <a:xfrm>
            <a:off x="475325" y="6362701"/>
            <a:ext cx="5594349" cy="298451"/>
          </a:xfrm>
          <a:prstGeom prst="rect">
            <a:avLst/>
          </a:prstGeom>
        </p:spPr>
        <p:txBody>
          <a:bodyPr>
            <a:normAutofit/>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19" name="Group 18"/>
          <p:cNvGrpSpPr>
            <a:grpSpLocks noChangeAspect="1"/>
          </p:cNvGrpSpPr>
          <p:nvPr/>
        </p:nvGrpSpPr>
        <p:grpSpPr>
          <a:xfrm>
            <a:off x="475325" y="457200"/>
            <a:ext cx="19980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950">
                <a:solidFill>
                  <a:schemeClr val="bg1"/>
                </a:solidFill>
              </a:endParaRPr>
            </a:p>
          </p:txBody>
        </p:sp>
      </p:grpSp>
      <p:sp>
        <p:nvSpPr>
          <p:cNvPr id="17" name="Rectangle 16"/>
          <p:cNvSpPr/>
          <p:nvPr userDrawn="1"/>
        </p:nvSpPr>
        <p:spPr bwMode="gray">
          <a:xfrm>
            <a:off x="0" y="1621765"/>
            <a:ext cx="12192000" cy="1829357"/>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2" name="Subtitle 4"/>
          <p:cNvSpPr txBox="1">
            <a:spLocks/>
          </p:cNvSpPr>
          <p:nvPr userDrawn="1"/>
        </p:nvSpPr>
        <p:spPr bwMode="gray">
          <a:xfrm>
            <a:off x="437224" y="1890843"/>
            <a:ext cx="11467217" cy="645600"/>
          </a:xfrm>
          <a:prstGeom prst="rect">
            <a:avLst/>
          </a:prstGeom>
        </p:spPr>
        <p:txBody>
          <a:bodyPr vert="horz" lIns="0" tIns="0" rIns="0" bIns="0" rtlCol="0" anchor="b" anchorCtr="0">
            <a:noAutofit/>
          </a:bodyPr>
          <a:lstStyle>
            <a:lvl1pPr marL="0" indent="0" algn="l" defTabSz="1219170" rtl="0" eaLnBrk="1" latinLnBrk="0" hangingPunct="1">
              <a:lnSpc>
                <a:spcPct val="100000"/>
              </a:lnSpc>
              <a:spcBef>
                <a:spcPts val="0"/>
              </a:spcBef>
              <a:spcAft>
                <a:spcPts val="0"/>
              </a:spcAft>
              <a:buSzPct val="100000"/>
              <a:buFontTx/>
              <a:buNone/>
              <a:defRPr sz="1800" b="1"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None/>
              <a:defRPr lang="en-US" sz="1600" b="0" kern="1200">
                <a:solidFill>
                  <a:schemeClr val="tx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Arial" panose="020B060402020202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Arial" panose="020B060402020202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Tx/>
              <a:buNone/>
              <a:tabLst/>
              <a:defRPr/>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State of Rhode Island (RI) Unified Health Infrastructure Project (UHIP)</a:t>
            </a:r>
          </a:p>
        </p:txBody>
      </p:sp>
      <p:sp>
        <p:nvSpPr>
          <p:cNvPr id="2" name="Title 1"/>
          <p:cNvSpPr>
            <a:spLocks noGrp="1"/>
          </p:cNvSpPr>
          <p:nvPr>
            <p:ph type="ctrTitle"/>
          </p:nvPr>
        </p:nvSpPr>
        <p:spPr bwMode="gray">
          <a:xfrm>
            <a:off x="437225" y="2549631"/>
            <a:ext cx="9193381" cy="519195"/>
          </a:xfrm>
        </p:spPr>
        <p:txBody>
          <a:bodyPr anchor="t" anchorCtr="0">
            <a:noAutofit/>
          </a:bodyPr>
          <a:lstStyle>
            <a:lvl1pPr algn="l">
              <a:lnSpc>
                <a:spcPct val="100000"/>
              </a:lnSpc>
              <a:defRPr sz="3200" b="1">
                <a:solidFill>
                  <a:schemeClr val="accent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pic>
        <p:nvPicPr>
          <p:cNvPr id="33" name="Picture 88" descr="image00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8449" y="5346524"/>
            <a:ext cx="4169845" cy="106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p:cNvPicPr>
            <a:picLocks noChangeAspect="1"/>
          </p:cNvPicPr>
          <p:nvPr userDrawn="1"/>
        </p:nvPicPr>
        <p:blipFill>
          <a:blip r:embed="rId3"/>
          <a:stretch>
            <a:fillRect/>
          </a:stretch>
        </p:blipFill>
        <p:spPr>
          <a:xfrm>
            <a:off x="10854170" y="212365"/>
            <a:ext cx="1050272" cy="1179079"/>
          </a:xfrm>
          <a:prstGeom prst="rect">
            <a:avLst/>
          </a:prstGeom>
        </p:spPr>
      </p:pic>
      <p:sp>
        <p:nvSpPr>
          <p:cNvPr id="30" name="TextBox 29"/>
          <p:cNvSpPr txBox="1"/>
          <p:nvPr userDrawn="1"/>
        </p:nvSpPr>
        <p:spPr>
          <a:xfrm>
            <a:off x="3968013" y="112734"/>
            <a:ext cx="4255973" cy="123111"/>
          </a:xfrm>
          <a:prstGeom prst="rect">
            <a:avLst/>
          </a:prstGeom>
          <a:noFill/>
        </p:spPr>
        <p:txBody>
          <a:bodyPr wrap="none" lIns="0" tIns="0" rIns="0" bIns="0" rtlCol="0">
            <a:spAutoFit/>
          </a:bodyPr>
          <a:lstStyle/>
          <a:p>
            <a:pPr marL="0" indent="0">
              <a:spcBef>
                <a:spcPts val="600"/>
              </a:spcBef>
              <a:buSzPct val="100000"/>
              <a:buFont typeface="Arial"/>
              <a:buNone/>
            </a:pPr>
            <a:r>
              <a:rPr lang="en-US" sz="800" b="1" i="1" dirty="0">
                <a:solidFill>
                  <a:schemeClr val="accent6"/>
                </a:solidFill>
              </a:rPr>
              <a:t>Draft: This document is intended for review and discussion purposes only</a:t>
            </a:r>
          </a:p>
        </p:txBody>
      </p:sp>
    </p:spTree>
    <p:extLst>
      <p:ext uri="{BB962C8B-B14F-4D97-AF65-F5344CB8AC3E}">
        <p14:creationId xmlns:p14="http://schemas.microsoft.com/office/powerpoint/2010/main" val="333878703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Title an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400"/>
            </a:lvl1pPr>
          </a:lstStyle>
          <a:p>
            <a:r>
              <a:rPr lang="en-US" noProof="0" dirty="0"/>
              <a:t>Click to edit Master title style</a:t>
            </a:r>
          </a:p>
        </p:txBody>
      </p:sp>
      <p:sp>
        <p:nvSpPr>
          <p:cNvPr id="3" name="Content Placeholder 2">
            <a:extLst>
              <a:ext uri="{FF2B5EF4-FFF2-40B4-BE49-F238E27FC236}">
                <a16:creationId xmlns:a16="http://schemas.microsoft.com/office/drawing/2014/main" id="{F81E8334-7C40-4021-AF0B-ED0F2E2B11B6}"/>
              </a:ext>
            </a:extLst>
          </p:cNvPr>
          <p:cNvSpPr>
            <a:spLocks noGrp="1"/>
          </p:cNvSpPr>
          <p:nvPr>
            <p:ph sz="quarter" idx="14"/>
          </p:nvPr>
        </p:nvSpPr>
        <p:spPr>
          <a:xfrm>
            <a:off x="469900" y="876300"/>
            <a:ext cx="11252200" cy="5486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1263991"/>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8900886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72448358"/>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6378501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605196868"/>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303668292"/>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05215390"/>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46525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Tree>
    <p:extLst>
      <p:ext uri="{BB962C8B-B14F-4D97-AF65-F5344CB8AC3E}">
        <p14:creationId xmlns:p14="http://schemas.microsoft.com/office/powerpoint/2010/main" val="225613643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437224" y="3635882"/>
            <a:ext cx="9193381" cy="505645"/>
          </a:xfrm>
          <a:prstGeom prst="rect">
            <a:avLst/>
          </a:prstGeom>
        </p:spPr>
        <p:txBody>
          <a:bodyPr lIns="0" tIns="0" rIns="0" bIns="0">
            <a:noAutofit/>
          </a:bodyPr>
          <a:lstStyle>
            <a:lvl1pPr marL="0" indent="0" algn="l">
              <a:lnSpc>
                <a:spcPct val="100000"/>
              </a:lnSpc>
              <a:spcAft>
                <a:spcPts val="0"/>
              </a:spcAft>
              <a:buNone/>
              <a:defRPr sz="2000" b="1">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dirty="0"/>
              <a:t>Click to edit Master subtitle style</a:t>
            </a:r>
          </a:p>
        </p:txBody>
      </p:sp>
      <p:sp>
        <p:nvSpPr>
          <p:cNvPr id="5" name="Text Placeholder 4"/>
          <p:cNvSpPr>
            <a:spLocks noGrp="1"/>
          </p:cNvSpPr>
          <p:nvPr>
            <p:ph type="body" sz="quarter" idx="10"/>
          </p:nvPr>
        </p:nvSpPr>
        <p:spPr>
          <a:xfrm>
            <a:off x="475325" y="6362701"/>
            <a:ext cx="5594349" cy="298451"/>
          </a:xfrm>
          <a:prstGeom prst="rect">
            <a:avLst/>
          </a:prstGeom>
        </p:spPr>
        <p:txBody>
          <a:bodyPr>
            <a:normAutofit/>
          </a:bodyPr>
          <a:lstStyle>
            <a:lvl1pPr>
              <a:spcAft>
                <a:spcPts val="0"/>
              </a:spcAft>
              <a:defRPr sz="788">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grpSp>
        <p:nvGrpSpPr>
          <p:cNvPr id="19" name="Group 18"/>
          <p:cNvGrpSpPr>
            <a:grpSpLocks noChangeAspect="1"/>
          </p:cNvGrpSpPr>
          <p:nvPr/>
        </p:nvGrpSpPr>
        <p:grpSpPr>
          <a:xfrm>
            <a:off x="475325" y="457200"/>
            <a:ext cx="19980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1950">
                <a:solidFill>
                  <a:prstClr val="white"/>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1950">
                <a:solidFill>
                  <a:prstClr val="white"/>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1950">
                <a:solidFill>
                  <a:prstClr val="white"/>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1950">
                <a:solidFill>
                  <a:prstClr val="white"/>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1950">
                <a:solidFill>
                  <a:prstClr val="white"/>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1950">
                <a:solidFill>
                  <a:prstClr val="white"/>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1950">
                <a:solidFill>
                  <a:prstClr val="white"/>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1950">
                <a:solidFill>
                  <a:prstClr val="white"/>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1950">
                <a:solidFill>
                  <a:prstClr val="white"/>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1950">
                <a:solidFill>
                  <a:prstClr val="white"/>
                </a:solidFill>
              </a:endParaRPr>
            </a:p>
          </p:txBody>
        </p:sp>
      </p:grpSp>
      <p:sp>
        <p:nvSpPr>
          <p:cNvPr id="17" name="Rectangle 16"/>
          <p:cNvSpPr/>
          <p:nvPr userDrawn="1"/>
        </p:nvSpPr>
        <p:spPr bwMode="gray">
          <a:xfrm>
            <a:off x="0" y="1621765"/>
            <a:ext cx="12192000" cy="1829357"/>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defTabSz="1219170">
              <a:lnSpc>
                <a:spcPct val="106000"/>
              </a:lnSpc>
              <a:buFont typeface="Wingdings 2" pitchFamily="18" charset="2"/>
              <a:buNone/>
            </a:pPr>
            <a:endParaRPr lang="en-US" sz="1600" b="1" dirty="0">
              <a:solidFill>
                <a:prstClr val="white"/>
              </a:solidFill>
            </a:endParaRPr>
          </a:p>
        </p:txBody>
      </p:sp>
      <p:sp>
        <p:nvSpPr>
          <p:cNvPr id="32" name="Subtitle 4"/>
          <p:cNvSpPr txBox="1">
            <a:spLocks/>
          </p:cNvSpPr>
          <p:nvPr userDrawn="1"/>
        </p:nvSpPr>
        <p:spPr bwMode="gray">
          <a:xfrm>
            <a:off x="437224" y="1890843"/>
            <a:ext cx="11467217" cy="645600"/>
          </a:xfrm>
          <a:prstGeom prst="rect">
            <a:avLst/>
          </a:prstGeom>
        </p:spPr>
        <p:txBody>
          <a:bodyPr vert="horz" lIns="0" tIns="0" rIns="0" bIns="0" rtlCol="0" anchor="b" anchorCtr="0">
            <a:noAutofit/>
          </a:bodyPr>
          <a:lstStyle>
            <a:lvl1pPr marL="0" indent="0" algn="l" defTabSz="1219170" rtl="0" eaLnBrk="1" latinLnBrk="0" hangingPunct="1">
              <a:lnSpc>
                <a:spcPct val="100000"/>
              </a:lnSpc>
              <a:spcBef>
                <a:spcPts val="0"/>
              </a:spcBef>
              <a:spcAft>
                <a:spcPts val="0"/>
              </a:spcAft>
              <a:buSzPct val="100000"/>
              <a:buFontTx/>
              <a:buNone/>
              <a:defRPr sz="1800" b="1"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None/>
              <a:defRPr lang="en-US" sz="1600" b="0" kern="1200">
                <a:solidFill>
                  <a:schemeClr val="tx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Arial" panose="020B060402020202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Arial" panose="020B060402020202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pPr>
              <a:defRPr/>
            </a:pPr>
            <a:r>
              <a:rPr lang="en-US" sz="2000" dirty="0">
                <a:solidFill>
                  <a:sysClr val="windowText" lastClr="000000"/>
                </a:solidFill>
              </a:rPr>
              <a:t>State of Rhode Island (RI) Unified Health Infrastructure Project (UHIP)</a:t>
            </a:r>
          </a:p>
        </p:txBody>
      </p:sp>
      <p:sp>
        <p:nvSpPr>
          <p:cNvPr id="2" name="Title 1"/>
          <p:cNvSpPr>
            <a:spLocks noGrp="1"/>
          </p:cNvSpPr>
          <p:nvPr>
            <p:ph type="ctrTitle"/>
          </p:nvPr>
        </p:nvSpPr>
        <p:spPr bwMode="gray">
          <a:xfrm>
            <a:off x="437225" y="2549631"/>
            <a:ext cx="9193381" cy="519195"/>
          </a:xfrm>
        </p:spPr>
        <p:txBody>
          <a:bodyPr anchor="t" anchorCtr="0">
            <a:noAutofit/>
          </a:bodyPr>
          <a:lstStyle>
            <a:lvl1pPr algn="l">
              <a:lnSpc>
                <a:spcPct val="100000"/>
              </a:lnSpc>
              <a:defRPr sz="3200" b="1">
                <a:solidFill>
                  <a:schemeClr val="accent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pic>
        <p:nvPicPr>
          <p:cNvPr id="33" name="Picture 88" descr="image00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8449" y="5346524"/>
            <a:ext cx="4169845" cy="106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p:cNvPicPr>
            <a:picLocks noChangeAspect="1"/>
          </p:cNvPicPr>
          <p:nvPr userDrawn="1"/>
        </p:nvPicPr>
        <p:blipFill>
          <a:blip r:embed="rId3"/>
          <a:stretch>
            <a:fillRect/>
          </a:stretch>
        </p:blipFill>
        <p:spPr>
          <a:xfrm>
            <a:off x="10854170" y="212365"/>
            <a:ext cx="1050272" cy="1179079"/>
          </a:xfrm>
          <a:prstGeom prst="rect">
            <a:avLst/>
          </a:prstGeom>
        </p:spPr>
      </p:pic>
      <p:sp>
        <p:nvSpPr>
          <p:cNvPr id="30" name="TextBox 29"/>
          <p:cNvSpPr txBox="1"/>
          <p:nvPr userDrawn="1"/>
        </p:nvSpPr>
        <p:spPr>
          <a:xfrm>
            <a:off x="3968013" y="112734"/>
            <a:ext cx="4255973" cy="123111"/>
          </a:xfrm>
          <a:prstGeom prst="rect">
            <a:avLst/>
          </a:prstGeom>
          <a:noFill/>
        </p:spPr>
        <p:txBody>
          <a:bodyPr wrap="none" lIns="0" tIns="0" rIns="0" bIns="0" rtlCol="0">
            <a:spAutoFit/>
          </a:bodyPr>
          <a:lstStyle/>
          <a:p>
            <a:pPr defTabSz="1219170">
              <a:spcBef>
                <a:spcPts val="600"/>
              </a:spcBef>
              <a:buSzPct val="100000"/>
              <a:buFont typeface="Arial"/>
              <a:buNone/>
            </a:pPr>
            <a:r>
              <a:rPr lang="en-US" sz="800" b="1" i="1" dirty="0">
                <a:solidFill>
                  <a:srgbClr val="75787B"/>
                </a:solidFill>
              </a:rPr>
              <a:t>Draft: This document is intended for review and discussion purposes only</a:t>
            </a:r>
          </a:p>
        </p:txBody>
      </p:sp>
    </p:spTree>
    <p:extLst>
      <p:ext uri="{BB962C8B-B14F-4D97-AF65-F5344CB8AC3E}">
        <p14:creationId xmlns:p14="http://schemas.microsoft.com/office/powerpoint/2010/main" val="370499315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346" name="think-cell Slide" r:id="rId4" imgW="629" imgH="631" progId="TCLayout.ActiveDocument.1">
                  <p:embed/>
                </p:oleObj>
              </mc:Choice>
              <mc:Fallback>
                <p:oleObj name="think-cell Slide" r:id="rId4" imgW="629" imgH="631"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495309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subtitle, 1 column text with char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370" name="think-cell Slide" r:id="rId4" imgW="629" imgH="631" progId="TCLayout.ActiveDocument.1">
                  <p:embed/>
                </p:oleObj>
              </mc:Choice>
              <mc:Fallback>
                <p:oleObj name="think-cell Slide" r:id="rId4" imgW="629" imgH="631"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29242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316649"/>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397157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15606115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164715953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spTree>
    <p:extLst>
      <p:ext uri="{BB962C8B-B14F-4D97-AF65-F5344CB8AC3E}">
        <p14:creationId xmlns:p14="http://schemas.microsoft.com/office/powerpoint/2010/main" val="205029283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prstClr val="white"/>
                </a:solidFill>
              </a:endParaRPr>
            </a:p>
          </p:txBody>
        </p:sp>
      </p:grpSp>
    </p:spTree>
    <p:extLst>
      <p:ext uri="{BB962C8B-B14F-4D97-AF65-F5344CB8AC3E}">
        <p14:creationId xmlns:p14="http://schemas.microsoft.com/office/powerpoint/2010/main" val="4060289767"/>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5" y="6477000"/>
            <a:ext cx="307975" cy="153888"/>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1000" smtClean="0">
                <a:solidFill>
                  <a:prstClr val="white"/>
                </a:solidFill>
              </a:rPr>
              <a:pPr algn="r">
                <a:spcBef>
                  <a:spcPts val="800"/>
                </a:spcBef>
                <a:buSzPct val="100000"/>
                <a:buFont typeface="Arial"/>
                <a:buNone/>
              </a:pPr>
              <a:t>‹#›</a:t>
            </a:fld>
            <a:endParaRPr lang="en-US" sz="1000" dirty="0">
              <a:solidFill>
                <a:prstClr val="white"/>
              </a:solidFill>
            </a:endParaRPr>
          </a:p>
        </p:txBody>
      </p:sp>
    </p:spTree>
    <p:extLst>
      <p:ext uri="{BB962C8B-B14F-4D97-AF65-F5344CB8AC3E}">
        <p14:creationId xmlns:p14="http://schemas.microsoft.com/office/powerpoint/2010/main" val="120838512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RI UHIP – Leadership Meeting</a:t>
            </a:r>
          </a:p>
          <a:p>
            <a:pPr algn="r">
              <a:buSzPct val="100000"/>
              <a:buFont typeface="Arial"/>
              <a:buNone/>
            </a:pPr>
            <a:r>
              <a:rPr lang="en-US" sz="650" dirty="0">
                <a:solidFill>
                  <a:prstClr val="white"/>
                </a:solidFill>
              </a:rPr>
              <a:t>15 August 2016</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2016 Deloitte Consulting LLP</a:t>
            </a:r>
          </a:p>
        </p:txBody>
      </p:sp>
      <p:sp>
        <p:nvSpPr>
          <p:cNvPr id="22" name="TextBox 21"/>
          <p:cNvSpPr txBox="1"/>
          <p:nvPr userDrawn="1"/>
        </p:nvSpPr>
        <p:spPr>
          <a:xfrm>
            <a:off x="11414125" y="6477000"/>
            <a:ext cx="307975" cy="153888"/>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1000" smtClean="0">
                <a:solidFill>
                  <a:prstClr val="white"/>
                </a:solidFill>
              </a:rPr>
              <a:pPr algn="r">
                <a:spcBef>
                  <a:spcPts val="800"/>
                </a:spcBef>
                <a:buSzPct val="100000"/>
                <a:buFont typeface="Arial"/>
                <a:buNone/>
              </a:pPr>
              <a:t>‹#›</a:t>
            </a:fld>
            <a:endParaRPr lang="en-US" sz="1000" dirty="0">
              <a:solidFill>
                <a:prstClr val="white"/>
              </a:solidFill>
            </a:endParaRPr>
          </a:p>
        </p:txBody>
      </p:sp>
    </p:spTree>
    <p:extLst>
      <p:ext uri="{BB962C8B-B14F-4D97-AF65-F5344CB8AC3E}">
        <p14:creationId xmlns:p14="http://schemas.microsoft.com/office/powerpoint/2010/main" val="314466502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Gray Bar w/ Blue Text">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437224" y="3635882"/>
            <a:ext cx="9193381" cy="505645"/>
          </a:xfrm>
          <a:prstGeom prst="rect">
            <a:avLst/>
          </a:prstGeom>
        </p:spPr>
        <p:txBody>
          <a:bodyPr lIns="0" tIns="0" rIns="0" bIns="0">
            <a:noAutofit/>
          </a:bodyPr>
          <a:lstStyle>
            <a:lvl1pPr marL="0" indent="0" algn="l">
              <a:lnSpc>
                <a:spcPct val="100000"/>
              </a:lnSpc>
              <a:spcAft>
                <a:spcPts val="0"/>
              </a:spcAft>
              <a:buNone/>
              <a:defRPr sz="2000" b="1">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dirty="0"/>
              <a:t>Click to edit Master subtitle style</a:t>
            </a:r>
          </a:p>
        </p:txBody>
      </p:sp>
      <p:sp>
        <p:nvSpPr>
          <p:cNvPr id="17" name="Rectangle 16"/>
          <p:cNvSpPr/>
          <p:nvPr userDrawn="1"/>
        </p:nvSpPr>
        <p:spPr bwMode="gray">
          <a:xfrm>
            <a:off x="0" y="1621765"/>
            <a:ext cx="12192000" cy="1829357"/>
          </a:xfrm>
          <a:prstGeom prst="rect">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2" name="Subtitle 4"/>
          <p:cNvSpPr txBox="1">
            <a:spLocks/>
          </p:cNvSpPr>
          <p:nvPr userDrawn="1"/>
        </p:nvSpPr>
        <p:spPr bwMode="gray">
          <a:xfrm>
            <a:off x="437224" y="1890843"/>
            <a:ext cx="11467217" cy="645600"/>
          </a:xfrm>
          <a:prstGeom prst="rect">
            <a:avLst/>
          </a:prstGeom>
        </p:spPr>
        <p:txBody>
          <a:bodyPr vert="horz" lIns="0" tIns="0" rIns="0" bIns="0" rtlCol="0" anchor="b" anchorCtr="0">
            <a:noAutofit/>
          </a:bodyPr>
          <a:lstStyle>
            <a:lvl1pPr marL="0" indent="0" algn="l" defTabSz="1219170" rtl="0" eaLnBrk="1" latinLnBrk="0" hangingPunct="1">
              <a:lnSpc>
                <a:spcPct val="100000"/>
              </a:lnSpc>
              <a:spcBef>
                <a:spcPts val="0"/>
              </a:spcBef>
              <a:spcAft>
                <a:spcPts val="0"/>
              </a:spcAft>
              <a:buSzPct val="100000"/>
              <a:buFontTx/>
              <a:buNone/>
              <a:defRPr sz="1800" b="1"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None/>
              <a:defRPr lang="en-US" sz="1600" b="0" kern="1200">
                <a:solidFill>
                  <a:schemeClr val="tx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Arial" panose="020B060402020202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Arial" panose="020B060402020202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Tx/>
              <a:buNone/>
              <a:tabLst/>
              <a:defRPr/>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State of Rhode Island (RI) Unified Health Infrastructure Project (UHIP)</a:t>
            </a:r>
          </a:p>
        </p:txBody>
      </p:sp>
      <p:sp>
        <p:nvSpPr>
          <p:cNvPr id="2" name="Title 1"/>
          <p:cNvSpPr>
            <a:spLocks noGrp="1"/>
          </p:cNvSpPr>
          <p:nvPr>
            <p:ph type="ctrTitle"/>
          </p:nvPr>
        </p:nvSpPr>
        <p:spPr bwMode="gray">
          <a:xfrm>
            <a:off x="437225" y="2549631"/>
            <a:ext cx="9193381" cy="519195"/>
          </a:xfrm>
        </p:spPr>
        <p:txBody>
          <a:bodyPr anchor="t" anchorCtr="0">
            <a:noAutofit/>
          </a:bodyPr>
          <a:lstStyle>
            <a:lvl1pPr algn="l">
              <a:lnSpc>
                <a:spcPct val="100000"/>
              </a:lnSpc>
              <a:defRPr sz="3200" b="1">
                <a:solidFill>
                  <a:schemeClr val="accent4"/>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0" name="TextBox 29"/>
          <p:cNvSpPr txBox="1"/>
          <p:nvPr userDrawn="1"/>
        </p:nvSpPr>
        <p:spPr>
          <a:xfrm>
            <a:off x="3968013" y="112734"/>
            <a:ext cx="4255973" cy="123111"/>
          </a:xfrm>
          <a:prstGeom prst="rect">
            <a:avLst/>
          </a:prstGeom>
          <a:noFill/>
        </p:spPr>
        <p:txBody>
          <a:bodyPr wrap="none" lIns="0" tIns="0" rIns="0" bIns="0" rtlCol="0">
            <a:spAutoFit/>
          </a:bodyPr>
          <a:lstStyle/>
          <a:p>
            <a:pPr marL="0" indent="0">
              <a:spcBef>
                <a:spcPts val="600"/>
              </a:spcBef>
              <a:buSzPct val="100000"/>
              <a:buFont typeface="Arial"/>
              <a:buNone/>
            </a:pPr>
            <a:r>
              <a:rPr lang="en-US" sz="800" b="1" i="1" dirty="0">
                <a:solidFill>
                  <a:schemeClr val="accent6"/>
                </a:solidFill>
              </a:rPr>
              <a:t>Draft: This document is intended for review and discussion purposes only</a:t>
            </a:r>
          </a:p>
        </p:txBody>
      </p:sp>
    </p:spTree>
    <p:extLst>
      <p:ext uri="{BB962C8B-B14F-4D97-AF65-F5344CB8AC3E}">
        <p14:creationId xmlns:p14="http://schemas.microsoft.com/office/powerpoint/2010/main" val="360789105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5" y="6477000"/>
            <a:ext cx="307975" cy="153888"/>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1000" smtClean="0">
                <a:solidFill>
                  <a:prstClr val="white"/>
                </a:solidFill>
              </a:rPr>
              <a:pPr algn="r">
                <a:spcBef>
                  <a:spcPts val="800"/>
                </a:spcBef>
                <a:buSzPct val="100000"/>
                <a:buFont typeface="Arial"/>
                <a:buNone/>
              </a:pPr>
              <a:t>‹#›</a:t>
            </a:fld>
            <a:endParaRPr lang="en-US" sz="1000" dirty="0">
              <a:solidFill>
                <a:prstClr val="white"/>
              </a:solidFill>
            </a:endParaRPr>
          </a:p>
        </p:txBody>
      </p:sp>
    </p:spTree>
    <p:extLst>
      <p:ext uri="{BB962C8B-B14F-4D97-AF65-F5344CB8AC3E}">
        <p14:creationId xmlns:p14="http://schemas.microsoft.com/office/powerpoint/2010/main" val="17389723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State of Rhode Island UHIP</a:t>
            </a:r>
          </a:p>
          <a:p>
            <a:pPr algn="r">
              <a:buSzPct val="100000"/>
              <a:buFont typeface="Arial"/>
              <a:buNone/>
            </a:pPr>
            <a:r>
              <a:rPr lang="en-US" sz="650" dirty="0">
                <a:solidFill>
                  <a:prstClr val="white"/>
                </a:solidFill>
              </a:rPr>
              <a:t>Core Scenario Testing - </a:t>
            </a:r>
            <a:fld id="{2D320FDA-AB0E-403E-92A8-B19CE3FC7648}" type="datetime3">
              <a:rPr lang="en-US" sz="650" smtClean="0">
                <a:solidFill>
                  <a:prstClr val="white"/>
                </a:solidFill>
              </a:rPr>
              <a:pPr algn="r">
                <a:buSzPct val="100000"/>
                <a:buFont typeface="Arial"/>
                <a:buNone/>
              </a:pPr>
              <a:t>24 September 2019</a:t>
            </a:fld>
            <a:endParaRPr lang="en-US" sz="650" dirty="0">
              <a:solidFill>
                <a:prstClr val="white"/>
              </a:solidFill>
            </a:endParaRP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a:spcBef>
                <a:spcPts val="800"/>
              </a:spcBef>
              <a:buSzPct val="100000"/>
              <a:buFont typeface="Arial"/>
              <a:buNone/>
            </a:pPr>
            <a:r>
              <a:rPr lang="en-US" sz="650" dirty="0">
                <a:solidFill>
                  <a:prstClr val="white"/>
                </a:solidFill>
              </a:rPr>
              <a:t>Copyright © 2016 Deloitte Consulting LLP</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6336441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a:spcBef>
                <a:spcPts val="800"/>
              </a:spcBef>
              <a:buSzPct val="100000"/>
              <a:buFont typeface="Arial"/>
              <a:buNone/>
            </a:pPr>
            <a:r>
              <a:rPr lang="en-US" sz="650" dirty="0">
                <a:solidFill>
                  <a:prstClr val="white"/>
                </a:solidFill>
              </a:rPr>
              <a:t>Copyright © 2016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681236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8288151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RI UHIP Contract Finance Meeting</a:t>
            </a:r>
          </a:p>
          <a:p>
            <a:pPr algn="r">
              <a:buSzPct val="100000"/>
              <a:buFont typeface="Arial"/>
              <a:buNone/>
            </a:pPr>
            <a:r>
              <a:rPr lang="en-US" sz="650" dirty="0">
                <a:solidFill>
                  <a:prstClr val="white"/>
                </a:solidFill>
              </a:rPr>
              <a:t>10 August 2016</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a:spcBef>
                <a:spcPts val="800"/>
              </a:spcBef>
              <a:buSzPct val="100000"/>
              <a:buFont typeface="Arial"/>
              <a:buNone/>
            </a:pPr>
            <a:r>
              <a:rPr lang="en-US" sz="650" dirty="0">
                <a:solidFill>
                  <a:prstClr val="white"/>
                </a:solidFill>
              </a:rPr>
              <a:t>Copyright © 2016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259877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2016 Deloitte Consulting LLP</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24179514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37893785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a:spcBef>
                <a:spcPts val="800"/>
              </a:spcBef>
              <a:buSzPct val="100000"/>
              <a:buFont typeface="Arial"/>
              <a:buNone/>
            </a:pPr>
            <a:r>
              <a:rPr lang="en-US" sz="650" dirty="0">
                <a:solidFill>
                  <a:prstClr val="white"/>
                </a:solidFill>
              </a:rPr>
              <a:t>Copyright © 2016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01047875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6826195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416100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Green Bar w/ Green Text">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437224" y="3635882"/>
            <a:ext cx="9193381" cy="505645"/>
          </a:xfrm>
          <a:prstGeom prst="rect">
            <a:avLst/>
          </a:prstGeom>
        </p:spPr>
        <p:txBody>
          <a:bodyPr lIns="0" tIns="0" rIns="0" bIns="0">
            <a:noAutofit/>
          </a:bodyPr>
          <a:lstStyle>
            <a:lvl1pPr marL="0" indent="0" algn="l">
              <a:lnSpc>
                <a:spcPct val="100000"/>
              </a:lnSpc>
              <a:spcAft>
                <a:spcPts val="0"/>
              </a:spcAft>
              <a:buNone/>
              <a:defRPr sz="2000" b="1">
                <a:solidFill>
                  <a:schemeClr val="tx1"/>
                </a:solidFill>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noProof="0" dirty="0"/>
              <a:t>Click to edit Master subtitle style</a:t>
            </a:r>
          </a:p>
        </p:txBody>
      </p:sp>
      <p:sp>
        <p:nvSpPr>
          <p:cNvPr id="17" name="Rectangle 16"/>
          <p:cNvSpPr/>
          <p:nvPr userDrawn="1"/>
        </p:nvSpPr>
        <p:spPr bwMode="gray">
          <a:xfrm>
            <a:off x="0" y="1621765"/>
            <a:ext cx="12192000" cy="1829357"/>
          </a:xfrm>
          <a:prstGeom prst="rect">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2" name="Subtitle 4"/>
          <p:cNvSpPr txBox="1">
            <a:spLocks/>
          </p:cNvSpPr>
          <p:nvPr userDrawn="1"/>
        </p:nvSpPr>
        <p:spPr bwMode="gray">
          <a:xfrm>
            <a:off x="437224" y="1890843"/>
            <a:ext cx="11467217" cy="645600"/>
          </a:xfrm>
          <a:prstGeom prst="rect">
            <a:avLst/>
          </a:prstGeom>
        </p:spPr>
        <p:txBody>
          <a:bodyPr vert="horz" lIns="0" tIns="0" rIns="0" bIns="0" rtlCol="0" anchor="b" anchorCtr="0">
            <a:noAutofit/>
          </a:bodyPr>
          <a:lstStyle>
            <a:lvl1pPr marL="0" indent="0" algn="l" defTabSz="1219170" rtl="0" eaLnBrk="1" latinLnBrk="0" hangingPunct="1">
              <a:lnSpc>
                <a:spcPct val="100000"/>
              </a:lnSpc>
              <a:spcBef>
                <a:spcPts val="0"/>
              </a:spcBef>
              <a:spcAft>
                <a:spcPts val="0"/>
              </a:spcAft>
              <a:buSzPct val="100000"/>
              <a:buFontTx/>
              <a:buNone/>
              <a:defRPr sz="1800" b="1"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None/>
              <a:defRPr lang="en-US" sz="1600" b="0" kern="1200">
                <a:solidFill>
                  <a:schemeClr val="tx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Arial" panose="020B060402020202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Arial" panose="020B060402020202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Tx/>
              <a:buNone/>
              <a:tabLst/>
              <a:defRPr/>
            </a:pPr>
            <a:r>
              <a:rPr kumimoji="0" lang="en-US" sz="2000" b="1" i="0" u="none" strike="noStrike" kern="1200" cap="none" spc="0" normalizeH="0" baseline="0" noProof="0" dirty="0">
                <a:ln>
                  <a:noFill/>
                </a:ln>
                <a:solidFill>
                  <a:sysClr val="windowText" lastClr="000000"/>
                </a:solidFill>
                <a:effectLst/>
                <a:uLnTx/>
                <a:uFillTx/>
                <a:latin typeface="+mn-lt"/>
                <a:ea typeface="+mn-ea"/>
                <a:cs typeface="+mn-cs"/>
              </a:rPr>
              <a:t>State of Rhode Island (RI) Unified Health Infrastructure Project (UHIP)</a:t>
            </a:r>
          </a:p>
        </p:txBody>
      </p:sp>
      <p:sp>
        <p:nvSpPr>
          <p:cNvPr id="2" name="Title 1"/>
          <p:cNvSpPr>
            <a:spLocks noGrp="1"/>
          </p:cNvSpPr>
          <p:nvPr>
            <p:ph type="ctrTitle"/>
          </p:nvPr>
        </p:nvSpPr>
        <p:spPr bwMode="gray">
          <a:xfrm>
            <a:off x="437225" y="2549631"/>
            <a:ext cx="9193381" cy="519195"/>
          </a:xfrm>
        </p:spPr>
        <p:txBody>
          <a:bodyPr anchor="t" anchorCtr="0">
            <a:noAutofit/>
          </a:bodyPr>
          <a:lstStyle>
            <a:lvl1pPr algn="l">
              <a:lnSpc>
                <a:spcPct val="100000"/>
              </a:lnSpc>
              <a:defRPr sz="3200" b="1">
                <a:solidFill>
                  <a:schemeClr val="accent2"/>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0" name="TextBox 29"/>
          <p:cNvSpPr txBox="1"/>
          <p:nvPr userDrawn="1"/>
        </p:nvSpPr>
        <p:spPr>
          <a:xfrm>
            <a:off x="3968013" y="112734"/>
            <a:ext cx="4255973" cy="123111"/>
          </a:xfrm>
          <a:prstGeom prst="rect">
            <a:avLst/>
          </a:prstGeom>
          <a:noFill/>
        </p:spPr>
        <p:txBody>
          <a:bodyPr wrap="none" lIns="0" tIns="0" rIns="0" bIns="0" rtlCol="0">
            <a:spAutoFit/>
          </a:bodyPr>
          <a:lstStyle/>
          <a:p>
            <a:pPr marL="0" indent="0">
              <a:spcBef>
                <a:spcPts val="600"/>
              </a:spcBef>
              <a:buSzPct val="100000"/>
              <a:buFont typeface="Arial"/>
              <a:buNone/>
            </a:pPr>
            <a:r>
              <a:rPr lang="en-US" sz="800" b="1" i="1" dirty="0">
                <a:solidFill>
                  <a:schemeClr val="accent6"/>
                </a:solidFill>
              </a:rPr>
              <a:t>Draft: This document is intended for review and discussion purposes only</a:t>
            </a:r>
          </a:p>
        </p:txBody>
      </p:sp>
    </p:spTree>
    <p:extLst>
      <p:ext uri="{BB962C8B-B14F-4D97-AF65-F5344CB8AC3E}">
        <p14:creationId xmlns:p14="http://schemas.microsoft.com/office/powerpoint/2010/main" val="101794796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17336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949803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479760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7308014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0397791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150050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7755589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5714495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6088599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69473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 light blue">
    <p:bg bwMode="gray">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9" name="TextBox 8"/>
          <p:cNvSpPr txBox="1"/>
          <p:nvPr userDrawn="1"/>
        </p:nvSpPr>
        <p:spPr>
          <a:xfrm>
            <a:off x="11414125" y="6477000"/>
            <a:ext cx="307975" cy="153888"/>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1000" noProof="0" smtClean="0">
                <a:solidFill>
                  <a:schemeClr val="bg1"/>
                </a:solidFill>
              </a:rPr>
              <a:pPr marL="0" indent="0" algn="r">
                <a:spcBef>
                  <a:spcPts val="800"/>
                </a:spcBef>
                <a:buSzPct val="100000"/>
                <a:buFont typeface="Arial"/>
                <a:buNone/>
              </a:pPr>
              <a:t>‹#›</a:t>
            </a:fld>
            <a:endParaRPr lang="en-US" sz="1000" noProof="0" dirty="0">
              <a:solidFill>
                <a:schemeClr val="bg1"/>
              </a:solidFill>
            </a:endParaRPr>
          </a:p>
        </p:txBody>
      </p:sp>
    </p:spTree>
    <p:extLst>
      <p:ext uri="{BB962C8B-B14F-4D97-AF65-F5344CB8AC3E}">
        <p14:creationId xmlns:p14="http://schemas.microsoft.com/office/powerpoint/2010/main" val="40675739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3007434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682283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032156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dirty="0">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dirty="0">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dirty="0">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dirty="0">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7393388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187287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dirty="0"/>
              <a:t>Click to edit Master title style</a:t>
            </a:r>
          </a:p>
        </p:txBody>
      </p:sp>
    </p:spTree>
    <p:extLst>
      <p:ext uri="{BB962C8B-B14F-4D97-AF65-F5344CB8AC3E}">
        <p14:creationId xmlns:p14="http://schemas.microsoft.com/office/powerpoint/2010/main" val="79899376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dirty="0">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dirty="0">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27688951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dirty="0">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dirty="0">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dirty="0">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dirty="0">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4035061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dirty="0">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dirty="0">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dirty="0">
              <a:solidFill>
                <a:prstClr val="white"/>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6499216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908176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light green">
    <p:bg bwMode="gray">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9" name="TextBox 8"/>
          <p:cNvSpPr txBox="1"/>
          <p:nvPr userDrawn="1"/>
        </p:nvSpPr>
        <p:spPr>
          <a:xfrm>
            <a:off x="11414125" y="6477000"/>
            <a:ext cx="307975" cy="153888"/>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1000" noProof="0" smtClean="0">
                <a:solidFill>
                  <a:schemeClr val="bg1"/>
                </a:solidFill>
              </a:rPr>
              <a:pPr marL="0" indent="0" algn="r">
                <a:spcBef>
                  <a:spcPts val="800"/>
                </a:spcBef>
                <a:buSzPct val="100000"/>
                <a:buFont typeface="Arial"/>
                <a:buNone/>
              </a:pPr>
              <a:t>‹#›</a:t>
            </a:fld>
            <a:endParaRPr lang="en-US" sz="1000" noProof="0" dirty="0">
              <a:solidFill>
                <a:schemeClr val="bg1"/>
              </a:solidFill>
            </a:endParaRPr>
          </a:p>
        </p:txBody>
      </p:sp>
    </p:spTree>
    <p:extLst>
      <p:ext uri="{BB962C8B-B14F-4D97-AF65-F5344CB8AC3E}">
        <p14:creationId xmlns:p14="http://schemas.microsoft.com/office/powerpoint/2010/main" val="320052403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a:spcBef>
                <a:spcPts val="800"/>
              </a:spcBef>
              <a:buSzPct val="100000"/>
              <a:buFont typeface="Arial"/>
              <a:buNone/>
            </a:pPr>
            <a:r>
              <a:rPr lang="en-US" sz="650" dirty="0">
                <a:solidFill>
                  <a:prstClr val="white"/>
                </a:solidFill>
              </a:rPr>
              <a:t>Copyright © 2016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00238465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9394" name="think-cell Slide" r:id="rId4" imgW="629" imgH="631" progId="TCLayout.ActiveDocument.1">
                  <p:embed/>
                </p:oleObj>
              </mc:Choice>
              <mc:Fallback>
                <p:oleObj name="think-cell Slide" r:id="rId4" imgW="629" imgH="631"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257994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2616257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8712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6366988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a:spcBef>
                <a:spcPts val="800"/>
              </a:spcBef>
              <a:buSzPct val="100000"/>
              <a:buFont typeface="Arial"/>
              <a:buNone/>
            </a:pPr>
            <a:r>
              <a:rPr lang="en-US" sz="650" dirty="0">
                <a:solidFill>
                  <a:prstClr val="white"/>
                </a:solidFill>
              </a:rPr>
              <a:t>Copyright © 2016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1523159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a:spcBef>
                <a:spcPts val="800"/>
              </a:spcBef>
              <a:buSzPct val="100000"/>
              <a:buFont typeface="Arial"/>
              <a:buNone/>
            </a:pPr>
            <a:r>
              <a:rPr lang="en-US" sz="650" dirty="0">
                <a:solidFill>
                  <a:prstClr val="white"/>
                </a:solidFill>
              </a:rPr>
              <a:t>Copyright © 2016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79125656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a:spcBef>
                <a:spcPts val="800"/>
              </a:spcBef>
              <a:buSzPct val="100000"/>
              <a:buFont typeface="Arial"/>
              <a:buNone/>
            </a:pPr>
            <a:r>
              <a:rPr lang="en-US" sz="650" dirty="0">
                <a:solidFill>
                  <a:prstClr val="white"/>
                </a:solidFill>
              </a:rPr>
              <a:t>Copyright © 2016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541431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a:spcBef>
                <a:spcPts val="800"/>
              </a:spcBef>
              <a:buSzPct val="100000"/>
              <a:buFont typeface="Arial"/>
              <a:buNone/>
            </a:pPr>
            <a:r>
              <a:rPr lang="en-US" sz="650" dirty="0">
                <a:solidFill>
                  <a:prstClr val="white"/>
                </a:solidFill>
              </a:rPr>
              <a:t>Copyright © 2016 Deloitte Consulting LLP</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650" smtClean="0">
                <a:solidFill>
                  <a:prstClr val="white"/>
                </a:solidFill>
              </a:rPr>
              <a:pPr algn="r">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42279064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149861"/>
            <a:ext cx="11252200" cy="334102"/>
          </a:xfrm>
          <a:prstGeom prst="rect">
            <a:avLst/>
          </a:prstGeom>
        </p:spPr>
        <p:txBody>
          <a:bodyPr vert="horz" lIns="0" tIns="0" rIns="0" bIns="0" rtlCol="0" anchor="t" anchorCtr="0">
            <a:noAutofit/>
          </a:bodyPr>
          <a:lstStyle>
            <a:lvl1pPr>
              <a:defRPr sz="2000"/>
            </a:lvl1pPr>
          </a:lstStyle>
          <a:p>
            <a:r>
              <a:rPr lang="en-US" noProof="0" dirty="0"/>
              <a:t>Click to edit Master title style</a:t>
            </a:r>
          </a:p>
        </p:txBody>
      </p:sp>
    </p:spTree>
    <p:extLst>
      <p:ext uri="{BB962C8B-B14F-4D97-AF65-F5344CB8AC3E}">
        <p14:creationId xmlns:p14="http://schemas.microsoft.com/office/powerpoint/2010/main" val="24101184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32093136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132400"/>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4491328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15260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32501351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218858"/>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377272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316649"/>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59016677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23028513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55_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0" y="1665289"/>
            <a:ext cx="5594351" cy="471646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62203832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Leer">
    <p:spTree>
      <p:nvGrpSpPr>
        <p:cNvPr id="1" name=""/>
        <p:cNvGrpSpPr/>
        <p:nvPr/>
      </p:nvGrpSpPr>
      <p:grpSpPr>
        <a:xfrm>
          <a:off x="0" y="0"/>
          <a:ext cx="0" cy="0"/>
          <a:chOff x="0" y="0"/>
          <a:chExt cx="0" cy="0"/>
        </a:xfrm>
      </p:grpSpPr>
      <p:grpSp>
        <p:nvGrpSpPr>
          <p:cNvPr id="5" name="Gruppieren 2"/>
          <p:cNvGrpSpPr/>
          <p:nvPr userDrawn="1"/>
        </p:nvGrpSpPr>
        <p:grpSpPr>
          <a:xfrm>
            <a:off x="335360" y="244889"/>
            <a:ext cx="11514853" cy="6368222"/>
            <a:chOff x="251520" y="244889"/>
            <a:chExt cx="8636140" cy="6368222"/>
          </a:xfrm>
        </p:grpSpPr>
        <p:sp>
          <p:nvSpPr>
            <p:cNvPr id="6" name="Ellipse 5"/>
            <p:cNvSpPr/>
            <p:nvPr/>
          </p:nvSpPr>
          <p:spPr bwMode="auto">
            <a:xfrm rot="5400000">
              <a:off x="4497934" y="2294464"/>
              <a:ext cx="142162" cy="8495132"/>
            </a:xfrm>
            <a:prstGeom prst="ellipse">
              <a:avLst/>
            </a:prstGeom>
            <a:gradFill flip="none" rotWithShape="1">
              <a:gsLst>
                <a:gs pos="0">
                  <a:srgbClr val="000000">
                    <a:alpha val="3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solidFill>
                  <a:prstClr val="black"/>
                </a:solidFill>
              </a:endParaRPr>
            </a:p>
          </p:txBody>
        </p:sp>
        <p:sp>
          <p:nvSpPr>
            <p:cNvPr id="7" name="Ellipse 6"/>
            <p:cNvSpPr/>
            <p:nvPr/>
          </p:nvSpPr>
          <p:spPr bwMode="auto">
            <a:xfrm rot="5400000">
              <a:off x="4497934" y="-3931596"/>
              <a:ext cx="142162" cy="8495132"/>
            </a:xfrm>
            <a:prstGeom prst="ellipse">
              <a:avLst/>
            </a:prstGeom>
            <a:gradFill flip="none" rotWithShape="1">
              <a:gsLst>
                <a:gs pos="0">
                  <a:srgbClr val="000000">
                    <a:alpha val="3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solidFill>
                  <a:prstClr val="black"/>
                </a:solidFill>
              </a:endParaRPr>
            </a:p>
          </p:txBody>
        </p:sp>
        <p:sp>
          <p:nvSpPr>
            <p:cNvPr id="8" name="Ellipse 7"/>
            <p:cNvSpPr/>
            <p:nvPr/>
          </p:nvSpPr>
          <p:spPr bwMode="auto">
            <a:xfrm>
              <a:off x="8745499" y="315969"/>
              <a:ext cx="142161" cy="6226056"/>
            </a:xfrm>
            <a:prstGeom prst="ellipse">
              <a:avLst/>
            </a:prstGeom>
            <a:gradFill flip="none" rotWithShape="1">
              <a:gsLst>
                <a:gs pos="0">
                  <a:srgbClr val="000000">
                    <a:alpha val="3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solidFill>
                  <a:prstClr val="black"/>
                </a:solidFill>
              </a:endParaRPr>
            </a:p>
          </p:txBody>
        </p:sp>
        <p:sp>
          <p:nvSpPr>
            <p:cNvPr id="9" name="Ellipse 8"/>
            <p:cNvSpPr/>
            <p:nvPr/>
          </p:nvSpPr>
          <p:spPr bwMode="auto">
            <a:xfrm>
              <a:off x="251520" y="315973"/>
              <a:ext cx="142161" cy="6226056"/>
            </a:xfrm>
            <a:prstGeom prst="ellipse">
              <a:avLst/>
            </a:prstGeom>
            <a:gradFill flip="none" rotWithShape="1">
              <a:gsLst>
                <a:gs pos="0">
                  <a:srgbClr val="000000">
                    <a:alpha val="30000"/>
                  </a:srgbClr>
                </a:gs>
                <a:gs pos="100000">
                  <a:srgbClr val="000000">
                    <a:alpha val="0"/>
                  </a:srgbClr>
                </a:gs>
              </a:gsLst>
              <a:path path="shape">
                <a:fillToRect l="50000" t="50000" r="50000" b="50000"/>
              </a:path>
              <a:tileRect/>
            </a:gradFill>
            <a:ln w="12700">
              <a:noFill/>
              <a:round/>
              <a:headEnd/>
              <a:tailEnd/>
            </a:ln>
          </p:spPr>
          <p:txBody>
            <a:bodyPr rtlCol="0" anchor="ctr"/>
            <a:lstStyle/>
            <a:p>
              <a:pPr algn="ctr"/>
              <a:endParaRPr lang="de-DE" dirty="0">
                <a:solidFill>
                  <a:prstClr val="black"/>
                </a:solidFill>
              </a:endParaRPr>
            </a:p>
          </p:txBody>
        </p:sp>
        <p:sp>
          <p:nvSpPr>
            <p:cNvPr id="10" name="Rechteck 9"/>
            <p:cNvSpPr/>
            <p:nvPr/>
          </p:nvSpPr>
          <p:spPr bwMode="auto">
            <a:xfrm>
              <a:off x="321450" y="315970"/>
              <a:ext cx="8496300" cy="6226059"/>
            </a:xfrm>
            <a:prstGeom prst="rect">
              <a:avLst/>
            </a:prstGeom>
            <a:gradFill flip="none" rotWithShape="1">
              <a:gsLst>
                <a:gs pos="0">
                  <a:srgbClr val="E6E6E6"/>
                </a:gs>
                <a:gs pos="100000">
                  <a:srgbClr val="F8F8F8"/>
                </a:gs>
                <a:gs pos="50000">
                  <a:srgbClr val="FFFFFF"/>
                </a:gs>
              </a:gsLst>
              <a:lin ang="13500000" scaled="1"/>
              <a:tileRect/>
            </a:gradFill>
            <a:ln w="12700">
              <a:noFill/>
              <a:round/>
              <a:headEnd/>
              <a:tailEnd/>
            </a:ln>
            <a:effectLst/>
          </p:spPr>
          <p:txBody>
            <a:bodyPr rtlCol="0" anchor="ctr"/>
            <a:lstStyle/>
            <a:p>
              <a:pPr algn="ctr"/>
              <a:endParaRPr lang="de-DE" dirty="0">
                <a:solidFill>
                  <a:prstClr val="black"/>
                </a:solidFill>
              </a:endParaRPr>
            </a:p>
          </p:txBody>
        </p:sp>
      </p:grpSp>
      <p:sp>
        <p:nvSpPr>
          <p:cNvPr id="2" name="Datumsplatzhalter 1"/>
          <p:cNvSpPr>
            <a:spLocks noGrp="1"/>
          </p:cNvSpPr>
          <p:nvPr>
            <p:ph type="dt" sz="half" idx="10"/>
          </p:nvPr>
        </p:nvSpPr>
        <p:spPr/>
        <p:txBody>
          <a:bodyPr/>
          <a:lstStyle/>
          <a:p>
            <a:fld id="{7F4427C1-EFCA-456C-8A36-3FE89C332DBB}" type="datetime1">
              <a:rPr lang="de-DE" smtClean="0">
                <a:solidFill>
                  <a:prstClr val="black">
                    <a:tint val="75000"/>
                  </a:prstClr>
                </a:solidFill>
              </a:rPr>
              <a:pPr/>
              <a:t>24.09.2019</a:t>
            </a:fld>
            <a:endParaRPr lang="de-DE">
              <a:solidFill>
                <a:prstClr val="black">
                  <a:tint val="75000"/>
                </a:prstClr>
              </a:solidFill>
            </a:endParaRPr>
          </a:p>
        </p:txBody>
      </p:sp>
      <p:sp>
        <p:nvSpPr>
          <p:cNvPr id="3" name="Fußzeilenplatzhalter 2"/>
          <p:cNvSpPr>
            <a:spLocks noGrp="1"/>
          </p:cNvSpPr>
          <p:nvPr>
            <p:ph type="ftr" sz="quarter" idx="11"/>
          </p:nvPr>
        </p:nvSpPr>
        <p:spPr/>
        <p:txBody>
          <a:bodyPr/>
          <a:lstStyle/>
          <a:p>
            <a:endParaRPr lang="de-DE" dirty="0">
              <a:solidFill>
                <a:prstClr val="black">
                  <a:tint val="75000"/>
                </a:prstClr>
              </a:solidFill>
            </a:endParaRPr>
          </a:p>
        </p:txBody>
      </p:sp>
      <p:sp>
        <p:nvSpPr>
          <p:cNvPr id="4" name="Foliennummernplatzhalter 3"/>
          <p:cNvSpPr>
            <a:spLocks noGrp="1"/>
          </p:cNvSpPr>
          <p:nvPr>
            <p:ph type="sldNum" sz="quarter" idx="12"/>
          </p:nvPr>
        </p:nvSpPr>
        <p:spPr>
          <a:xfrm>
            <a:off x="8916457" y="6356351"/>
            <a:ext cx="2844800" cy="365125"/>
          </a:xfrm>
          <a:prstGeom prst="rect">
            <a:avLst/>
          </a:prstGeom>
        </p:spPr>
        <p:txBody>
          <a:bodyPr/>
          <a:lstStyle/>
          <a:p>
            <a:fld id="{9DC1E638-3F78-4E0D-883A-B278700C48C0}" type="slidenum">
              <a:rPr lang="de-DE" smtClean="0">
                <a:solidFill>
                  <a:prstClr val="black"/>
                </a:solidFill>
              </a:rPr>
              <a:pPr/>
              <a:t>‹#›</a:t>
            </a:fld>
            <a:endParaRPr lang="de-DE" dirty="0">
              <a:solidFill>
                <a:prstClr val="black"/>
              </a:solidFill>
            </a:endParaRPr>
          </a:p>
        </p:txBody>
      </p:sp>
    </p:spTree>
    <p:extLst>
      <p:ext uri="{BB962C8B-B14F-4D97-AF65-F5344CB8AC3E}">
        <p14:creationId xmlns:p14="http://schemas.microsoft.com/office/powerpoint/2010/main" val="279755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37491545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74357154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Tree>
    <p:extLst>
      <p:ext uri="{BB962C8B-B14F-4D97-AF65-F5344CB8AC3E}">
        <p14:creationId xmlns:p14="http://schemas.microsoft.com/office/powerpoint/2010/main" val="30711078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DDB3-AFFA-41A7-82DF-10B330266D1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763220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Tree>
    <p:extLst>
      <p:ext uri="{BB962C8B-B14F-4D97-AF65-F5344CB8AC3E}">
        <p14:creationId xmlns:p14="http://schemas.microsoft.com/office/powerpoint/2010/main" val="319905477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98166263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1385387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09423188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53032196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607028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1200203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34380057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07296332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548952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Title and Subtitle Only">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9"/>
            <a:ext cx="11252200" cy="46981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400"/>
            </a:lvl1pPr>
          </a:lstStyle>
          <a:p>
            <a:r>
              <a:rPr lang="en-US" noProof="0" dirty="0"/>
              <a:t>Click to edit Master title style</a:t>
            </a:r>
          </a:p>
        </p:txBody>
      </p:sp>
    </p:spTree>
    <p:extLst>
      <p:ext uri="{BB962C8B-B14F-4D97-AF65-F5344CB8AC3E}">
        <p14:creationId xmlns:p14="http://schemas.microsoft.com/office/powerpoint/2010/main" val="237659532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6645764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30192361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8509896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3047015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2953117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665648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7866404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88955683"/>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02826570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999252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Title, Subtitle and Content">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9"/>
            <a:ext cx="11252200" cy="46981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400"/>
            </a:lvl1pPr>
          </a:lstStyle>
          <a:p>
            <a:r>
              <a:rPr lang="en-US" noProof="0" dirty="0"/>
              <a:t>Click to edit Master title style</a:t>
            </a:r>
          </a:p>
        </p:txBody>
      </p:sp>
      <p:sp>
        <p:nvSpPr>
          <p:cNvPr id="3" name="Content Placeholder 2">
            <a:extLst>
              <a:ext uri="{FF2B5EF4-FFF2-40B4-BE49-F238E27FC236}">
                <a16:creationId xmlns:a16="http://schemas.microsoft.com/office/drawing/2014/main" id="{F81E8334-7C40-4021-AF0B-ED0F2E2B11B6}"/>
              </a:ext>
            </a:extLst>
          </p:cNvPr>
          <p:cNvSpPr>
            <a:spLocks noGrp="1"/>
          </p:cNvSpPr>
          <p:nvPr>
            <p:ph sz="quarter" idx="14"/>
          </p:nvPr>
        </p:nvSpPr>
        <p:spPr>
          <a:xfrm>
            <a:off x="469900" y="1333500"/>
            <a:ext cx="11252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993467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14810402"/>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29200654"/>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5739500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16522446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7725163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5263160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406971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53476215"/>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3959473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dirty="0">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dirty="0">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0505619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55" Type="http://schemas.openxmlformats.org/officeDocument/2006/relationships/vmlDrawing" Target="../drawings/vmlDrawing4.v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41" Type="http://schemas.openxmlformats.org/officeDocument/2006/relationships/slideLayout" Target="../slideLayouts/slideLayout54.xml"/><Relationship Id="rId54"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3" Type="http://schemas.openxmlformats.org/officeDocument/2006/relationships/slideLayout" Target="../slideLayouts/slideLayout66.xml"/><Relationship Id="rId58" Type="http://schemas.openxmlformats.org/officeDocument/2006/relationships/image" Target="NUL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57" Type="http://schemas.openxmlformats.org/officeDocument/2006/relationships/oleObject" Target="../embeddings/oleObject4.bin"/><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slideLayout" Target="../slideLayouts/slideLayout65.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56" Type="http://schemas.openxmlformats.org/officeDocument/2006/relationships/tags" Target="../tags/tag4.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image" Target="../media/image3.emf"/><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oleObject" Target="../embeddings/oleObject6.bin"/><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41" Type="http://schemas.openxmlformats.org/officeDocument/2006/relationships/slideLayout" Target="../slideLayouts/slideLayout107.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tags" Target="../tags/tag6.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vmlDrawing" Target="../drawings/vmlDrawing6.v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6"/>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6322" name="think-cell Slide" r:id="rId17" imgW="270" imgH="270" progId="TCLayout.ActiveDocument.1">
                  <p:embed/>
                </p:oleObj>
              </mc:Choice>
              <mc:Fallback>
                <p:oleObj name="think-cell Slide" r:id="rId17" imgW="270" imgH="270" progId="TCLayout.ActiveDocument.1">
                  <p:embed/>
                  <p:pic>
                    <p:nvPicPr>
                      <p:cNvPr id="4" name="Object 3" hidden="1"/>
                      <p:cNvPicPr/>
                      <p:nvPr/>
                    </p:nvPicPr>
                    <p:blipFill>
                      <a:blip r:embed="rId18"/>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69900" y="1261478"/>
            <a:ext cx="11252200" cy="5037723"/>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47254915"/>
      </p:ext>
    </p:extLst>
  </p:cSld>
  <p:clrMap bg1="lt1" tx1="dk1" bg2="lt2" tx2="dk2" accent1="accent1" accent2="accent2" accent3="accent3" accent4="accent4" accent5="accent5" accent6="accent6" hlink="hlink" folHlink="folHlink"/>
  <p:sldLayoutIdLst>
    <p:sldLayoutId id="2147483786" r:id="rId1"/>
    <p:sldLayoutId id="2147483791" r:id="rId2"/>
    <p:sldLayoutId id="2147483793" r:id="rId3"/>
    <p:sldLayoutId id="2147483667" r:id="rId4"/>
    <p:sldLayoutId id="2147483787" r:id="rId5"/>
    <p:sldLayoutId id="2147483670" r:id="rId6"/>
    <p:sldLayoutId id="2147483788" r:id="rId7"/>
    <p:sldLayoutId id="2147483692" r:id="rId8"/>
    <p:sldLayoutId id="2147483789" r:id="rId9"/>
    <p:sldLayoutId id="2147483790" r:id="rId10"/>
    <p:sldLayoutId id="2147483698" r:id="rId11"/>
    <p:sldLayoutId id="2147483753" r:id="rId12"/>
    <p:sldLayoutId id="2147483780" r:id="rId13"/>
  </p:sldLayoutIdLst>
  <p:transition>
    <p:fade/>
  </p:transition>
  <p:hf hdr="0" dt="0"/>
  <p:txStyles>
    <p:titleStyle>
      <a:lvl1pPr algn="l" defTabSz="1219170" rtl="0" eaLnBrk="1" latinLnBrk="0" hangingPunct="1">
        <a:spcBef>
          <a:spcPct val="0"/>
        </a:spcBef>
        <a:buNone/>
        <a:tabLst>
          <a:tab pos="11206163" algn="r"/>
        </a:tabLst>
        <a:defRPr sz="16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6"/>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5299" name="think-cell Slide" r:id="rId57" imgW="270" imgH="270" progId="TCLayout.ActiveDocument.1">
                  <p:embed/>
                </p:oleObj>
              </mc:Choice>
              <mc:Fallback>
                <p:oleObj name="think-cell Slide" r:id="rId57" imgW="270" imgH="270" progId="TCLayout.ActiveDocument.1">
                  <p:embed/>
                  <p:pic>
                    <p:nvPicPr>
                      <p:cNvPr id="4" name="Object 3" hidden="1"/>
                      <p:cNvPicPr/>
                      <p:nvPr/>
                    </p:nvPicPr>
                    <p:blipFill>
                      <a:blip r:embed="rId58"/>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95240807"/>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 id="2147483833" r:id="rId21"/>
    <p:sldLayoutId id="2147483834" r:id="rId22"/>
    <p:sldLayoutId id="2147483835" r:id="rId23"/>
    <p:sldLayoutId id="2147483836" r:id="rId24"/>
    <p:sldLayoutId id="2147483837" r:id="rId25"/>
    <p:sldLayoutId id="2147483838" r:id="rId26"/>
    <p:sldLayoutId id="2147483839" r:id="rId27"/>
    <p:sldLayoutId id="2147483840" r:id="rId28"/>
    <p:sldLayoutId id="2147483841" r:id="rId29"/>
    <p:sldLayoutId id="2147483842" r:id="rId30"/>
    <p:sldLayoutId id="2147483843" r:id="rId31"/>
    <p:sldLayoutId id="2147483844" r:id="rId32"/>
    <p:sldLayoutId id="2147483845" r:id="rId33"/>
    <p:sldLayoutId id="2147483846" r:id="rId34"/>
    <p:sldLayoutId id="2147483847" r:id="rId35"/>
    <p:sldLayoutId id="2147483848" r:id="rId36"/>
    <p:sldLayoutId id="2147483849" r:id="rId37"/>
    <p:sldLayoutId id="2147483850" r:id="rId38"/>
    <p:sldLayoutId id="2147483851" r:id="rId39"/>
    <p:sldLayoutId id="2147483852" r:id="rId40"/>
    <p:sldLayoutId id="2147483854" r:id="rId41"/>
    <p:sldLayoutId id="2147483855" r:id="rId42"/>
    <p:sldLayoutId id="2147483856" r:id="rId43"/>
    <p:sldLayoutId id="2147483857" r:id="rId44"/>
    <p:sldLayoutId id="2147483858" r:id="rId45"/>
    <p:sldLayoutId id="2147483859" r:id="rId46"/>
    <p:sldLayoutId id="2147483860" r:id="rId47"/>
    <p:sldLayoutId id="2147483861" r:id="rId48"/>
    <p:sldLayoutId id="2147483862" r:id="rId49"/>
    <p:sldLayoutId id="2147483863" r:id="rId50"/>
    <p:sldLayoutId id="2147483864" r:id="rId51"/>
    <p:sldLayoutId id="2147483865" r:id="rId52"/>
    <p:sldLayoutId id="2147484758" r:id="rId53"/>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50389"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defTabSz="1219170">
              <a:spcBef>
                <a:spcPts val="800"/>
              </a:spcBef>
              <a:buSzPct val="100000"/>
              <a:buFont typeface="Arial"/>
              <a:buNone/>
            </a:pPr>
            <a:r>
              <a:rPr lang="en-US" sz="650" dirty="0">
                <a:solidFill>
                  <a:prstClr val="black"/>
                </a:solidFill>
              </a:rPr>
              <a:t>Copyright © 2017 Deloitte Development LLC. All rights reserved.</a:t>
            </a:r>
          </a:p>
        </p:txBody>
      </p:sp>
      <p:sp>
        <p:nvSpPr>
          <p:cNvPr id="7" name="TextBox 6"/>
          <p:cNvSpPr txBox="1"/>
          <p:nvPr userDrawn="1"/>
        </p:nvSpPr>
        <p:spPr>
          <a:xfrm>
            <a:off x="9331891" y="112734"/>
            <a:ext cx="2726708" cy="123111"/>
          </a:xfrm>
          <a:prstGeom prst="rect">
            <a:avLst/>
          </a:prstGeom>
          <a:noFill/>
        </p:spPr>
        <p:txBody>
          <a:bodyPr wrap="none" lIns="0" tIns="0" rIns="0" bIns="0" rtlCol="0">
            <a:spAutoFit/>
          </a:bodyPr>
          <a:lstStyle/>
          <a:p>
            <a:pPr defTabSz="1219170">
              <a:spcBef>
                <a:spcPts val="600"/>
              </a:spcBef>
              <a:buSzPct val="100000"/>
              <a:buFont typeface="Arial"/>
              <a:buNone/>
            </a:pPr>
            <a:r>
              <a:rPr lang="en-US" sz="800" b="1" i="1" dirty="0">
                <a:solidFill>
                  <a:srgbClr val="75787B"/>
                </a:solidFill>
              </a:rPr>
              <a:t>Draft: For review and discussion purposes only</a:t>
            </a:r>
          </a:p>
        </p:txBody>
      </p:sp>
      <p:sp>
        <p:nvSpPr>
          <p:cNvPr id="8" name="TextBox 7"/>
          <p:cNvSpPr txBox="1"/>
          <p:nvPr userDrawn="1"/>
        </p:nvSpPr>
        <p:spPr>
          <a:xfrm>
            <a:off x="11414125" y="6478588"/>
            <a:ext cx="307975" cy="153888"/>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1000" smtClean="0">
                <a:solidFill>
                  <a:prstClr val="black"/>
                </a:solidFill>
              </a:rPr>
              <a:pPr algn="r">
                <a:spcBef>
                  <a:spcPts val="800"/>
                </a:spcBef>
                <a:buSzPct val="100000"/>
                <a:buFont typeface="Arial"/>
                <a:buNone/>
              </a:pPr>
              <a:t>‹#›</a:t>
            </a:fld>
            <a:endParaRPr lang="en-US" sz="1000" dirty="0">
              <a:solidFill>
                <a:prstClr val="black"/>
              </a:solidFill>
            </a:endParaRPr>
          </a:p>
        </p:txBody>
      </p:sp>
    </p:spTree>
    <p:extLst>
      <p:ext uri="{BB962C8B-B14F-4D97-AF65-F5344CB8AC3E}">
        <p14:creationId xmlns:p14="http://schemas.microsoft.com/office/powerpoint/2010/main" val="2349451998"/>
      </p:ext>
    </p:extLst>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 id="2147484717" r:id="rId12"/>
    <p:sldLayoutId id="2147484718" r:id="rId13"/>
    <p:sldLayoutId id="2147484719" r:id="rId14"/>
    <p:sldLayoutId id="2147484720" r:id="rId15"/>
    <p:sldLayoutId id="2147484721" r:id="rId16"/>
    <p:sldLayoutId id="2147484722" r:id="rId17"/>
    <p:sldLayoutId id="2147484723" r:id="rId18"/>
    <p:sldLayoutId id="2147484724" r:id="rId19"/>
    <p:sldLayoutId id="2147484725" r:id="rId20"/>
    <p:sldLayoutId id="2147484726" r:id="rId21"/>
    <p:sldLayoutId id="2147484727" r:id="rId22"/>
    <p:sldLayoutId id="2147484728" r:id="rId23"/>
    <p:sldLayoutId id="2147484729" r:id="rId24"/>
    <p:sldLayoutId id="2147484730" r:id="rId25"/>
    <p:sldLayoutId id="2147484731" r:id="rId26"/>
    <p:sldLayoutId id="2147484732" r:id="rId27"/>
    <p:sldLayoutId id="2147484733" r:id="rId28"/>
    <p:sldLayoutId id="2147484734" r:id="rId29"/>
    <p:sldLayoutId id="2147484735" r:id="rId30"/>
    <p:sldLayoutId id="2147484736" r:id="rId31"/>
    <p:sldLayoutId id="2147484737" r:id="rId32"/>
    <p:sldLayoutId id="2147484738" r:id="rId33"/>
    <p:sldLayoutId id="2147484739" r:id="rId34"/>
    <p:sldLayoutId id="2147484740" r:id="rId35"/>
    <p:sldLayoutId id="2147484741" r:id="rId36"/>
    <p:sldLayoutId id="2147484742" r:id="rId37"/>
    <p:sldLayoutId id="2147484743" r:id="rId38"/>
    <p:sldLayoutId id="2147484744" r:id="rId39"/>
    <p:sldLayoutId id="2147484745" r:id="rId40"/>
    <p:sldLayoutId id="2147484746" r:id="rId41"/>
    <p:sldLayoutId id="2147484747" r:id="rId4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7225" y="2549631"/>
            <a:ext cx="10134646" cy="519195"/>
          </a:xfrm>
        </p:spPr>
        <p:txBody>
          <a:bodyPr/>
          <a:lstStyle/>
          <a:p>
            <a:r>
              <a:rPr lang="en-US" dirty="0"/>
              <a:t>USI Initiatives</a:t>
            </a:r>
          </a:p>
        </p:txBody>
      </p:sp>
      <p:sp>
        <p:nvSpPr>
          <p:cNvPr id="7" name="Subtitle 1"/>
          <p:cNvSpPr>
            <a:spLocks noGrp="1"/>
          </p:cNvSpPr>
          <p:nvPr>
            <p:ph type="subTitle" idx="1"/>
          </p:nvPr>
        </p:nvSpPr>
        <p:spPr>
          <a:xfrm>
            <a:off x="437224" y="3635882"/>
            <a:ext cx="9193381" cy="505645"/>
          </a:xfrm>
        </p:spPr>
        <p:txBody>
          <a:bodyPr/>
          <a:lstStyle/>
          <a:p>
            <a:fld id="{BB762CB0-2DFE-4DB3-A47E-4DF47FB2B49D}" type="datetime4">
              <a:rPr lang="en-US" smtClean="0"/>
              <a:t>September 24, 2019</a:t>
            </a:fld>
            <a:endParaRPr lang="en-US" dirty="0"/>
          </a:p>
        </p:txBody>
      </p:sp>
    </p:spTree>
    <p:extLst>
      <p:ext uri="{BB962C8B-B14F-4D97-AF65-F5344CB8AC3E}">
        <p14:creationId xmlns:p14="http://schemas.microsoft.com/office/powerpoint/2010/main" val="2597669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2813538"/>
            <a:ext cx="9029604" cy="3485662"/>
          </a:xfrm>
        </p:spPr>
        <p:txBody>
          <a:bodyPr/>
          <a:lstStyle/>
          <a:p>
            <a:r>
              <a:rPr lang="en-US" dirty="0"/>
              <a:t>Tools &amp; Accelerators</a:t>
            </a:r>
          </a:p>
          <a:p>
            <a:endParaRPr lang="en-US" dirty="0"/>
          </a:p>
          <a:p>
            <a:pPr lvl="0"/>
            <a:endParaRPr lang="en-US" dirty="0"/>
          </a:p>
        </p:txBody>
      </p:sp>
    </p:spTree>
    <p:extLst>
      <p:ext uri="{BB962C8B-B14F-4D97-AF65-F5344CB8AC3E}">
        <p14:creationId xmlns:p14="http://schemas.microsoft.com/office/powerpoint/2010/main" val="329812783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1"/>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r>
              <a:rPr lang="en-US" dirty="0">
                <a:solidFill>
                  <a:srgbClr val="00B0F0"/>
                </a:solidFill>
                <a:latin typeface="Verdana"/>
              </a:rPr>
              <a:t>Tools and Accelerators</a:t>
            </a:r>
          </a:p>
        </p:txBody>
      </p:sp>
      <p:sp>
        <p:nvSpPr>
          <p:cNvPr id="29" name="Rectangle 6">
            <a:extLst>
              <a:ext uri="{FF2B5EF4-FFF2-40B4-BE49-F238E27FC236}">
                <a16:creationId xmlns:a16="http://schemas.microsoft.com/office/drawing/2014/main" id="{02E55D58-5071-469A-882C-50E077CE28CE}"/>
              </a:ext>
            </a:extLst>
          </p:cNvPr>
          <p:cNvSpPr>
            <a:spLocks noChangeArrowheads="1"/>
          </p:cNvSpPr>
          <p:nvPr/>
        </p:nvSpPr>
        <p:spPr bwMode="auto">
          <a:xfrm>
            <a:off x="3002325" y="1062198"/>
            <a:ext cx="2347912" cy="365760"/>
          </a:xfrm>
          <a:prstGeom prst="rect">
            <a:avLst/>
          </a:prstGeom>
          <a:solidFill>
            <a:srgbClr val="00B0F0"/>
          </a:solidFill>
          <a:ln>
            <a:noFill/>
          </a:ln>
        </p:spPr>
        <p:txBody>
          <a:bodyPr wrap="none" lIns="88900" tIns="88900" rIns="88900" bIns="88900" anchor="ctr"/>
          <a:lstStyle/>
          <a:p>
            <a:pPr algn="ctr"/>
            <a:r>
              <a:rPr lang="en-US" sz="1200" b="1" dirty="0">
                <a:solidFill>
                  <a:schemeClr val="bg1"/>
                </a:solidFill>
              </a:rPr>
              <a:t>The Problem</a:t>
            </a:r>
          </a:p>
        </p:txBody>
      </p:sp>
      <p:sp>
        <p:nvSpPr>
          <p:cNvPr id="30" name="Rectangle 7">
            <a:extLst>
              <a:ext uri="{FF2B5EF4-FFF2-40B4-BE49-F238E27FC236}">
                <a16:creationId xmlns:a16="http://schemas.microsoft.com/office/drawing/2014/main" id="{0634F684-D742-4FD9-AD4A-A758652D53FF}"/>
              </a:ext>
            </a:extLst>
          </p:cNvPr>
          <p:cNvSpPr>
            <a:spLocks noChangeArrowheads="1"/>
          </p:cNvSpPr>
          <p:nvPr/>
        </p:nvSpPr>
        <p:spPr bwMode="auto">
          <a:xfrm>
            <a:off x="5486399" y="1062198"/>
            <a:ext cx="2980227" cy="365760"/>
          </a:xfrm>
          <a:prstGeom prst="rect">
            <a:avLst/>
          </a:prstGeom>
          <a:solidFill>
            <a:srgbClr val="046A38"/>
          </a:solidFill>
          <a:ln>
            <a:noFill/>
          </a:ln>
        </p:spPr>
        <p:txBody>
          <a:bodyPr wrap="none" lIns="88900" tIns="88900" rIns="88900" bIns="88900" anchor="ctr"/>
          <a:lstStyle/>
          <a:p>
            <a:pPr algn="ctr"/>
            <a:r>
              <a:rPr lang="en-US" sz="1200" b="1" dirty="0">
                <a:solidFill>
                  <a:schemeClr val="bg1"/>
                </a:solidFill>
              </a:rPr>
              <a:t>The Solution</a:t>
            </a:r>
          </a:p>
        </p:txBody>
      </p:sp>
      <p:sp>
        <p:nvSpPr>
          <p:cNvPr id="31" name="Rectangle 8">
            <a:extLst>
              <a:ext uri="{FF2B5EF4-FFF2-40B4-BE49-F238E27FC236}">
                <a16:creationId xmlns:a16="http://schemas.microsoft.com/office/drawing/2014/main" id="{62F7A620-D1C3-4C57-97F2-C5DF538812C9}"/>
              </a:ext>
            </a:extLst>
          </p:cNvPr>
          <p:cNvSpPr>
            <a:spLocks noChangeArrowheads="1"/>
          </p:cNvSpPr>
          <p:nvPr/>
        </p:nvSpPr>
        <p:spPr bwMode="auto">
          <a:xfrm>
            <a:off x="8691716" y="1062198"/>
            <a:ext cx="2773431" cy="365760"/>
          </a:xfrm>
          <a:prstGeom prst="rect">
            <a:avLst/>
          </a:prstGeom>
          <a:solidFill>
            <a:srgbClr val="0070C0"/>
          </a:solidFill>
          <a:ln>
            <a:noFill/>
          </a:ln>
        </p:spPr>
        <p:txBody>
          <a:bodyPr wrap="none" lIns="88900" tIns="88900" rIns="88900" bIns="88900" anchor="ctr"/>
          <a:lstStyle/>
          <a:p>
            <a:pPr algn="ctr" defTabSz="762000">
              <a:lnSpc>
                <a:spcPct val="95000"/>
              </a:lnSpc>
            </a:pPr>
            <a:r>
              <a:rPr lang="en-US" sz="1200" b="1" dirty="0">
                <a:solidFill>
                  <a:schemeClr val="bg1"/>
                </a:solidFill>
              </a:rPr>
              <a:t>The Impact</a:t>
            </a:r>
          </a:p>
        </p:txBody>
      </p:sp>
      <p:sp>
        <p:nvSpPr>
          <p:cNvPr id="32" name="AutoShape 9">
            <a:extLst>
              <a:ext uri="{FF2B5EF4-FFF2-40B4-BE49-F238E27FC236}">
                <a16:creationId xmlns:a16="http://schemas.microsoft.com/office/drawing/2014/main" id="{572D99A9-5F70-4039-A7B1-A78C8A9876D4}"/>
              </a:ext>
            </a:extLst>
          </p:cNvPr>
          <p:cNvSpPr>
            <a:spLocks noChangeArrowheads="1"/>
          </p:cNvSpPr>
          <p:nvPr/>
        </p:nvSpPr>
        <p:spPr bwMode="auto">
          <a:xfrm flipV="1">
            <a:off x="491655" y="1062198"/>
            <a:ext cx="1817688" cy="4568826"/>
          </a:xfrm>
          <a:prstGeom prst="rtTriangle">
            <a:avLst/>
          </a:prstGeom>
          <a:solidFill>
            <a:srgbClr val="009A44"/>
          </a:solidFill>
          <a:ln>
            <a:noFill/>
          </a:ln>
        </p:spPr>
        <p:txBody>
          <a:bodyPr rot="10800000" wrap="none" lIns="0" tIns="0" rIns="0" bIns="0" anchor="ctr"/>
          <a:lstStyle/>
          <a:p>
            <a:endParaRPr lang="en-US" sz="1200">
              <a:solidFill>
                <a:srgbClr val="000000"/>
              </a:solidFill>
            </a:endParaRPr>
          </a:p>
        </p:txBody>
      </p:sp>
      <p:sp>
        <p:nvSpPr>
          <p:cNvPr id="33" name="Rectangle 10">
            <a:extLst>
              <a:ext uri="{FF2B5EF4-FFF2-40B4-BE49-F238E27FC236}">
                <a16:creationId xmlns:a16="http://schemas.microsoft.com/office/drawing/2014/main" id="{337F02D7-3D93-48AD-8A6C-214DCAEF8254}"/>
              </a:ext>
            </a:extLst>
          </p:cNvPr>
          <p:cNvSpPr>
            <a:spLocks noChangeArrowheads="1"/>
          </p:cNvSpPr>
          <p:nvPr/>
        </p:nvSpPr>
        <p:spPr bwMode="auto">
          <a:xfrm>
            <a:off x="600205" y="1156313"/>
            <a:ext cx="1371600"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762000">
              <a:lnSpc>
                <a:spcPct val="95000"/>
              </a:lnSpc>
            </a:pPr>
            <a:r>
              <a:rPr lang="en-US" sz="1600" b="1" dirty="0">
                <a:solidFill>
                  <a:schemeClr val="bg1"/>
                </a:solidFill>
              </a:rPr>
              <a:t>Tools </a:t>
            </a:r>
          </a:p>
        </p:txBody>
      </p:sp>
      <p:sp>
        <p:nvSpPr>
          <p:cNvPr id="34" name="Rectangle 3">
            <a:extLst>
              <a:ext uri="{FF2B5EF4-FFF2-40B4-BE49-F238E27FC236}">
                <a16:creationId xmlns:a16="http://schemas.microsoft.com/office/drawing/2014/main" id="{4F1B2E6D-850D-42D9-9213-EA8304CAAEC7}"/>
              </a:ext>
            </a:extLst>
          </p:cNvPr>
          <p:cNvSpPr>
            <a:spLocks noChangeArrowheads="1"/>
          </p:cNvSpPr>
          <p:nvPr/>
        </p:nvSpPr>
        <p:spPr bwMode="auto">
          <a:xfrm>
            <a:off x="2996788" y="1514121"/>
            <a:ext cx="2347912" cy="2010314"/>
          </a:xfrm>
          <a:prstGeom prst="rect">
            <a:avLst/>
          </a:prstGeom>
          <a:solidFill>
            <a:schemeClr val="bg1"/>
          </a:solidFill>
          <a:ln w="9525" algn="ctr">
            <a:solidFill>
              <a:schemeClr val="bg2"/>
            </a:solidFill>
            <a:miter lim="800000"/>
            <a:headEnd/>
            <a:tailEnd/>
          </a:ln>
        </p:spPr>
        <p:txBody>
          <a:bodyPr wrap="square" lIns="88900" tIns="88900" rIns="88900" bIns="88900" anchor="ctr"/>
          <a:lstStyle/>
          <a:p>
            <a:r>
              <a:rPr lang="en-US" sz="900" dirty="0"/>
              <a:t>With Parallel releases in place there is a need to maintain multiple branches for multiple components at any given point in time. With this there is a challenge of propagating the code from lower to higher release branches as this need to be done by individual developers. There is a high chance of missing the code propagation as it needs to be tracked and committed manually. Any such misses are difficult to identify and can surface at a later point in time.</a:t>
            </a:r>
          </a:p>
        </p:txBody>
      </p:sp>
      <p:sp>
        <p:nvSpPr>
          <p:cNvPr id="35" name="Rectangle 4">
            <a:extLst>
              <a:ext uri="{FF2B5EF4-FFF2-40B4-BE49-F238E27FC236}">
                <a16:creationId xmlns:a16="http://schemas.microsoft.com/office/drawing/2014/main" id="{C2FE550A-6298-43EC-B398-107C08CE0A4E}"/>
              </a:ext>
            </a:extLst>
          </p:cNvPr>
          <p:cNvSpPr>
            <a:spLocks noChangeArrowheads="1"/>
          </p:cNvSpPr>
          <p:nvPr/>
        </p:nvSpPr>
        <p:spPr bwMode="auto">
          <a:xfrm>
            <a:off x="5486400" y="1514121"/>
            <a:ext cx="2980226" cy="2010314"/>
          </a:xfrm>
          <a:prstGeom prst="rect">
            <a:avLst/>
          </a:prstGeom>
          <a:solidFill>
            <a:schemeClr val="bg1"/>
          </a:solidFill>
          <a:ln w="9525" algn="ctr">
            <a:solidFill>
              <a:schemeClr val="bg2"/>
            </a:solidFill>
            <a:miter lim="800000"/>
            <a:headEnd/>
            <a:tailEnd/>
          </a:ln>
        </p:spPr>
        <p:txBody>
          <a:bodyPr wrap="square" lIns="88900" tIns="88900" rIns="88900" bIns="88900" anchor="t"/>
          <a:lstStyle/>
          <a:p>
            <a:pPr algn="just"/>
            <a:r>
              <a:rPr lang="en-US" sz="900" dirty="0"/>
              <a:t>Developed SVN Auto commit utility which can automatically propagate code changes from lower branches to higher branches (defined in the propagation path) with a single commit in the source branch. Any conflicts will be reported back to the developer in a consolidated manner in a pop up message.</a:t>
            </a:r>
          </a:p>
        </p:txBody>
      </p:sp>
      <p:sp>
        <p:nvSpPr>
          <p:cNvPr id="36" name="Rectangle 5">
            <a:extLst>
              <a:ext uri="{FF2B5EF4-FFF2-40B4-BE49-F238E27FC236}">
                <a16:creationId xmlns:a16="http://schemas.microsoft.com/office/drawing/2014/main" id="{23E39136-4A99-475C-A04A-781A3F7B5F9F}"/>
              </a:ext>
            </a:extLst>
          </p:cNvPr>
          <p:cNvSpPr>
            <a:spLocks noChangeArrowheads="1"/>
          </p:cNvSpPr>
          <p:nvPr/>
        </p:nvSpPr>
        <p:spPr bwMode="auto">
          <a:xfrm>
            <a:off x="8691716" y="1514121"/>
            <a:ext cx="2773431" cy="2010313"/>
          </a:xfrm>
          <a:prstGeom prst="rect">
            <a:avLst/>
          </a:prstGeom>
          <a:solidFill>
            <a:schemeClr val="bg1"/>
          </a:solidFill>
          <a:ln w="9525" algn="ctr">
            <a:solidFill>
              <a:schemeClr val="bg2"/>
            </a:solidFill>
            <a:miter lim="800000"/>
            <a:headEnd/>
            <a:tailEnd/>
          </a:ln>
        </p:spPr>
        <p:txBody>
          <a:bodyPr wrap="square" lIns="88900" tIns="88900" rIns="88900" bIns="88900" anchor="t"/>
          <a:lstStyle/>
          <a:p>
            <a:pPr algn="just"/>
            <a:r>
              <a:rPr lang="en-US" sz="900" dirty="0"/>
              <a:t>Below is the Impact created with the implementation.</a:t>
            </a:r>
          </a:p>
          <a:p>
            <a:pPr algn="just"/>
            <a:endParaRPr lang="en-US" sz="900" dirty="0"/>
          </a:p>
          <a:p>
            <a:pPr marL="171450" indent="-171450" algn="just">
              <a:buFont typeface="Arial" panose="020B0604020202020204" pitchFamily="34" charset="0"/>
              <a:buChar char="•"/>
            </a:pPr>
            <a:r>
              <a:rPr lang="en-US" sz="900" dirty="0"/>
              <a:t>Reduced code miss incidents in the higher branches. </a:t>
            </a:r>
          </a:p>
          <a:p>
            <a:pPr marL="171450" indent="-171450" algn="just">
              <a:buFont typeface="Arial" panose="020B0604020202020204" pitchFamily="34" charset="0"/>
              <a:buChar char="•"/>
            </a:pPr>
            <a:r>
              <a:rPr lang="en-US" sz="900" dirty="0"/>
              <a:t>Reduced manual effort by the developers to commit to multiple branches.</a:t>
            </a:r>
          </a:p>
          <a:p>
            <a:pPr marL="171450" indent="-171450" algn="just">
              <a:buFont typeface="Arial" panose="020B0604020202020204" pitchFamily="34" charset="0"/>
              <a:buChar char="•"/>
            </a:pPr>
            <a:r>
              <a:rPr lang="en-US" sz="900" dirty="0"/>
              <a:t>Reduced access request volume for the same commit changes into multiple branches. </a:t>
            </a:r>
          </a:p>
        </p:txBody>
      </p:sp>
      <p:sp>
        <p:nvSpPr>
          <p:cNvPr id="37" name="Rectangle 14">
            <a:extLst>
              <a:ext uri="{FF2B5EF4-FFF2-40B4-BE49-F238E27FC236}">
                <a16:creationId xmlns:a16="http://schemas.microsoft.com/office/drawing/2014/main" id="{1A3692DB-A468-45D2-8F45-1215F497CC1D}"/>
              </a:ext>
            </a:extLst>
          </p:cNvPr>
          <p:cNvSpPr>
            <a:spLocks noChangeArrowheads="1"/>
          </p:cNvSpPr>
          <p:nvPr/>
        </p:nvSpPr>
        <p:spPr bwMode="auto">
          <a:xfrm>
            <a:off x="600205" y="1514121"/>
            <a:ext cx="2122487"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88900" tIns="88900" rIns="88900" bIns="88900" anchor="ctr"/>
          <a:lstStyle/>
          <a:p>
            <a:pPr algn="ctr"/>
            <a:r>
              <a:rPr lang="en-US" sz="1100" b="1" dirty="0"/>
              <a:t>SVN Auto Code Commit Utility</a:t>
            </a:r>
          </a:p>
        </p:txBody>
      </p:sp>
      <p:sp>
        <p:nvSpPr>
          <p:cNvPr id="12" name="Rectangle 14">
            <a:extLst>
              <a:ext uri="{FF2B5EF4-FFF2-40B4-BE49-F238E27FC236}">
                <a16:creationId xmlns:a16="http://schemas.microsoft.com/office/drawing/2014/main" id="{8295E2B7-BCAF-42D9-AEE1-BE8F7C23B6B3}"/>
              </a:ext>
            </a:extLst>
          </p:cNvPr>
          <p:cNvSpPr>
            <a:spLocks noChangeArrowheads="1"/>
          </p:cNvSpPr>
          <p:nvPr/>
        </p:nvSpPr>
        <p:spPr bwMode="auto">
          <a:xfrm>
            <a:off x="600205" y="4254895"/>
            <a:ext cx="2122487"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88900" tIns="88900" rIns="88900" bIns="88900" anchor="ctr"/>
          <a:lstStyle/>
          <a:p>
            <a:pPr algn="ctr"/>
            <a:r>
              <a:rPr lang="en-US" sz="1100" b="1" dirty="0">
                <a:solidFill>
                  <a:schemeClr val="tx1"/>
                </a:solidFill>
              </a:rPr>
              <a:t>Auto Branching Utility</a:t>
            </a:r>
          </a:p>
        </p:txBody>
      </p:sp>
      <p:sp>
        <p:nvSpPr>
          <p:cNvPr id="13" name="Rectangle 6">
            <a:extLst>
              <a:ext uri="{FF2B5EF4-FFF2-40B4-BE49-F238E27FC236}">
                <a16:creationId xmlns:a16="http://schemas.microsoft.com/office/drawing/2014/main" id="{7EAA2D45-85E0-4C6C-9FF9-ED357B727642}"/>
              </a:ext>
            </a:extLst>
          </p:cNvPr>
          <p:cNvSpPr>
            <a:spLocks noChangeArrowheads="1"/>
          </p:cNvSpPr>
          <p:nvPr/>
        </p:nvSpPr>
        <p:spPr bwMode="auto">
          <a:xfrm>
            <a:off x="2996788" y="3802972"/>
            <a:ext cx="2347912" cy="255230"/>
          </a:xfrm>
          <a:prstGeom prst="rect">
            <a:avLst/>
          </a:prstGeom>
          <a:solidFill>
            <a:srgbClr val="00B0F0"/>
          </a:solidFill>
          <a:ln>
            <a:noFill/>
          </a:ln>
        </p:spPr>
        <p:txBody>
          <a:bodyPr wrap="none" lIns="88900" tIns="88900" rIns="88900" bIns="88900" anchor="ctr"/>
          <a:lstStyle/>
          <a:p>
            <a:pPr algn="ctr"/>
            <a:r>
              <a:rPr lang="en-US" sz="1200" b="1" dirty="0">
                <a:solidFill>
                  <a:schemeClr val="bg1"/>
                </a:solidFill>
              </a:rPr>
              <a:t>The Problem</a:t>
            </a:r>
          </a:p>
        </p:txBody>
      </p:sp>
      <p:sp>
        <p:nvSpPr>
          <p:cNvPr id="14" name="Rectangle 7">
            <a:extLst>
              <a:ext uri="{FF2B5EF4-FFF2-40B4-BE49-F238E27FC236}">
                <a16:creationId xmlns:a16="http://schemas.microsoft.com/office/drawing/2014/main" id="{185B1362-8743-4D26-BC87-574F98AE3985}"/>
              </a:ext>
            </a:extLst>
          </p:cNvPr>
          <p:cNvSpPr>
            <a:spLocks noChangeArrowheads="1"/>
          </p:cNvSpPr>
          <p:nvPr/>
        </p:nvSpPr>
        <p:spPr bwMode="auto">
          <a:xfrm>
            <a:off x="5480862" y="3802972"/>
            <a:ext cx="2980227" cy="255230"/>
          </a:xfrm>
          <a:prstGeom prst="rect">
            <a:avLst/>
          </a:prstGeom>
          <a:solidFill>
            <a:srgbClr val="046A38"/>
          </a:solidFill>
          <a:ln>
            <a:noFill/>
          </a:ln>
        </p:spPr>
        <p:txBody>
          <a:bodyPr wrap="none" lIns="88900" tIns="88900" rIns="88900" bIns="88900" anchor="ctr"/>
          <a:lstStyle/>
          <a:p>
            <a:pPr algn="ctr"/>
            <a:r>
              <a:rPr lang="en-US" sz="1200" b="1" dirty="0">
                <a:solidFill>
                  <a:schemeClr val="bg1"/>
                </a:solidFill>
              </a:rPr>
              <a:t>The Solution</a:t>
            </a:r>
          </a:p>
        </p:txBody>
      </p:sp>
      <p:sp>
        <p:nvSpPr>
          <p:cNvPr id="15" name="Rectangle 8">
            <a:extLst>
              <a:ext uri="{FF2B5EF4-FFF2-40B4-BE49-F238E27FC236}">
                <a16:creationId xmlns:a16="http://schemas.microsoft.com/office/drawing/2014/main" id="{25A452BC-0A8B-4430-88CF-698373BC1070}"/>
              </a:ext>
            </a:extLst>
          </p:cNvPr>
          <p:cNvSpPr>
            <a:spLocks noChangeArrowheads="1"/>
          </p:cNvSpPr>
          <p:nvPr/>
        </p:nvSpPr>
        <p:spPr bwMode="auto">
          <a:xfrm>
            <a:off x="8686179" y="3802972"/>
            <a:ext cx="2773431" cy="255230"/>
          </a:xfrm>
          <a:prstGeom prst="rect">
            <a:avLst/>
          </a:prstGeom>
          <a:solidFill>
            <a:srgbClr val="0070C0"/>
          </a:solidFill>
          <a:ln>
            <a:noFill/>
          </a:ln>
        </p:spPr>
        <p:txBody>
          <a:bodyPr wrap="none" lIns="88900" tIns="88900" rIns="88900" bIns="88900" anchor="ctr"/>
          <a:lstStyle/>
          <a:p>
            <a:pPr algn="ctr" defTabSz="762000">
              <a:lnSpc>
                <a:spcPct val="95000"/>
              </a:lnSpc>
            </a:pPr>
            <a:r>
              <a:rPr lang="en-US" sz="1200" b="1" dirty="0">
                <a:solidFill>
                  <a:schemeClr val="bg1"/>
                </a:solidFill>
              </a:rPr>
              <a:t>The Impact</a:t>
            </a:r>
          </a:p>
        </p:txBody>
      </p:sp>
      <p:sp>
        <p:nvSpPr>
          <p:cNvPr id="16" name="Rectangle 3">
            <a:extLst>
              <a:ext uri="{FF2B5EF4-FFF2-40B4-BE49-F238E27FC236}">
                <a16:creationId xmlns:a16="http://schemas.microsoft.com/office/drawing/2014/main" id="{66B9FE93-A21F-4246-879F-A1FCD6A4CE49}"/>
              </a:ext>
            </a:extLst>
          </p:cNvPr>
          <p:cNvSpPr>
            <a:spLocks noChangeArrowheads="1"/>
          </p:cNvSpPr>
          <p:nvPr/>
        </p:nvSpPr>
        <p:spPr bwMode="auto">
          <a:xfrm>
            <a:off x="2996788" y="4254896"/>
            <a:ext cx="2347912" cy="2010314"/>
          </a:xfrm>
          <a:prstGeom prst="rect">
            <a:avLst/>
          </a:prstGeom>
          <a:solidFill>
            <a:schemeClr val="bg1"/>
          </a:solidFill>
          <a:ln w="9525" algn="ctr">
            <a:solidFill>
              <a:schemeClr val="bg2"/>
            </a:solidFill>
            <a:miter lim="800000"/>
            <a:headEnd/>
            <a:tailEnd/>
          </a:ln>
        </p:spPr>
        <p:txBody>
          <a:bodyPr wrap="square" lIns="88900" tIns="88900" rIns="88900" bIns="88900" anchor="t"/>
          <a:lstStyle/>
          <a:p>
            <a:r>
              <a:rPr lang="en-US" sz="900" dirty="0"/>
              <a:t>With Parallel releases in place there is a need to maintain multiple branches for multiple components at any given point in time for a specific release (7 branches for each release). If new branch set (7 branches) to be provisioned for a new release the manual effort required for creating the backups and new branches is more than three hours which is also prone to human error.</a:t>
            </a:r>
          </a:p>
        </p:txBody>
      </p:sp>
      <p:sp>
        <p:nvSpPr>
          <p:cNvPr id="17" name="Rectangle 4">
            <a:extLst>
              <a:ext uri="{FF2B5EF4-FFF2-40B4-BE49-F238E27FC236}">
                <a16:creationId xmlns:a16="http://schemas.microsoft.com/office/drawing/2014/main" id="{45C37D87-63C1-4F2A-9F16-BC5D83A4559B}"/>
              </a:ext>
            </a:extLst>
          </p:cNvPr>
          <p:cNvSpPr>
            <a:spLocks noChangeArrowheads="1"/>
          </p:cNvSpPr>
          <p:nvPr/>
        </p:nvSpPr>
        <p:spPr bwMode="auto">
          <a:xfrm>
            <a:off x="5480863" y="4254895"/>
            <a:ext cx="2939846" cy="2010313"/>
          </a:xfrm>
          <a:prstGeom prst="rect">
            <a:avLst/>
          </a:prstGeom>
          <a:solidFill>
            <a:schemeClr val="bg1"/>
          </a:solidFill>
          <a:ln w="9525" algn="ctr">
            <a:solidFill>
              <a:schemeClr val="bg2"/>
            </a:solidFill>
            <a:miter lim="800000"/>
            <a:headEnd/>
            <a:tailEnd/>
          </a:ln>
        </p:spPr>
        <p:txBody>
          <a:bodyPr wrap="square" lIns="88900" tIns="88900" rIns="88900" bIns="88900" anchor="t"/>
          <a:lstStyle/>
          <a:p>
            <a:r>
              <a:rPr lang="en-US" sz="900" dirty="0"/>
              <a:t>Created a script and configured in Bamboo so that branch creations can be done with a single button click.</a:t>
            </a:r>
          </a:p>
          <a:p>
            <a:pPr marL="171450" indent="-171450" algn="just">
              <a:buFont typeface="Arial" panose="020B0604020202020204" pitchFamily="34" charset="0"/>
              <a:buChar char="•"/>
            </a:pPr>
            <a:endParaRPr lang="en-US" sz="900" dirty="0"/>
          </a:p>
        </p:txBody>
      </p:sp>
      <p:sp>
        <p:nvSpPr>
          <p:cNvPr id="18" name="Rectangle 5">
            <a:extLst>
              <a:ext uri="{FF2B5EF4-FFF2-40B4-BE49-F238E27FC236}">
                <a16:creationId xmlns:a16="http://schemas.microsoft.com/office/drawing/2014/main" id="{6B84C77D-AC42-486F-A440-2C0AD58C449B}"/>
              </a:ext>
            </a:extLst>
          </p:cNvPr>
          <p:cNvSpPr>
            <a:spLocks noChangeArrowheads="1"/>
          </p:cNvSpPr>
          <p:nvPr/>
        </p:nvSpPr>
        <p:spPr bwMode="auto">
          <a:xfrm>
            <a:off x="8686179" y="4254896"/>
            <a:ext cx="2773431" cy="2010312"/>
          </a:xfrm>
          <a:prstGeom prst="rect">
            <a:avLst/>
          </a:prstGeom>
          <a:solidFill>
            <a:schemeClr val="bg1"/>
          </a:solidFill>
          <a:ln w="9525" algn="ctr">
            <a:solidFill>
              <a:schemeClr val="bg2"/>
            </a:solidFill>
            <a:miter lim="800000"/>
            <a:headEnd/>
            <a:tailEnd/>
          </a:ln>
        </p:spPr>
        <p:txBody>
          <a:bodyPr wrap="square" lIns="88900" tIns="88900" rIns="88900" bIns="88900" anchor="t"/>
          <a:lstStyle/>
          <a:p>
            <a:pPr algn="just"/>
            <a:r>
              <a:rPr lang="en-US" sz="900" dirty="0"/>
              <a:t>Reduced Branch creation time from 3 hours to 15 Minutes. No chance of human error while taking backups or creating branches.</a:t>
            </a:r>
          </a:p>
        </p:txBody>
      </p:sp>
    </p:spTree>
    <p:extLst>
      <p:ext uri="{BB962C8B-B14F-4D97-AF65-F5344CB8AC3E}">
        <p14:creationId xmlns:p14="http://schemas.microsoft.com/office/powerpoint/2010/main" val="418565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1"/>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r>
              <a:rPr lang="en-US" dirty="0">
                <a:solidFill>
                  <a:srgbClr val="00B0F0"/>
                </a:solidFill>
                <a:latin typeface="Verdana"/>
              </a:rPr>
              <a:t>Tools and Accelerators</a:t>
            </a:r>
          </a:p>
        </p:txBody>
      </p:sp>
      <p:sp>
        <p:nvSpPr>
          <p:cNvPr id="29" name="Rectangle 6">
            <a:extLst>
              <a:ext uri="{FF2B5EF4-FFF2-40B4-BE49-F238E27FC236}">
                <a16:creationId xmlns:a16="http://schemas.microsoft.com/office/drawing/2014/main" id="{02E55D58-5071-469A-882C-50E077CE28CE}"/>
              </a:ext>
            </a:extLst>
          </p:cNvPr>
          <p:cNvSpPr>
            <a:spLocks noChangeArrowheads="1"/>
          </p:cNvSpPr>
          <p:nvPr/>
        </p:nvSpPr>
        <p:spPr bwMode="auto">
          <a:xfrm>
            <a:off x="3002325" y="1062198"/>
            <a:ext cx="2347912" cy="365760"/>
          </a:xfrm>
          <a:prstGeom prst="rect">
            <a:avLst/>
          </a:prstGeom>
          <a:solidFill>
            <a:srgbClr val="00B0F0"/>
          </a:solidFill>
          <a:ln>
            <a:noFill/>
          </a:ln>
        </p:spPr>
        <p:txBody>
          <a:bodyPr wrap="none" lIns="88900" tIns="88900" rIns="88900" bIns="88900" anchor="ctr"/>
          <a:lstStyle/>
          <a:p>
            <a:pPr algn="ctr"/>
            <a:r>
              <a:rPr lang="en-US" sz="1200" b="1" dirty="0">
                <a:solidFill>
                  <a:schemeClr val="bg1"/>
                </a:solidFill>
              </a:rPr>
              <a:t>The Problem</a:t>
            </a:r>
          </a:p>
        </p:txBody>
      </p:sp>
      <p:sp>
        <p:nvSpPr>
          <p:cNvPr id="30" name="Rectangle 7">
            <a:extLst>
              <a:ext uri="{FF2B5EF4-FFF2-40B4-BE49-F238E27FC236}">
                <a16:creationId xmlns:a16="http://schemas.microsoft.com/office/drawing/2014/main" id="{0634F684-D742-4FD9-AD4A-A758652D53FF}"/>
              </a:ext>
            </a:extLst>
          </p:cNvPr>
          <p:cNvSpPr>
            <a:spLocks noChangeArrowheads="1"/>
          </p:cNvSpPr>
          <p:nvPr/>
        </p:nvSpPr>
        <p:spPr bwMode="auto">
          <a:xfrm>
            <a:off x="5486399" y="1062198"/>
            <a:ext cx="2980227" cy="365760"/>
          </a:xfrm>
          <a:prstGeom prst="rect">
            <a:avLst/>
          </a:prstGeom>
          <a:solidFill>
            <a:srgbClr val="046A38"/>
          </a:solidFill>
          <a:ln>
            <a:noFill/>
          </a:ln>
        </p:spPr>
        <p:txBody>
          <a:bodyPr wrap="none" lIns="88900" tIns="88900" rIns="88900" bIns="88900" anchor="ctr"/>
          <a:lstStyle/>
          <a:p>
            <a:pPr algn="ctr"/>
            <a:r>
              <a:rPr lang="en-US" sz="1200" b="1" dirty="0">
                <a:solidFill>
                  <a:schemeClr val="bg1"/>
                </a:solidFill>
              </a:rPr>
              <a:t>The Solution</a:t>
            </a:r>
          </a:p>
        </p:txBody>
      </p:sp>
      <p:sp>
        <p:nvSpPr>
          <p:cNvPr id="31" name="Rectangle 8">
            <a:extLst>
              <a:ext uri="{FF2B5EF4-FFF2-40B4-BE49-F238E27FC236}">
                <a16:creationId xmlns:a16="http://schemas.microsoft.com/office/drawing/2014/main" id="{62F7A620-D1C3-4C57-97F2-C5DF538812C9}"/>
              </a:ext>
            </a:extLst>
          </p:cNvPr>
          <p:cNvSpPr>
            <a:spLocks noChangeArrowheads="1"/>
          </p:cNvSpPr>
          <p:nvPr/>
        </p:nvSpPr>
        <p:spPr bwMode="auto">
          <a:xfrm>
            <a:off x="8691716" y="1062198"/>
            <a:ext cx="2773431" cy="365760"/>
          </a:xfrm>
          <a:prstGeom prst="rect">
            <a:avLst/>
          </a:prstGeom>
          <a:solidFill>
            <a:srgbClr val="0070C0"/>
          </a:solidFill>
          <a:ln>
            <a:noFill/>
          </a:ln>
        </p:spPr>
        <p:txBody>
          <a:bodyPr wrap="none" lIns="88900" tIns="88900" rIns="88900" bIns="88900" anchor="ctr"/>
          <a:lstStyle/>
          <a:p>
            <a:pPr algn="ctr" defTabSz="762000">
              <a:lnSpc>
                <a:spcPct val="95000"/>
              </a:lnSpc>
            </a:pPr>
            <a:r>
              <a:rPr lang="en-US" sz="1200" b="1" dirty="0">
                <a:solidFill>
                  <a:schemeClr val="bg1"/>
                </a:solidFill>
              </a:rPr>
              <a:t>The Impact</a:t>
            </a:r>
          </a:p>
        </p:txBody>
      </p:sp>
      <p:sp>
        <p:nvSpPr>
          <p:cNvPr id="32" name="AutoShape 9">
            <a:extLst>
              <a:ext uri="{FF2B5EF4-FFF2-40B4-BE49-F238E27FC236}">
                <a16:creationId xmlns:a16="http://schemas.microsoft.com/office/drawing/2014/main" id="{572D99A9-5F70-4039-A7B1-A78C8A9876D4}"/>
              </a:ext>
            </a:extLst>
          </p:cNvPr>
          <p:cNvSpPr>
            <a:spLocks noChangeArrowheads="1"/>
          </p:cNvSpPr>
          <p:nvPr/>
        </p:nvSpPr>
        <p:spPr bwMode="auto">
          <a:xfrm flipV="1">
            <a:off x="491655" y="1062198"/>
            <a:ext cx="1817688" cy="4568826"/>
          </a:xfrm>
          <a:prstGeom prst="rtTriangle">
            <a:avLst/>
          </a:prstGeom>
          <a:solidFill>
            <a:srgbClr val="009A44"/>
          </a:solidFill>
          <a:ln>
            <a:noFill/>
          </a:ln>
        </p:spPr>
        <p:txBody>
          <a:bodyPr rot="10800000" wrap="none" lIns="0" tIns="0" rIns="0" bIns="0" anchor="ctr"/>
          <a:lstStyle/>
          <a:p>
            <a:endParaRPr lang="en-US" sz="1200">
              <a:solidFill>
                <a:srgbClr val="000000"/>
              </a:solidFill>
            </a:endParaRPr>
          </a:p>
        </p:txBody>
      </p:sp>
      <p:sp>
        <p:nvSpPr>
          <p:cNvPr id="33" name="Rectangle 10">
            <a:extLst>
              <a:ext uri="{FF2B5EF4-FFF2-40B4-BE49-F238E27FC236}">
                <a16:creationId xmlns:a16="http://schemas.microsoft.com/office/drawing/2014/main" id="{337F02D7-3D93-48AD-8A6C-214DCAEF8254}"/>
              </a:ext>
            </a:extLst>
          </p:cNvPr>
          <p:cNvSpPr>
            <a:spLocks noChangeArrowheads="1"/>
          </p:cNvSpPr>
          <p:nvPr/>
        </p:nvSpPr>
        <p:spPr bwMode="auto">
          <a:xfrm>
            <a:off x="600205" y="1156313"/>
            <a:ext cx="1371600"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762000">
              <a:lnSpc>
                <a:spcPct val="95000"/>
              </a:lnSpc>
            </a:pPr>
            <a:r>
              <a:rPr lang="en-US" sz="1600" b="1" dirty="0">
                <a:solidFill>
                  <a:schemeClr val="bg1"/>
                </a:solidFill>
              </a:rPr>
              <a:t>Tools </a:t>
            </a:r>
          </a:p>
        </p:txBody>
      </p:sp>
      <p:sp>
        <p:nvSpPr>
          <p:cNvPr id="34" name="Rectangle 3">
            <a:extLst>
              <a:ext uri="{FF2B5EF4-FFF2-40B4-BE49-F238E27FC236}">
                <a16:creationId xmlns:a16="http://schemas.microsoft.com/office/drawing/2014/main" id="{4F1B2E6D-850D-42D9-9213-EA8304CAAEC7}"/>
              </a:ext>
            </a:extLst>
          </p:cNvPr>
          <p:cNvSpPr>
            <a:spLocks noChangeArrowheads="1"/>
          </p:cNvSpPr>
          <p:nvPr/>
        </p:nvSpPr>
        <p:spPr bwMode="auto">
          <a:xfrm>
            <a:off x="3002325" y="1514121"/>
            <a:ext cx="2347912" cy="1815005"/>
          </a:xfrm>
          <a:prstGeom prst="rect">
            <a:avLst/>
          </a:prstGeom>
          <a:solidFill>
            <a:schemeClr val="bg1"/>
          </a:solidFill>
          <a:ln w="9525" algn="ctr">
            <a:solidFill>
              <a:schemeClr val="bg2"/>
            </a:solidFill>
            <a:miter lim="800000"/>
            <a:headEnd/>
            <a:tailEnd/>
          </a:ln>
        </p:spPr>
        <p:txBody>
          <a:bodyPr wrap="square" lIns="88900" tIns="88900" rIns="88900" bIns="88900" anchor="t"/>
          <a:lstStyle/>
          <a:p>
            <a:r>
              <a:rPr lang="en-US" sz="900" dirty="0"/>
              <a:t>Providing support for daily builds and deployments to 24 plus environments. Frequency of builds and deployment to these environments are on daily basis and tech team needs to be careful to deliver right code base to the right environment while working on parallel releases.</a:t>
            </a:r>
          </a:p>
        </p:txBody>
      </p:sp>
      <p:sp>
        <p:nvSpPr>
          <p:cNvPr id="35" name="Rectangle 4">
            <a:extLst>
              <a:ext uri="{FF2B5EF4-FFF2-40B4-BE49-F238E27FC236}">
                <a16:creationId xmlns:a16="http://schemas.microsoft.com/office/drawing/2014/main" id="{C2FE550A-6298-43EC-B398-107C08CE0A4E}"/>
              </a:ext>
            </a:extLst>
          </p:cNvPr>
          <p:cNvSpPr>
            <a:spLocks noChangeArrowheads="1"/>
          </p:cNvSpPr>
          <p:nvPr/>
        </p:nvSpPr>
        <p:spPr bwMode="auto">
          <a:xfrm>
            <a:off x="5486399" y="1514118"/>
            <a:ext cx="2939846" cy="1815005"/>
          </a:xfrm>
          <a:prstGeom prst="rect">
            <a:avLst/>
          </a:prstGeom>
          <a:solidFill>
            <a:schemeClr val="bg1"/>
          </a:solidFill>
          <a:ln w="9525" algn="ctr">
            <a:solidFill>
              <a:schemeClr val="bg2"/>
            </a:solidFill>
            <a:miter lim="800000"/>
            <a:headEnd/>
            <a:tailEnd/>
          </a:ln>
        </p:spPr>
        <p:txBody>
          <a:bodyPr wrap="square" lIns="88900" tIns="88900" rIns="88900" bIns="88900" anchor="t"/>
          <a:lstStyle/>
          <a:p>
            <a:pPr algn="just"/>
            <a:r>
              <a:rPr lang="en-US" sz="900" dirty="0"/>
              <a:t>Implemented Infra health check which performs below checks before delivering the environment.</a:t>
            </a:r>
          </a:p>
          <a:p>
            <a:pPr algn="just"/>
            <a:endParaRPr lang="en-US" sz="900" dirty="0"/>
          </a:p>
          <a:p>
            <a:pPr marL="171450" indent="-171450" algn="just">
              <a:buFont typeface="Arial" panose="020B0604020202020204" pitchFamily="34" charset="0"/>
              <a:buChar char="•"/>
            </a:pPr>
            <a:r>
              <a:rPr lang="en-US" sz="900" dirty="0"/>
              <a:t>Disk space on the server</a:t>
            </a:r>
          </a:p>
          <a:p>
            <a:pPr marL="171450" indent="-171450" algn="just">
              <a:buFont typeface="Arial" panose="020B0604020202020204" pitchFamily="34" charset="0"/>
              <a:buChar char="•"/>
            </a:pPr>
            <a:r>
              <a:rPr lang="en-US" sz="900" dirty="0"/>
              <a:t>memory on the server</a:t>
            </a:r>
          </a:p>
          <a:p>
            <a:pPr marL="171450" indent="-171450" algn="just">
              <a:buFont typeface="Arial" panose="020B0604020202020204" pitchFamily="34" charset="0"/>
              <a:buChar char="•"/>
            </a:pPr>
            <a:r>
              <a:rPr lang="en-US" sz="900" dirty="0"/>
              <a:t>checksum of the files on build server vs environment</a:t>
            </a:r>
          </a:p>
          <a:p>
            <a:pPr marL="171450" indent="-171450" algn="just">
              <a:buFont typeface="Arial" panose="020B0604020202020204" pitchFamily="34" charset="0"/>
              <a:buChar char="•"/>
            </a:pPr>
            <a:r>
              <a:rPr lang="en-US" sz="900" dirty="0"/>
              <a:t>All 40 plus application URL check</a:t>
            </a:r>
          </a:p>
          <a:p>
            <a:pPr marL="171450" indent="-171450" algn="just">
              <a:buFont typeface="Arial" panose="020B0604020202020204" pitchFamily="34" charset="0"/>
              <a:buChar char="•"/>
            </a:pPr>
            <a:r>
              <a:rPr lang="en-US" sz="900" dirty="0"/>
              <a:t>Basic Application smoke test validation</a:t>
            </a:r>
          </a:p>
          <a:p>
            <a:pPr marL="171450" indent="-171450" algn="just">
              <a:buFont typeface="Arial" panose="020B0604020202020204" pitchFamily="34" charset="0"/>
              <a:buChar char="•"/>
            </a:pPr>
            <a:r>
              <a:rPr lang="en-US" sz="900" dirty="0"/>
              <a:t>Netrics tables on the environment</a:t>
            </a:r>
          </a:p>
        </p:txBody>
      </p:sp>
      <p:sp>
        <p:nvSpPr>
          <p:cNvPr id="36" name="Rectangle 5">
            <a:extLst>
              <a:ext uri="{FF2B5EF4-FFF2-40B4-BE49-F238E27FC236}">
                <a16:creationId xmlns:a16="http://schemas.microsoft.com/office/drawing/2014/main" id="{23E39136-4A99-475C-A04A-781A3F7B5F9F}"/>
              </a:ext>
            </a:extLst>
          </p:cNvPr>
          <p:cNvSpPr>
            <a:spLocks noChangeArrowheads="1"/>
          </p:cNvSpPr>
          <p:nvPr/>
        </p:nvSpPr>
        <p:spPr bwMode="auto">
          <a:xfrm>
            <a:off x="8691716" y="1514122"/>
            <a:ext cx="2773431" cy="1815002"/>
          </a:xfrm>
          <a:prstGeom prst="rect">
            <a:avLst/>
          </a:prstGeom>
          <a:solidFill>
            <a:schemeClr val="bg1"/>
          </a:solidFill>
          <a:ln w="9525" algn="ctr">
            <a:solidFill>
              <a:schemeClr val="bg2"/>
            </a:solidFill>
            <a:miter lim="800000"/>
            <a:headEnd/>
            <a:tailEnd/>
          </a:ln>
        </p:spPr>
        <p:txBody>
          <a:bodyPr wrap="square" lIns="88900" tIns="88900" rIns="88900" bIns="88900" anchor="t"/>
          <a:lstStyle/>
          <a:p>
            <a:pPr algn="just"/>
            <a:r>
              <a:rPr lang="en-US" sz="900" dirty="0"/>
              <a:t>Decreased smoke test failures on the environment due to Infra team issues.</a:t>
            </a:r>
          </a:p>
          <a:p>
            <a:pPr algn="just"/>
            <a:r>
              <a:rPr lang="en-US" sz="900" dirty="0"/>
              <a:t>Helped in maintaining infrastructure stability</a:t>
            </a:r>
          </a:p>
          <a:p>
            <a:pPr algn="just"/>
            <a:r>
              <a:rPr lang="en-US" sz="900" dirty="0"/>
              <a:t>Turnaround time of the environment delivery post the deployment has been reduced.</a:t>
            </a:r>
          </a:p>
        </p:txBody>
      </p:sp>
      <p:sp>
        <p:nvSpPr>
          <p:cNvPr id="37" name="Rectangle 14">
            <a:extLst>
              <a:ext uri="{FF2B5EF4-FFF2-40B4-BE49-F238E27FC236}">
                <a16:creationId xmlns:a16="http://schemas.microsoft.com/office/drawing/2014/main" id="{1A3692DB-A468-45D2-8F45-1215F497CC1D}"/>
              </a:ext>
            </a:extLst>
          </p:cNvPr>
          <p:cNvSpPr>
            <a:spLocks noChangeArrowheads="1"/>
          </p:cNvSpPr>
          <p:nvPr/>
        </p:nvSpPr>
        <p:spPr bwMode="auto">
          <a:xfrm>
            <a:off x="608831" y="1514122"/>
            <a:ext cx="2122487"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88900" tIns="88900" rIns="88900" bIns="88900" anchor="ctr"/>
          <a:lstStyle/>
          <a:p>
            <a:pPr algn="ctr"/>
            <a:r>
              <a:rPr lang="en-US" sz="1100" b="1" dirty="0">
                <a:solidFill>
                  <a:schemeClr val="tx1"/>
                </a:solidFill>
              </a:rPr>
              <a:t>Health Check Utility </a:t>
            </a:r>
          </a:p>
        </p:txBody>
      </p:sp>
      <p:sp>
        <p:nvSpPr>
          <p:cNvPr id="12" name="Rectangle 14">
            <a:extLst>
              <a:ext uri="{FF2B5EF4-FFF2-40B4-BE49-F238E27FC236}">
                <a16:creationId xmlns:a16="http://schemas.microsoft.com/office/drawing/2014/main" id="{34AAC040-2B7E-47EC-9CE0-93C569AB3DAA}"/>
              </a:ext>
            </a:extLst>
          </p:cNvPr>
          <p:cNvSpPr>
            <a:spLocks noChangeArrowheads="1"/>
          </p:cNvSpPr>
          <p:nvPr/>
        </p:nvSpPr>
        <p:spPr bwMode="auto">
          <a:xfrm>
            <a:off x="608831" y="3781072"/>
            <a:ext cx="2122487"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88900" tIns="88900" rIns="88900" bIns="88900" anchor="ctr"/>
          <a:lstStyle/>
          <a:p>
            <a:pPr algn="ctr"/>
            <a:r>
              <a:rPr lang="en-US" sz="1100" b="1" dirty="0">
                <a:solidFill>
                  <a:schemeClr val="tx1"/>
                </a:solidFill>
              </a:rPr>
              <a:t>Check-ins Miner</a:t>
            </a:r>
          </a:p>
        </p:txBody>
      </p:sp>
      <p:sp>
        <p:nvSpPr>
          <p:cNvPr id="13" name="Rectangle 6">
            <a:extLst>
              <a:ext uri="{FF2B5EF4-FFF2-40B4-BE49-F238E27FC236}">
                <a16:creationId xmlns:a16="http://schemas.microsoft.com/office/drawing/2014/main" id="{D63F4812-80FA-4BA8-8ACC-91358CA31279}"/>
              </a:ext>
            </a:extLst>
          </p:cNvPr>
          <p:cNvSpPr>
            <a:spLocks noChangeArrowheads="1"/>
          </p:cNvSpPr>
          <p:nvPr/>
        </p:nvSpPr>
        <p:spPr bwMode="auto">
          <a:xfrm>
            <a:off x="3002325" y="3781072"/>
            <a:ext cx="2347912" cy="365760"/>
          </a:xfrm>
          <a:prstGeom prst="rect">
            <a:avLst/>
          </a:prstGeom>
          <a:solidFill>
            <a:srgbClr val="00B0F0"/>
          </a:solidFill>
          <a:ln>
            <a:noFill/>
          </a:ln>
        </p:spPr>
        <p:txBody>
          <a:bodyPr wrap="none" lIns="88900" tIns="88900" rIns="88900" bIns="88900" anchor="ctr"/>
          <a:lstStyle/>
          <a:p>
            <a:pPr algn="ctr"/>
            <a:r>
              <a:rPr lang="en-US" sz="1200" b="1" dirty="0">
                <a:solidFill>
                  <a:schemeClr val="bg1"/>
                </a:solidFill>
              </a:rPr>
              <a:t>The Problem</a:t>
            </a:r>
          </a:p>
        </p:txBody>
      </p:sp>
      <p:sp>
        <p:nvSpPr>
          <p:cNvPr id="14" name="Rectangle 7">
            <a:extLst>
              <a:ext uri="{FF2B5EF4-FFF2-40B4-BE49-F238E27FC236}">
                <a16:creationId xmlns:a16="http://schemas.microsoft.com/office/drawing/2014/main" id="{BAB39D08-D9C0-410B-BF3C-89DD591CAE05}"/>
              </a:ext>
            </a:extLst>
          </p:cNvPr>
          <p:cNvSpPr>
            <a:spLocks noChangeArrowheads="1"/>
          </p:cNvSpPr>
          <p:nvPr/>
        </p:nvSpPr>
        <p:spPr bwMode="auto">
          <a:xfrm>
            <a:off x="5486399" y="3781072"/>
            <a:ext cx="2980227" cy="365760"/>
          </a:xfrm>
          <a:prstGeom prst="rect">
            <a:avLst/>
          </a:prstGeom>
          <a:solidFill>
            <a:srgbClr val="046A38"/>
          </a:solidFill>
          <a:ln>
            <a:noFill/>
          </a:ln>
        </p:spPr>
        <p:txBody>
          <a:bodyPr wrap="none" lIns="88900" tIns="88900" rIns="88900" bIns="88900" anchor="ctr"/>
          <a:lstStyle/>
          <a:p>
            <a:pPr algn="ctr"/>
            <a:r>
              <a:rPr lang="en-US" sz="1200" b="1" dirty="0">
                <a:solidFill>
                  <a:schemeClr val="bg1"/>
                </a:solidFill>
              </a:rPr>
              <a:t>The Solution</a:t>
            </a:r>
          </a:p>
        </p:txBody>
      </p:sp>
      <p:sp>
        <p:nvSpPr>
          <p:cNvPr id="15" name="Rectangle 8">
            <a:extLst>
              <a:ext uri="{FF2B5EF4-FFF2-40B4-BE49-F238E27FC236}">
                <a16:creationId xmlns:a16="http://schemas.microsoft.com/office/drawing/2014/main" id="{D63F74F2-3DD6-4D41-8475-8D481AFA80B0}"/>
              </a:ext>
            </a:extLst>
          </p:cNvPr>
          <p:cNvSpPr>
            <a:spLocks noChangeArrowheads="1"/>
          </p:cNvSpPr>
          <p:nvPr/>
        </p:nvSpPr>
        <p:spPr bwMode="auto">
          <a:xfrm>
            <a:off x="8691716" y="3781072"/>
            <a:ext cx="2773431" cy="365760"/>
          </a:xfrm>
          <a:prstGeom prst="rect">
            <a:avLst/>
          </a:prstGeom>
          <a:solidFill>
            <a:srgbClr val="0070C0"/>
          </a:solidFill>
          <a:ln>
            <a:noFill/>
          </a:ln>
        </p:spPr>
        <p:txBody>
          <a:bodyPr wrap="none" lIns="88900" tIns="88900" rIns="88900" bIns="88900" anchor="ctr"/>
          <a:lstStyle/>
          <a:p>
            <a:pPr algn="ctr" defTabSz="762000">
              <a:lnSpc>
                <a:spcPct val="95000"/>
              </a:lnSpc>
            </a:pPr>
            <a:r>
              <a:rPr lang="en-US" sz="1200" b="1" dirty="0">
                <a:solidFill>
                  <a:schemeClr val="bg1"/>
                </a:solidFill>
              </a:rPr>
              <a:t>The Impact</a:t>
            </a:r>
          </a:p>
        </p:txBody>
      </p:sp>
      <p:sp>
        <p:nvSpPr>
          <p:cNvPr id="16" name="Rectangle 3">
            <a:extLst>
              <a:ext uri="{FF2B5EF4-FFF2-40B4-BE49-F238E27FC236}">
                <a16:creationId xmlns:a16="http://schemas.microsoft.com/office/drawing/2014/main" id="{C1122CEC-7FD2-4F33-BC36-E72772AFFA47}"/>
              </a:ext>
            </a:extLst>
          </p:cNvPr>
          <p:cNvSpPr>
            <a:spLocks noChangeArrowheads="1"/>
          </p:cNvSpPr>
          <p:nvPr/>
        </p:nvSpPr>
        <p:spPr bwMode="auto">
          <a:xfrm>
            <a:off x="3002325" y="4221670"/>
            <a:ext cx="2347912" cy="1815005"/>
          </a:xfrm>
          <a:prstGeom prst="rect">
            <a:avLst/>
          </a:prstGeom>
          <a:solidFill>
            <a:schemeClr val="bg1"/>
          </a:solidFill>
          <a:ln w="9525" algn="ctr">
            <a:solidFill>
              <a:schemeClr val="bg2"/>
            </a:solidFill>
            <a:miter lim="800000"/>
            <a:headEnd/>
            <a:tailEnd/>
          </a:ln>
        </p:spPr>
        <p:txBody>
          <a:bodyPr wrap="square" lIns="88900" tIns="88900" rIns="88900" bIns="88900" anchor="t"/>
          <a:lstStyle/>
          <a:p>
            <a:endParaRPr lang="en-US" sz="900" dirty="0"/>
          </a:p>
        </p:txBody>
      </p:sp>
      <p:sp>
        <p:nvSpPr>
          <p:cNvPr id="17" name="Rectangle 4">
            <a:extLst>
              <a:ext uri="{FF2B5EF4-FFF2-40B4-BE49-F238E27FC236}">
                <a16:creationId xmlns:a16="http://schemas.microsoft.com/office/drawing/2014/main" id="{6E630BD1-6F44-43A2-A49C-1676934685B1}"/>
              </a:ext>
            </a:extLst>
          </p:cNvPr>
          <p:cNvSpPr>
            <a:spLocks noChangeArrowheads="1"/>
          </p:cNvSpPr>
          <p:nvPr/>
        </p:nvSpPr>
        <p:spPr bwMode="auto">
          <a:xfrm>
            <a:off x="5486399" y="4232992"/>
            <a:ext cx="2939846" cy="1815005"/>
          </a:xfrm>
          <a:prstGeom prst="rect">
            <a:avLst/>
          </a:prstGeom>
          <a:solidFill>
            <a:schemeClr val="bg1"/>
          </a:solidFill>
          <a:ln w="9525" algn="ctr">
            <a:solidFill>
              <a:schemeClr val="bg2"/>
            </a:solidFill>
            <a:miter lim="800000"/>
            <a:headEnd/>
            <a:tailEnd/>
          </a:ln>
        </p:spPr>
        <p:txBody>
          <a:bodyPr wrap="square" lIns="88900" tIns="88900" rIns="88900" bIns="88900" anchor="t"/>
          <a:lstStyle/>
          <a:p>
            <a:pPr algn="just"/>
            <a:endParaRPr lang="en-US" sz="900" dirty="0"/>
          </a:p>
        </p:txBody>
      </p:sp>
      <p:sp>
        <p:nvSpPr>
          <p:cNvPr id="18" name="Rectangle 5">
            <a:extLst>
              <a:ext uri="{FF2B5EF4-FFF2-40B4-BE49-F238E27FC236}">
                <a16:creationId xmlns:a16="http://schemas.microsoft.com/office/drawing/2014/main" id="{59753880-AF3F-4983-B732-8AD52D667C76}"/>
              </a:ext>
            </a:extLst>
          </p:cNvPr>
          <p:cNvSpPr>
            <a:spLocks noChangeArrowheads="1"/>
          </p:cNvSpPr>
          <p:nvPr/>
        </p:nvSpPr>
        <p:spPr bwMode="auto">
          <a:xfrm>
            <a:off x="8691716" y="4232996"/>
            <a:ext cx="2773431" cy="1815002"/>
          </a:xfrm>
          <a:prstGeom prst="rect">
            <a:avLst/>
          </a:prstGeom>
          <a:solidFill>
            <a:schemeClr val="bg1"/>
          </a:solidFill>
          <a:ln w="9525" algn="ctr">
            <a:solidFill>
              <a:schemeClr val="bg2"/>
            </a:solidFill>
            <a:miter lim="800000"/>
            <a:headEnd/>
            <a:tailEnd/>
          </a:ln>
        </p:spPr>
        <p:txBody>
          <a:bodyPr wrap="square" lIns="88900" tIns="88900" rIns="88900" bIns="88900" anchor="t"/>
          <a:lstStyle/>
          <a:p>
            <a:pPr algn="just"/>
            <a:endParaRPr lang="en-US" sz="900" dirty="0"/>
          </a:p>
        </p:txBody>
      </p:sp>
    </p:spTree>
    <p:extLst>
      <p:ext uri="{BB962C8B-B14F-4D97-AF65-F5344CB8AC3E}">
        <p14:creationId xmlns:p14="http://schemas.microsoft.com/office/powerpoint/2010/main" val="80378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1"/>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lvl="0"/>
            <a:r>
              <a:rPr lang="en-US" dirty="0">
                <a:solidFill>
                  <a:srgbClr val="00B0F0"/>
                </a:solidFill>
                <a:latin typeface="Verdana"/>
              </a:rPr>
              <a:t>Tools and Accelerators</a:t>
            </a:r>
          </a:p>
        </p:txBody>
      </p:sp>
      <p:sp>
        <p:nvSpPr>
          <p:cNvPr id="29" name="Rectangle 6">
            <a:extLst>
              <a:ext uri="{FF2B5EF4-FFF2-40B4-BE49-F238E27FC236}">
                <a16:creationId xmlns:a16="http://schemas.microsoft.com/office/drawing/2014/main" id="{02E55D58-5071-469A-882C-50E077CE28CE}"/>
              </a:ext>
            </a:extLst>
          </p:cNvPr>
          <p:cNvSpPr>
            <a:spLocks noChangeArrowheads="1"/>
          </p:cNvSpPr>
          <p:nvPr/>
        </p:nvSpPr>
        <p:spPr bwMode="auto">
          <a:xfrm>
            <a:off x="3002325" y="1062198"/>
            <a:ext cx="2347912" cy="243114"/>
          </a:xfrm>
          <a:prstGeom prst="rect">
            <a:avLst/>
          </a:prstGeom>
          <a:solidFill>
            <a:srgbClr val="00B0F0"/>
          </a:solidFill>
          <a:ln>
            <a:noFill/>
          </a:ln>
        </p:spPr>
        <p:txBody>
          <a:bodyPr wrap="none" lIns="88900" tIns="88900" rIns="88900" bIns="88900" anchor="ctr"/>
          <a:lstStyle/>
          <a:p>
            <a:pPr algn="ctr"/>
            <a:r>
              <a:rPr lang="en-US" sz="1200" b="1" dirty="0">
                <a:solidFill>
                  <a:schemeClr val="bg1"/>
                </a:solidFill>
              </a:rPr>
              <a:t>The Problem</a:t>
            </a:r>
          </a:p>
        </p:txBody>
      </p:sp>
      <p:sp>
        <p:nvSpPr>
          <p:cNvPr id="30" name="Rectangle 7">
            <a:extLst>
              <a:ext uri="{FF2B5EF4-FFF2-40B4-BE49-F238E27FC236}">
                <a16:creationId xmlns:a16="http://schemas.microsoft.com/office/drawing/2014/main" id="{0634F684-D742-4FD9-AD4A-A758652D53FF}"/>
              </a:ext>
            </a:extLst>
          </p:cNvPr>
          <p:cNvSpPr>
            <a:spLocks noChangeArrowheads="1"/>
          </p:cNvSpPr>
          <p:nvPr/>
        </p:nvSpPr>
        <p:spPr bwMode="auto">
          <a:xfrm>
            <a:off x="5486399" y="1062198"/>
            <a:ext cx="2980227" cy="243114"/>
          </a:xfrm>
          <a:prstGeom prst="rect">
            <a:avLst/>
          </a:prstGeom>
          <a:solidFill>
            <a:srgbClr val="046A38"/>
          </a:solidFill>
          <a:ln>
            <a:noFill/>
          </a:ln>
        </p:spPr>
        <p:txBody>
          <a:bodyPr wrap="none" lIns="88900" tIns="88900" rIns="88900" bIns="88900" anchor="ctr"/>
          <a:lstStyle/>
          <a:p>
            <a:pPr algn="ctr"/>
            <a:r>
              <a:rPr lang="en-US" sz="1200" b="1" dirty="0">
                <a:solidFill>
                  <a:schemeClr val="bg1"/>
                </a:solidFill>
              </a:rPr>
              <a:t>The Solution</a:t>
            </a:r>
          </a:p>
        </p:txBody>
      </p:sp>
      <p:sp>
        <p:nvSpPr>
          <p:cNvPr id="31" name="Rectangle 8">
            <a:extLst>
              <a:ext uri="{FF2B5EF4-FFF2-40B4-BE49-F238E27FC236}">
                <a16:creationId xmlns:a16="http://schemas.microsoft.com/office/drawing/2014/main" id="{62F7A620-D1C3-4C57-97F2-C5DF538812C9}"/>
              </a:ext>
            </a:extLst>
          </p:cNvPr>
          <p:cNvSpPr>
            <a:spLocks noChangeArrowheads="1"/>
          </p:cNvSpPr>
          <p:nvPr/>
        </p:nvSpPr>
        <p:spPr bwMode="auto">
          <a:xfrm>
            <a:off x="8691716" y="1062198"/>
            <a:ext cx="2773431" cy="243114"/>
          </a:xfrm>
          <a:prstGeom prst="rect">
            <a:avLst/>
          </a:prstGeom>
          <a:solidFill>
            <a:srgbClr val="0070C0"/>
          </a:solidFill>
          <a:ln>
            <a:noFill/>
          </a:ln>
        </p:spPr>
        <p:txBody>
          <a:bodyPr wrap="none" lIns="88900" tIns="88900" rIns="88900" bIns="88900" anchor="ctr"/>
          <a:lstStyle/>
          <a:p>
            <a:pPr algn="ctr" defTabSz="762000">
              <a:lnSpc>
                <a:spcPct val="95000"/>
              </a:lnSpc>
            </a:pPr>
            <a:r>
              <a:rPr lang="en-US" sz="1200" b="1" dirty="0">
                <a:solidFill>
                  <a:schemeClr val="bg1"/>
                </a:solidFill>
              </a:rPr>
              <a:t>The Impact</a:t>
            </a:r>
          </a:p>
        </p:txBody>
      </p:sp>
      <p:sp>
        <p:nvSpPr>
          <p:cNvPr id="32" name="AutoShape 9">
            <a:extLst>
              <a:ext uri="{FF2B5EF4-FFF2-40B4-BE49-F238E27FC236}">
                <a16:creationId xmlns:a16="http://schemas.microsoft.com/office/drawing/2014/main" id="{572D99A9-5F70-4039-A7B1-A78C8A9876D4}"/>
              </a:ext>
            </a:extLst>
          </p:cNvPr>
          <p:cNvSpPr>
            <a:spLocks noChangeArrowheads="1"/>
          </p:cNvSpPr>
          <p:nvPr/>
        </p:nvSpPr>
        <p:spPr bwMode="auto">
          <a:xfrm flipV="1">
            <a:off x="491655" y="1062198"/>
            <a:ext cx="1817688" cy="4568826"/>
          </a:xfrm>
          <a:prstGeom prst="rtTriangle">
            <a:avLst/>
          </a:prstGeom>
          <a:solidFill>
            <a:srgbClr val="009A44"/>
          </a:solidFill>
          <a:ln>
            <a:noFill/>
          </a:ln>
        </p:spPr>
        <p:txBody>
          <a:bodyPr rot="10800000" wrap="none" lIns="0" tIns="0" rIns="0" bIns="0" anchor="ctr"/>
          <a:lstStyle/>
          <a:p>
            <a:endParaRPr lang="en-US" sz="1200">
              <a:solidFill>
                <a:srgbClr val="000000"/>
              </a:solidFill>
            </a:endParaRPr>
          </a:p>
        </p:txBody>
      </p:sp>
      <p:sp>
        <p:nvSpPr>
          <p:cNvPr id="33" name="Rectangle 10">
            <a:extLst>
              <a:ext uri="{FF2B5EF4-FFF2-40B4-BE49-F238E27FC236}">
                <a16:creationId xmlns:a16="http://schemas.microsoft.com/office/drawing/2014/main" id="{337F02D7-3D93-48AD-8A6C-214DCAEF8254}"/>
              </a:ext>
            </a:extLst>
          </p:cNvPr>
          <p:cNvSpPr>
            <a:spLocks noChangeArrowheads="1"/>
          </p:cNvSpPr>
          <p:nvPr/>
        </p:nvSpPr>
        <p:spPr bwMode="auto">
          <a:xfrm>
            <a:off x="600205" y="1156313"/>
            <a:ext cx="1371600"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762000">
              <a:lnSpc>
                <a:spcPct val="95000"/>
              </a:lnSpc>
            </a:pPr>
            <a:r>
              <a:rPr lang="en-US" sz="1600" b="1" dirty="0">
                <a:solidFill>
                  <a:schemeClr val="bg1"/>
                </a:solidFill>
              </a:rPr>
              <a:t>Tools </a:t>
            </a:r>
          </a:p>
        </p:txBody>
      </p:sp>
      <p:sp>
        <p:nvSpPr>
          <p:cNvPr id="34" name="Rectangle 3">
            <a:extLst>
              <a:ext uri="{FF2B5EF4-FFF2-40B4-BE49-F238E27FC236}">
                <a16:creationId xmlns:a16="http://schemas.microsoft.com/office/drawing/2014/main" id="{4F1B2E6D-850D-42D9-9213-EA8304CAAEC7}"/>
              </a:ext>
            </a:extLst>
          </p:cNvPr>
          <p:cNvSpPr>
            <a:spLocks noChangeArrowheads="1"/>
          </p:cNvSpPr>
          <p:nvPr/>
        </p:nvSpPr>
        <p:spPr bwMode="auto">
          <a:xfrm>
            <a:off x="3002325" y="1514121"/>
            <a:ext cx="2347912" cy="1914879"/>
          </a:xfrm>
          <a:prstGeom prst="rect">
            <a:avLst/>
          </a:prstGeom>
          <a:solidFill>
            <a:schemeClr val="bg1"/>
          </a:solidFill>
          <a:ln w="9525" algn="ctr">
            <a:solidFill>
              <a:schemeClr val="bg2"/>
            </a:solidFill>
            <a:miter lim="800000"/>
            <a:headEnd/>
            <a:tailEnd/>
          </a:ln>
        </p:spPr>
        <p:txBody>
          <a:bodyPr wrap="square" lIns="88900" tIns="88900" rIns="88900" bIns="88900" anchor="t"/>
          <a:lstStyle/>
          <a:p>
            <a:r>
              <a:rPr lang="en-US" sz="900" dirty="0"/>
              <a:t>With Parallel releases in place there is a need to maintain multiple branches for multiple components at any given point in time for a specific release (7 branches for each release). If new branch set (7 branches) to be provisioned for a new release the manual effort required for creating the backups and new branches is more than three hours which is also prone to human error.</a:t>
            </a:r>
          </a:p>
        </p:txBody>
      </p:sp>
      <p:sp>
        <p:nvSpPr>
          <p:cNvPr id="35" name="Rectangle 4">
            <a:extLst>
              <a:ext uri="{FF2B5EF4-FFF2-40B4-BE49-F238E27FC236}">
                <a16:creationId xmlns:a16="http://schemas.microsoft.com/office/drawing/2014/main" id="{C2FE550A-6298-43EC-B398-107C08CE0A4E}"/>
              </a:ext>
            </a:extLst>
          </p:cNvPr>
          <p:cNvSpPr>
            <a:spLocks noChangeArrowheads="1"/>
          </p:cNvSpPr>
          <p:nvPr/>
        </p:nvSpPr>
        <p:spPr bwMode="auto">
          <a:xfrm>
            <a:off x="5486400" y="1514121"/>
            <a:ext cx="2939846" cy="1914880"/>
          </a:xfrm>
          <a:prstGeom prst="rect">
            <a:avLst/>
          </a:prstGeom>
          <a:solidFill>
            <a:schemeClr val="bg1"/>
          </a:solidFill>
          <a:ln w="9525" algn="ctr">
            <a:solidFill>
              <a:schemeClr val="bg2"/>
            </a:solidFill>
            <a:miter lim="800000"/>
            <a:headEnd/>
            <a:tailEnd/>
          </a:ln>
        </p:spPr>
        <p:txBody>
          <a:bodyPr wrap="square" lIns="88900" tIns="88900" rIns="88900" bIns="88900" anchor="t"/>
          <a:lstStyle/>
          <a:p>
            <a:r>
              <a:rPr lang="en-US" sz="900" dirty="0"/>
              <a:t>Created a script and configured in Bamboo so that branch creations can be done with a single button click.</a:t>
            </a:r>
          </a:p>
          <a:p>
            <a:pPr marL="171450" indent="-171450" algn="just">
              <a:buFont typeface="Arial" panose="020B0604020202020204" pitchFamily="34" charset="0"/>
              <a:buChar char="•"/>
            </a:pPr>
            <a:endParaRPr lang="en-US" sz="900" dirty="0"/>
          </a:p>
        </p:txBody>
      </p:sp>
      <p:sp>
        <p:nvSpPr>
          <p:cNvPr id="36" name="Rectangle 5">
            <a:extLst>
              <a:ext uri="{FF2B5EF4-FFF2-40B4-BE49-F238E27FC236}">
                <a16:creationId xmlns:a16="http://schemas.microsoft.com/office/drawing/2014/main" id="{23E39136-4A99-475C-A04A-781A3F7B5F9F}"/>
              </a:ext>
            </a:extLst>
          </p:cNvPr>
          <p:cNvSpPr>
            <a:spLocks noChangeArrowheads="1"/>
          </p:cNvSpPr>
          <p:nvPr/>
        </p:nvSpPr>
        <p:spPr bwMode="auto">
          <a:xfrm>
            <a:off x="8691716" y="1514122"/>
            <a:ext cx="2773431" cy="1914878"/>
          </a:xfrm>
          <a:prstGeom prst="rect">
            <a:avLst/>
          </a:prstGeom>
          <a:solidFill>
            <a:schemeClr val="bg1"/>
          </a:solidFill>
          <a:ln w="9525" algn="ctr">
            <a:solidFill>
              <a:schemeClr val="bg2"/>
            </a:solidFill>
            <a:miter lim="800000"/>
            <a:headEnd/>
            <a:tailEnd/>
          </a:ln>
        </p:spPr>
        <p:txBody>
          <a:bodyPr wrap="square" lIns="88900" tIns="88900" rIns="88900" bIns="88900" anchor="t"/>
          <a:lstStyle/>
          <a:p>
            <a:pPr algn="just"/>
            <a:r>
              <a:rPr lang="en-US" sz="900" dirty="0"/>
              <a:t>Reduced Branch creation time from 3 hours to 15 Minutes. No chance of human error while taking backups or creating branches.</a:t>
            </a:r>
          </a:p>
        </p:txBody>
      </p:sp>
      <p:sp>
        <p:nvSpPr>
          <p:cNvPr id="37" name="Rectangle 14">
            <a:extLst>
              <a:ext uri="{FF2B5EF4-FFF2-40B4-BE49-F238E27FC236}">
                <a16:creationId xmlns:a16="http://schemas.microsoft.com/office/drawing/2014/main" id="{1A3692DB-A468-45D2-8F45-1215F497CC1D}"/>
              </a:ext>
            </a:extLst>
          </p:cNvPr>
          <p:cNvSpPr>
            <a:spLocks noChangeArrowheads="1"/>
          </p:cNvSpPr>
          <p:nvPr/>
        </p:nvSpPr>
        <p:spPr bwMode="auto">
          <a:xfrm>
            <a:off x="608831" y="1514122"/>
            <a:ext cx="2122487"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88900" tIns="88900" rIns="88900" bIns="88900" anchor="ctr"/>
          <a:lstStyle/>
          <a:p>
            <a:pPr algn="ctr"/>
            <a:r>
              <a:rPr lang="en-US" sz="1100" b="1" dirty="0">
                <a:solidFill>
                  <a:schemeClr val="tx1"/>
                </a:solidFill>
              </a:rPr>
              <a:t>Code Comparator Utility</a:t>
            </a:r>
          </a:p>
        </p:txBody>
      </p:sp>
    </p:spTree>
    <p:extLst>
      <p:ext uri="{BB962C8B-B14F-4D97-AF65-F5344CB8AC3E}">
        <p14:creationId xmlns:p14="http://schemas.microsoft.com/office/powerpoint/2010/main" val="391096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USOC_Text"/>
          <p:cNvSpPr txBox="1">
            <a:spLocks/>
          </p:cNvSpPr>
          <p:nvPr/>
        </p:nvSpPr>
        <p:spPr bwMode="gray">
          <a:xfrm>
            <a:off x="469900" y="6191998"/>
            <a:ext cx="7079737" cy="465990"/>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dirty="0">
                <a:solidFill>
                  <a:prstClr val="black"/>
                </a:solidFill>
              </a:rPr>
              <a:t>Copyright © 2017 Deloitte Development LLC. All rights reserved.</a:t>
            </a:r>
            <a:br>
              <a:rPr lang="en-US" sz="700" dirty="0">
                <a:solidFill>
                  <a:prstClr val="black"/>
                </a:solidFill>
              </a:rPr>
            </a:br>
            <a:r>
              <a:rPr lang="en-US" sz="700" dirty="0">
                <a:solidFill>
                  <a:prstClr val="black"/>
                </a:solidFill>
              </a:rPr>
              <a:t>36 USC 220506</a:t>
            </a:r>
            <a:br>
              <a:rPr lang="en-US" sz="700" dirty="0">
                <a:solidFill>
                  <a:prstClr val="black"/>
                </a:solidFill>
              </a:rPr>
            </a:br>
            <a:endParaRPr lang="en-US" sz="700" dirty="0">
              <a:solidFill>
                <a:prstClr val="black"/>
              </a:solidFill>
            </a:endParaRPr>
          </a:p>
        </p:txBody>
      </p:sp>
      <p:pic>
        <p:nvPicPr>
          <p:cNvPr id="12" name="USO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976" y="5407033"/>
            <a:ext cx="3546011" cy="740664"/>
          </a:xfrm>
          <a:prstGeom prst="rect">
            <a:avLst/>
          </a:prstGeom>
        </p:spPr>
      </p:pic>
    </p:spTree>
    <p:extLst>
      <p:ext uri="{BB962C8B-B14F-4D97-AF65-F5344CB8AC3E}">
        <p14:creationId xmlns:p14="http://schemas.microsoft.com/office/powerpoint/2010/main" val="32912589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6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2.xml><?xml version="1.0" encoding="utf-8"?>
<a:theme xmlns:a="http://schemas.openxmlformats.org/drawingml/2006/main" name="37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3.xml><?xml version="1.0" encoding="utf-8"?>
<a:theme xmlns:a="http://schemas.openxmlformats.org/drawingml/2006/main" name="3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15708883B3434AA36FE8DDDA2E7A79" ma:contentTypeVersion="5" ma:contentTypeDescription="Create a new document." ma:contentTypeScope="" ma:versionID="8bb603e76b67f3c00a101ab0b3674a95">
  <xsd:schema xmlns:xsd="http://www.w3.org/2001/XMLSchema" xmlns:xs="http://www.w3.org/2001/XMLSchema" xmlns:p="http://schemas.microsoft.com/office/2006/metadata/properties" xmlns:ns2="5b0bb635-7dad-45f8-8606-c1789048a4bf" targetNamespace="http://schemas.microsoft.com/office/2006/metadata/properties" ma:root="true" ma:fieldsID="3c0cdaaf04e57d66fa842c68de540e2e" ns2:_="">
    <xsd:import namespace="5b0bb635-7dad-45f8-8606-c1789048a4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b635-7dad-45f8-8606-c1789048a4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264026-65A5-407B-B4BD-202BFF022214}">
  <ds:schemaRefs>
    <ds:schemaRef ds:uri="http://schemas.microsoft.com/sharepoint/v3/contenttype/forms"/>
  </ds:schemaRefs>
</ds:datastoreItem>
</file>

<file path=customXml/itemProps2.xml><?xml version="1.0" encoding="utf-8"?>
<ds:datastoreItem xmlns:ds="http://schemas.openxmlformats.org/officeDocument/2006/customXml" ds:itemID="{82C0D306-5895-4724-9D61-4EA3B4AAF5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b635-7dad-45f8-8606-c1789048a4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EB562B-4757-42B3-BBB1-F712FA9D1AD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b0bb635-7dad-45f8-8606-c1789048a4b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RIBridges Executive Summary Slides_2018 01 25</Template>
  <TotalTime>19584</TotalTime>
  <Words>611</Words>
  <Application>Microsoft Office PowerPoint</Application>
  <PresentationFormat>Widescreen</PresentationFormat>
  <Paragraphs>56</Paragraphs>
  <Slides>6</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5" baseType="lpstr">
      <vt:lpstr>Arial</vt:lpstr>
      <vt:lpstr>Calibri</vt:lpstr>
      <vt:lpstr>Open Sans</vt:lpstr>
      <vt:lpstr>Verdana</vt:lpstr>
      <vt:lpstr>Wingdings 2</vt:lpstr>
      <vt:lpstr>36_Deloitte_US_Onscreen</vt:lpstr>
      <vt:lpstr>37_Deloitte_US_Onscreen</vt:lpstr>
      <vt:lpstr>3_Deloitte_US_Onscreen</vt:lpstr>
      <vt:lpstr>think-cell Slide</vt:lpstr>
      <vt:lpstr>USI Initiatives</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Edwards, Harry (US - McLean)</dc:creator>
  <cp:lastModifiedBy>Administrator</cp:lastModifiedBy>
  <cp:revision>1793</cp:revision>
  <cp:lastPrinted>2018-04-19T02:20:53Z</cp:lastPrinted>
  <dcterms:created xsi:type="dcterms:W3CDTF">2018-01-24T00:06:25Z</dcterms:created>
  <dcterms:modified xsi:type="dcterms:W3CDTF">2019-09-24T13:27:47Z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0x010100EB15708883B3434AA36FE8DDDA2E7A79</vt:lpwstr>
  </property>
</Properties>
</file>