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CB878-B8D4-4C1B-8A49-171B7688A9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343491-85A0-4A1A-AA2B-C742F8D7BE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07D913-94C2-4A79-B302-6E0DD9231EF2}"/>
              </a:ext>
            </a:extLst>
          </p:cNvPr>
          <p:cNvSpPr>
            <a:spLocks noGrp="1"/>
          </p:cNvSpPr>
          <p:nvPr>
            <p:ph type="dt" sz="half" idx="10"/>
          </p:nvPr>
        </p:nvSpPr>
        <p:spPr/>
        <p:txBody>
          <a:bodyPr/>
          <a:lstStyle/>
          <a:p>
            <a:fld id="{B952C821-FD01-45EA-8C23-9D8034E52439}" type="datetimeFigureOut">
              <a:rPr lang="en-US" smtClean="0"/>
              <a:t>9/24/2021</a:t>
            </a:fld>
            <a:endParaRPr lang="en-US"/>
          </a:p>
        </p:txBody>
      </p:sp>
      <p:sp>
        <p:nvSpPr>
          <p:cNvPr id="5" name="Footer Placeholder 4">
            <a:extLst>
              <a:ext uri="{FF2B5EF4-FFF2-40B4-BE49-F238E27FC236}">
                <a16:creationId xmlns:a16="http://schemas.microsoft.com/office/drawing/2014/main" id="{ED38ACA6-B56D-4CCD-B036-77327F20EE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8EFAB0-856C-4F0F-A33F-B9D794DBD3DD}"/>
              </a:ext>
            </a:extLst>
          </p:cNvPr>
          <p:cNvSpPr>
            <a:spLocks noGrp="1"/>
          </p:cNvSpPr>
          <p:nvPr>
            <p:ph type="sldNum" sz="quarter" idx="12"/>
          </p:nvPr>
        </p:nvSpPr>
        <p:spPr/>
        <p:txBody>
          <a:bodyPr/>
          <a:lstStyle/>
          <a:p>
            <a:fld id="{5D3B4CE1-DF5B-4A60-9ED1-5C75C98C083E}" type="slidenum">
              <a:rPr lang="en-US" smtClean="0"/>
              <a:t>‹#›</a:t>
            </a:fld>
            <a:endParaRPr lang="en-US"/>
          </a:p>
        </p:txBody>
      </p:sp>
    </p:spTree>
    <p:extLst>
      <p:ext uri="{BB962C8B-B14F-4D97-AF65-F5344CB8AC3E}">
        <p14:creationId xmlns:p14="http://schemas.microsoft.com/office/powerpoint/2010/main" val="1541516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6DEB-4C4C-492B-AACB-7C9E3A6FC5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2828F0-9BBC-4601-A333-DC65025010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2B4C67-CBE2-4336-9134-DE2BAA04EB0E}"/>
              </a:ext>
            </a:extLst>
          </p:cNvPr>
          <p:cNvSpPr>
            <a:spLocks noGrp="1"/>
          </p:cNvSpPr>
          <p:nvPr>
            <p:ph type="dt" sz="half" idx="10"/>
          </p:nvPr>
        </p:nvSpPr>
        <p:spPr/>
        <p:txBody>
          <a:bodyPr/>
          <a:lstStyle/>
          <a:p>
            <a:fld id="{B952C821-FD01-45EA-8C23-9D8034E52439}" type="datetimeFigureOut">
              <a:rPr lang="en-US" smtClean="0"/>
              <a:t>9/24/2021</a:t>
            </a:fld>
            <a:endParaRPr lang="en-US"/>
          </a:p>
        </p:txBody>
      </p:sp>
      <p:sp>
        <p:nvSpPr>
          <p:cNvPr id="5" name="Footer Placeholder 4">
            <a:extLst>
              <a:ext uri="{FF2B5EF4-FFF2-40B4-BE49-F238E27FC236}">
                <a16:creationId xmlns:a16="http://schemas.microsoft.com/office/drawing/2014/main" id="{0AB8B060-E0C5-4A1A-84DE-11207B632F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6EF342-6B85-4C4E-BDDF-71E18946B90F}"/>
              </a:ext>
            </a:extLst>
          </p:cNvPr>
          <p:cNvSpPr>
            <a:spLocks noGrp="1"/>
          </p:cNvSpPr>
          <p:nvPr>
            <p:ph type="sldNum" sz="quarter" idx="12"/>
          </p:nvPr>
        </p:nvSpPr>
        <p:spPr/>
        <p:txBody>
          <a:bodyPr/>
          <a:lstStyle/>
          <a:p>
            <a:fld id="{5D3B4CE1-DF5B-4A60-9ED1-5C75C98C083E}" type="slidenum">
              <a:rPr lang="en-US" smtClean="0"/>
              <a:t>‹#›</a:t>
            </a:fld>
            <a:endParaRPr lang="en-US"/>
          </a:p>
        </p:txBody>
      </p:sp>
    </p:spTree>
    <p:extLst>
      <p:ext uri="{BB962C8B-B14F-4D97-AF65-F5344CB8AC3E}">
        <p14:creationId xmlns:p14="http://schemas.microsoft.com/office/powerpoint/2010/main" val="3463142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33F940-163E-4C82-AFB4-1214B4EBD6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6F5A70-321E-4DAF-9E5C-C7A265059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3417B9-3BD8-4542-A3EE-D3A524938FD3}"/>
              </a:ext>
            </a:extLst>
          </p:cNvPr>
          <p:cNvSpPr>
            <a:spLocks noGrp="1"/>
          </p:cNvSpPr>
          <p:nvPr>
            <p:ph type="dt" sz="half" idx="10"/>
          </p:nvPr>
        </p:nvSpPr>
        <p:spPr/>
        <p:txBody>
          <a:bodyPr/>
          <a:lstStyle/>
          <a:p>
            <a:fld id="{B952C821-FD01-45EA-8C23-9D8034E52439}" type="datetimeFigureOut">
              <a:rPr lang="en-US" smtClean="0"/>
              <a:t>9/24/2021</a:t>
            </a:fld>
            <a:endParaRPr lang="en-US"/>
          </a:p>
        </p:txBody>
      </p:sp>
      <p:sp>
        <p:nvSpPr>
          <p:cNvPr id="5" name="Footer Placeholder 4">
            <a:extLst>
              <a:ext uri="{FF2B5EF4-FFF2-40B4-BE49-F238E27FC236}">
                <a16:creationId xmlns:a16="http://schemas.microsoft.com/office/drawing/2014/main" id="{E8A11AED-83D6-4948-9899-D156DA7AB6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53A258-3C98-4C0C-855A-C62C5D6D36FF}"/>
              </a:ext>
            </a:extLst>
          </p:cNvPr>
          <p:cNvSpPr>
            <a:spLocks noGrp="1"/>
          </p:cNvSpPr>
          <p:nvPr>
            <p:ph type="sldNum" sz="quarter" idx="12"/>
          </p:nvPr>
        </p:nvSpPr>
        <p:spPr/>
        <p:txBody>
          <a:bodyPr/>
          <a:lstStyle/>
          <a:p>
            <a:fld id="{5D3B4CE1-DF5B-4A60-9ED1-5C75C98C083E}" type="slidenum">
              <a:rPr lang="en-US" smtClean="0"/>
              <a:t>‹#›</a:t>
            </a:fld>
            <a:endParaRPr lang="en-US"/>
          </a:p>
        </p:txBody>
      </p:sp>
    </p:spTree>
    <p:extLst>
      <p:ext uri="{BB962C8B-B14F-4D97-AF65-F5344CB8AC3E}">
        <p14:creationId xmlns:p14="http://schemas.microsoft.com/office/powerpoint/2010/main" val="1036733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2D05A-1049-431B-8091-D0F6ED8953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FC9CC3-5452-4FD9-95A1-D521B08030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CC608E-63EC-402E-85B2-E365FB1E144B}"/>
              </a:ext>
            </a:extLst>
          </p:cNvPr>
          <p:cNvSpPr>
            <a:spLocks noGrp="1"/>
          </p:cNvSpPr>
          <p:nvPr>
            <p:ph type="dt" sz="half" idx="10"/>
          </p:nvPr>
        </p:nvSpPr>
        <p:spPr/>
        <p:txBody>
          <a:bodyPr/>
          <a:lstStyle/>
          <a:p>
            <a:fld id="{B952C821-FD01-45EA-8C23-9D8034E52439}" type="datetimeFigureOut">
              <a:rPr lang="en-US" smtClean="0"/>
              <a:t>9/24/2021</a:t>
            </a:fld>
            <a:endParaRPr lang="en-US"/>
          </a:p>
        </p:txBody>
      </p:sp>
      <p:sp>
        <p:nvSpPr>
          <p:cNvPr id="5" name="Footer Placeholder 4">
            <a:extLst>
              <a:ext uri="{FF2B5EF4-FFF2-40B4-BE49-F238E27FC236}">
                <a16:creationId xmlns:a16="http://schemas.microsoft.com/office/drawing/2014/main" id="{E1B61916-28B1-4764-94A4-A9733A28C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90805C-E61C-4ED6-B436-FE44E4F1F301}"/>
              </a:ext>
            </a:extLst>
          </p:cNvPr>
          <p:cNvSpPr>
            <a:spLocks noGrp="1"/>
          </p:cNvSpPr>
          <p:nvPr>
            <p:ph type="sldNum" sz="quarter" idx="12"/>
          </p:nvPr>
        </p:nvSpPr>
        <p:spPr/>
        <p:txBody>
          <a:bodyPr/>
          <a:lstStyle/>
          <a:p>
            <a:fld id="{5D3B4CE1-DF5B-4A60-9ED1-5C75C98C083E}" type="slidenum">
              <a:rPr lang="en-US" smtClean="0"/>
              <a:t>‹#›</a:t>
            </a:fld>
            <a:endParaRPr lang="en-US"/>
          </a:p>
        </p:txBody>
      </p:sp>
    </p:spTree>
    <p:extLst>
      <p:ext uri="{BB962C8B-B14F-4D97-AF65-F5344CB8AC3E}">
        <p14:creationId xmlns:p14="http://schemas.microsoft.com/office/powerpoint/2010/main" val="1770690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3D74E-DCBC-406A-911F-418C3E4BA7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40CDC1-DA9A-4DE3-B616-0C81D3B058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25E172-7A9B-4B62-A83B-2DCFBFAB6C2F}"/>
              </a:ext>
            </a:extLst>
          </p:cNvPr>
          <p:cNvSpPr>
            <a:spLocks noGrp="1"/>
          </p:cNvSpPr>
          <p:nvPr>
            <p:ph type="dt" sz="half" idx="10"/>
          </p:nvPr>
        </p:nvSpPr>
        <p:spPr/>
        <p:txBody>
          <a:bodyPr/>
          <a:lstStyle/>
          <a:p>
            <a:fld id="{B952C821-FD01-45EA-8C23-9D8034E52439}" type="datetimeFigureOut">
              <a:rPr lang="en-US" smtClean="0"/>
              <a:t>9/24/2021</a:t>
            </a:fld>
            <a:endParaRPr lang="en-US"/>
          </a:p>
        </p:txBody>
      </p:sp>
      <p:sp>
        <p:nvSpPr>
          <p:cNvPr id="5" name="Footer Placeholder 4">
            <a:extLst>
              <a:ext uri="{FF2B5EF4-FFF2-40B4-BE49-F238E27FC236}">
                <a16:creationId xmlns:a16="http://schemas.microsoft.com/office/drawing/2014/main" id="{627ED28D-0B4B-41F1-AEAC-D83A6DD15A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307A75-4908-46CA-A022-7DA86F64D40C}"/>
              </a:ext>
            </a:extLst>
          </p:cNvPr>
          <p:cNvSpPr>
            <a:spLocks noGrp="1"/>
          </p:cNvSpPr>
          <p:nvPr>
            <p:ph type="sldNum" sz="quarter" idx="12"/>
          </p:nvPr>
        </p:nvSpPr>
        <p:spPr/>
        <p:txBody>
          <a:bodyPr/>
          <a:lstStyle/>
          <a:p>
            <a:fld id="{5D3B4CE1-DF5B-4A60-9ED1-5C75C98C083E}" type="slidenum">
              <a:rPr lang="en-US" smtClean="0"/>
              <a:t>‹#›</a:t>
            </a:fld>
            <a:endParaRPr lang="en-US"/>
          </a:p>
        </p:txBody>
      </p:sp>
    </p:spTree>
    <p:extLst>
      <p:ext uri="{BB962C8B-B14F-4D97-AF65-F5344CB8AC3E}">
        <p14:creationId xmlns:p14="http://schemas.microsoft.com/office/powerpoint/2010/main" val="4019390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D03B0-E31C-4AD6-A147-7013C7075D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DDCCAA-306A-4E09-8BDB-4914778617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61A15E-413B-4E2A-BF36-FE8C648C9C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490445-C586-49E6-8836-F62477B397C7}"/>
              </a:ext>
            </a:extLst>
          </p:cNvPr>
          <p:cNvSpPr>
            <a:spLocks noGrp="1"/>
          </p:cNvSpPr>
          <p:nvPr>
            <p:ph type="dt" sz="half" idx="10"/>
          </p:nvPr>
        </p:nvSpPr>
        <p:spPr/>
        <p:txBody>
          <a:bodyPr/>
          <a:lstStyle/>
          <a:p>
            <a:fld id="{B952C821-FD01-45EA-8C23-9D8034E52439}" type="datetimeFigureOut">
              <a:rPr lang="en-US" smtClean="0"/>
              <a:t>9/24/2021</a:t>
            </a:fld>
            <a:endParaRPr lang="en-US"/>
          </a:p>
        </p:txBody>
      </p:sp>
      <p:sp>
        <p:nvSpPr>
          <p:cNvPr id="6" name="Footer Placeholder 5">
            <a:extLst>
              <a:ext uri="{FF2B5EF4-FFF2-40B4-BE49-F238E27FC236}">
                <a16:creationId xmlns:a16="http://schemas.microsoft.com/office/drawing/2014/main" id="{BDEA2D61-62C0-4AD6-97F2-0F4FE532B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C5EC36-FE10-4B04-B89B-4A6C7D2233A8}"/>
              </a:ext>
            </a:extLst>
          </p:cNvPr>
          <p:cNvSpPr>
            <a:spLocks noGrp="1"/>
          </p:cNvSpPr>
          <p:nvPr>
            <p:ph type="sldNum" sz="quarter" idx="12"/>
          </p:nvPr>
        </p:nvSpPr>
        <p:spPr/>
        <p:txBody>
          <a:bodyPr/>
          <a:lstStyle/>
          <a:p>
            <a:fld id="{5D3B4CE1-DF5B-4A60-9ED1-5C75C98C083E}" type="slidenum">
              <a:rPr lang="en-US" smtClean="0"/>
              <a:t>‹#›</a:t>
            </a:fld>
            <a:endParaRPr lang="en-US"/>
          </a:p>
        </p:txBody>
      </p:sp>
    </p:spTree>
    <p:extLst>
      <p:ext uri="{BB962C8B-B14F-4D97-AF65-F5344CB8AC3E}">
        <p14:creationId xmlns:p14="http://schemas.microsoft.com/office/powerpoint/2010/main" val="1623821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B229C-5181-4549-8C25-3E1EA20A6C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37475A-29DA-4250-BC3A-964373B0C0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FAF953-574F-4738-944C-3B30526FE4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26146-FEEF-4AF8-9CEB-56EE5DF8D7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89684D-5491-4635-90E8-6CC183AD83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35AEEE-2A01-4719-84BE-50E3527D238C}"/>
              </a:ext>
            </a:extLst>
          </p:cNvPr>
          <p:cNvSpPr>
            <a:spLocks noGrp="1"/>
          </p:cNvSpPr>
          <p:nvPr>
            <p:ph type="dt" sz="half" idx="10"/>
          </p:nvPr>
        </p:nvSpPr>
        <p:spPr/>
        <p:txBody>
          <a:bodyPr/>
          <a:lstStyle/>
          <a:p>
            <a:fld id="{B952C821-FD01-45EA-8C23-9D8034E52439}" type="datetimeFigureOut">
              <a:rPr lang="en-US" smtClean="0"/>
              <a:t>9/24/2021</a:t>
            </a:fld>
            <a:endParaRPr lang="en-US"/>
          </a:p>
        </p:txBody>
      </p:sp>
      <p:sp>
        <p:nvSpPr>
          <p:cNvPr id="8" name="Footer Placeholder 7">
            <a:extLst>
              <a:ext uri="{FF2B5EF4-FFF2-40B4-BE49-F238E27FC236}">
                <a16:creationId xmlns:a16="http://schemas.microsoft.com/office/drawing/2014/main" id="{18586974-71D2-43FC-9B91-7AB79BC5E4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D277E6-7F90-4E7D-BF6A-155D4C1816AC}"/>
              </a:ext>
            </a:extLst>
          </p:cNvPr>
          <p:cNvSpPr>
            <a:spLocks noGrp="1"/>
          </p:cNvSpPr>
          <p:nvPr>
            <p:ph type="sldNum" sz="quarter" idx="12"/>
          </p:nvPr>
        </p:nvSpPr>
        <p:spPr/>
        <p:txBody>
          <a:bodyPr/>
          <a:lstStyle/>
          <a:p>
            <a:fld id="{5D3B4CE1-DF5B-4A60-9ED1-5C75C98C083E}" type="slidenum">
              <a:rPr lang="en-US" smtClean="0"/>
              <a:t>‹#›</a:t>
            </a:fld>
            <a:endParaRPr lang="en-US"/>
          </a:p>
        </p:txBody>
      </p:sp>
    </p:spTree>
    <p:extLst>
      <p:ext uri="{BB962C8B-B14F-4D97-AF65-F5344CB8AC3E}">
        <p14:creationId xmlns:p14="http://schemas.microsoft.com/office/powerpoint/2010/main" val="2190048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7AE9-FADA-4C93-BC05-13E2B551CC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AF6F86-2C49-4A0B-93C5-08BA202D6A55}"/>
              </a:ext>
            </a:extLst>
          </p:cNvPr>
          <p:cNvSpPr>
            <a:spLocks noGrp="1"/>
          </p:cNvSpPr>
          <p:nvPr>
            <p:ph type="dt" sz="half" idx="10"/>
          </p:nvPr>
        </p:nvSpPr>
        <p:spPr/>
        <p:txBody>
          <a:bodyPr/>
          <a:lstStyle/>
          <a:p>
            <a:fld id="{B952C821-FD01-45EA-8C23-9D8034E52439}" type="datetimeFigureOut">
              <a:rPr lang="en-US" smtClean="0"/>
              <a:t>9/24/2021</a:t>
            </a:fld>
            <a:endParaRPr lang="en-US"/>
          </a:p>
        </p:txBody>
      </p:sp>
      <p:sp>
        <p:nvSpPr>
          <p:cNvPr id="4" name="Footer Placeholder 3">
            <a:extLst>
              <a:ext uri="{FF2B5EF4-FFF2-40B4-BE49-F238E27FC236}">
                <a16:creationId xmlns:a16="http://schemas.microsoft.com/office/drawing/2014/main" id="{C128047D-673D-48EE-B2EC-244DF51E37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3F764F-F5EF-4F2D-AAF7-829BBAAEC4D3}"/>
              </a:ext>
            </a:extLst>
          </p:cNvPr>
          <p:cNvSpPr>
            <a:spLocks noGrp="1"/>
          </p:cNvSpPr>
          <p:nvPr>
            <p:ph type="sldNum" sz="quarter" idx="12"/>
          </p:nvPr>
        </p:nvSpPr>
        <p:spPr/>
        <p:txBody>
          <a:bodyPr/>
          <a:lstStyle/>
          <a:p>
            <a:fld id="{5D3B4CE1-DF5B-4A60-9ED1-5C75C98C083E}" type="slidenum">
              <a:rPr lang="en-US" smtClean="0"/>
              <a:t>‹#›</a:t>
            </a:fld>
            <a:endParaRPr lang="en-US"/>
          </a:p>
        </p:txBody>
      </p:sp>
    </p:spTree>
    <p:extLst>
      <p:ext uri="{BB962C8B-B14F-4D97-AF65-F5344CB8AC3E}">
        <p14:creationId xmlns:p14="http://schemas.microsoft.com/office/powerpoint/2010/main" val="3652641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6444CD-5D4C-491E-AD95-5239FD657DC8}"/>
              </a:ext>
            </a:extLst>
          </p:cNvPr>
          <p:cNvSpPr>
            <a:spLocks noGrp="1"/>
          </p:cNvSpPr>
          <p:nvPr>
            <p:ph type="dt" sz="half" idx="10"/>
          </p:nvPr>
        </p:nvSpPr>
        <p:spPr/>
        <p:txBody>
          <a:bodyPr/>
          <a:lstStyle/>
          <a:p>
            <a:fld id="{B952C821-FD01-45EA-8C23-9D8034E52439}" type="datetimeFigureOut">
              <a:rPr lang="en-US" smtClean="0"/>
              <a:t>9/24/2021</a:t>
            </a:fld>
            <a:endParaRPr lang="en-US"/>
          </a:p>
        </p:txBody>
      </p:sp>
      <p:sp>
        <p:nvSpPr>
          <p:cNvPr id="3" name="Footer Placeholder 2">
            <a:extLst>
              <a:ext uri="{FF2B5EF4-FFF2-40B4-BE49-F238E27FC236}">
                <a16:creationId xmlns:a16="http://schemas.microsoft.com/office/drawing/2014/main" id="{A9CA083E-6059-4C21-951C-4BC8CEF759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75A998-A427-4429-875E-20AC8C44E7DB}"/>
              </a:ext>
            </a:extLst>
          </p:cNvPr>
          <p:cNvSpPr>
            <a:spLocks noGrp="1"/>
          </p:cNvSpPr>
          <p:nvPr>
            <p:ph type="sldNum" sz="quarter" idx="12"/>
          </p:nvPr>
        </p:nvSpPr>
        <p:spPr/>
        <p:txBody>
          <a:bodyPr/>
          <a:lstStyle/>
          <a:p>
            <a:fld id="{5D3B4CE1-DF5B-4A60-9ED1-5C75C98C083E}" type="slidenum">
              <a:rPr lang="en-US" smtClean="0"/>
              <a:t>‹#›</a:t>
            </a:fld>
            <a:endParaRPr lang="en-US"/>
          </a:p>
        </p:txBody>
      </p:sp>
    </p:spTree>
    <p:extLst>
      <p:ext uri="{BB962C8B-B14F-4D97-AF65-F5344CB8AC3E}">
        <p14:creationId xmlns:p14="http://schemas.microsoft.com/office/powerpoint/2010/main" val="2554227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6A4C1-83FD-4FA4-97A1-133CE19999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1F8166-066E-46B0-9936-E8D185D464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95C25D-0F26-42FA-9D42-1799BC07DC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3BD749-5E18-4EEB-9EF6-857BE150633D}"/>
              </a:ext>
            </a:extLst>
          </p:cNvPr>
          <p:cNvSpPr>
            <a:spLocks noGrp="1"/>
          </p:cNvSpPr>
          <p:nvPr>
            <p:ph type="dt" sz="half" idx="10"/>
          </p:nvPr>
        </p:nvSpPr>
        <p:spPr/>
        <p:txBody>
          <a:bodyPr/>
          <a:lstStyle/>
          <a:p>
            <a:fld id="{B952C821-FD01-45EA-8C23-9D8034E52439}" type="datetimeFigureOut">
              <a:rPr lang="en-US" smtClean="0"/>
              <a:t>9/24/2021</a:t>
            </a:fld>
            <a:endParaRPr lang="en-US"/>
          </a:p>
        </p:txBody>
      </p:sp>
      <p:sp>
        <p:nvSpPr>
          <p:cNvPr id="6" name="Footer Placeholder 5">
            <a:extLst>
              <a:ext uri="{FF2B5EF4-FFF2-40B4-BE49-F238E27FC236}">
                <a16:creationId xmlns:a16="http://schemas.microsoft.com/office/drawing/2014/main" id="{4B33EABB-2FEB-4882-A4BA-CB68EB3D9C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3320C8-29C5-443B-9608-E5C873A82CF2}"/>
              </a:ext>
            </a:extLst>
          </p:cNvPr>
          <p:cNvSpPr>
            <a:spLocks noGrp="1"/>
          </p:cNvSpPr>
          <p:nvPr>
            <p:ph type="sldNum" sz="quarter" idx="12"/>
          </p:nvPr>
        </p:nvSpPr>
        <p:spPr/>
        <p:txBody>
          <a:bodyPr/>
          <a:lstStyle/>
          <a:p>
            <a:fld id="{5D3B4CE1-DF5B-4A60-9ED1-5C75C98C083E}" type="slidenum">
              <a:rPr lang="en-US" smtClean="0"/>
              <a:t>‹#›</a:t>
            </a:fld>
            <a:endParaRPr lang="en-US"/>
          </a:p>
        </p:txBody>
      </p:sp>
    </p:spTree>
    <p:extLst>
      <p:ext uri="{BB962C8B-B14F-4D97-AF65-F5344CB8AC3E}">
        <p14:creationId xmlns:p14="http://schemas.microsoft.com/office/powerpoint/2010/main" val="655990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68B89-FDD4-430D-B2C8-52956E8F88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CC6F55-F267-4E6F-990D-FA29BAE601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EDDED9-1A24-4D92-8F0E-75329C31DF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F97076-B266-4FAD-959D-F5B470493BA4}"/>
              </a:ext>
            </a:extLst>
          </p:cNvPr>
          <p:cNvSpPr>
            <a:spLocks noGrp="1"/>
          </p:cNvSpPr>
          <p:nvPr>
            <p:ph type="dt" sz="half" idx="10"/>
          </p:nvPr>
        </p:nvSpPr>
        <p:spPr/>
        <p:txBody>
          <a:bodyPr/>
          <a:lstStyle/>
          <a:p>
            <a:fld id="{B952C821-FD01-45EA-8C23-9D8034E52439}" type="datetimeFigureOut">
              <a:rPr lang="en-US" smtClean="0"/>
              <a:t>9/24/2021</a:t>
            </a:fld>
            <a:endParaRPr lang="en-US"/>
          </a:p>
        </p:txBody>
      </p:sp>
      <p:sp>
        <p:nvSpPr>
          <p:cNvPr id="6" name="Footer Placeholder 5">
            <a:extLst>
              <a:ext uri="{FF2B5EF4-FFF2-40B4-BE49-F238E27FC236}">
                <a16:creationId xmlns:a16="http://schemas.microsoft.com/office/drawing/2014/main" id="{C1AA8C75-657E-4477-98DE-ABA87B371C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DC6C9C-8FF0-465C-BB92-8D05CF9C09CD}"/>
              </a:ext>
            </a:extLst>
          </p:cNvPr>
          <p:cNvSpPr>
            <a:spLocks noGrp="1"/>
          </p:cNvSpPr>
          <p:nvPr>
            <p:ph type="sldNum" sz="quarter" idx="12"/>
          </p:nvPr>
        </p:nvSpPr>
        <p:spPr/>
        <p:txBody>
          <a:bodyPr/>
          <a:lstStyle/>
          <a:p>
            <a:fld id="{5D3B4CE1-DF5B-4A60-9ED1-5C75C98C083E}" type="slidenum">
              <a:rPr lang="en-US" smtClean="0"/>
              <a:t>‹#›</a:t>
            </a:fld>
            <a:endParaRPr lang="en-US"/>
          </a:p>
        </p:txBody>
      </p:sp>
    </p:spTree>
    <p:extLst>
      <p:ext uri="{BB962C8B-B14F-4D97-AF65-F5344CB8AC3E}">
        <p14:creationId xmlns:p14="http://schemas.microsoft.com/office/powerpoint/2010/main" val="2906913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99899C-92CD-41C4-9882-0EFEFBE2B7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142332-0832-4EAA-A184-52CC8A23E4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5881FB-E892-4582-8299-7ACBADA06B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52C821-FD01-45EA-8C23-9D8034E52439}" type="datetimeFigureOut">
              <a:rPr lang="en-US" smtClean="0"/>
              <a:t>9/24/2021</a:t>
            </a:fld>
            <a:endParaRPr lang="en-US"/>
          </a:p>
        </p:txBody>
      </p:sp>
      <p:sp>
        <p:nvSpPr>
          <p:cNvPr id="5" name="Footer Placeholder 4">
            <a:extLst>
              <a:ext uri="{FF2B5EF4-FFF2-40B4-BE49-F238E27FC236}">
                <a16:creationId xmlns:a16="http://schemas.microsoft.com/office/drawing/2014/main" id="{34D88444-9EFA-462B-ADDA-9C945C69FF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5E72BC-5E03-4C11-9464-306830341A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3B4CE1-DF5B-4A60-9ED1-5C75C98C083E}" type="slidenum">
              <a:rPr lang="en-US" smtClean="0"/>
              <a:t>‹#›</a:t>
            </a:fld>
            <a:endParaRPr lang="en-US"/>
          </a:p>
        </p:txBody>
      </p:sp>
    </p:spTree>
    <p:extLst>
      <p:ext uri="{BB962C8B-B14F-4D97-AF65-F5344CB8AC3E}">
        <p14:creationId xmlns:p14="http://schemas.microsoft.com/office/powerpoint/2010/main" val="2769736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kulshrestha@deloitte.com" TargetMode="External"/><Relationship Id="rId2" Type="http://schemas.openxmlformats.org/officeDocument/2006/relationships/hyperlink" Target="mailto:bthirumurthy@deloitte.com" TargetMode="External"/><Relationship Id="rId1" Type="http://schemas.openxmlformats.org/officeDocument/2006/relationships/slideLayout" Target="../slideLayouts/slideLayout1.xml"/><Relationship Id="rId4" Type="http://schemas.openxmlformats.org/officeDocument/2006/relationships/hyperlink" Target="mailto:mbuthalapalli@deloitte.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jkulshrestha@deloitte.com" TargetMode="External"/><Relationship Id="rId2" Type="http://schemas.openxmlformats.org/officeDocument/2006/relationships/hyperlink" Target="mailto:vgopishetty@deloitte.com" TargetMode="External"/><Relationship Id="rId1" Type="http://schemas.openxmlformats.org/officeDocument/2006/relationships/slideLayout" Target="../slideLayouts/slideLayout1.xml"/><Relationship Id="rId5" Type="http://schemas.openxmlformats.org/officeDocument/2006/relationships/hyperlink" Target="mailto:mbuthalapalli@deloitte.com" TargetMode="External"/><Relationship Id="rId4" Type="http://schemas.openxmlformats.org/officeDocument/2006/relationships/hyperlink" Target="mailto:radomakonda@deloitt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996DEDC-0CFB-4AA4-A2CA-E32805E7BB85}"/>
              </a:ext>
            </a:extLst>
          </p:cNvPr>
          <p:cNvSpPr txBox="1"/>
          <p:nvPr/>
        </p:nvSpPr>
        <p:spPr>
          <a:xfrm>
            <a:off x="487018" y="39079"/>
            <a:ext cx="2286000" cy="369332"/>
          </a:xfrm>
          <a:prstGeom prst="rect">
            <a:avLst/>
          </a:prstGeom>
          <a:noFill/>
        </p:spPr>
        <p:txBody>
          <a:bodyPr wrap="square" rtlCol="0">
            <a:spAutoFit/>
          </a:bodyPr>
          <a:lstStyle/>
          <a:p>
            <a:r>
              <a:rPr lang="en-US" b="1" dirty="0">
                <a:solidFill>
                  <a:srgbClr val="0070C0"/>
                </a:solidFill>
              </a:rPr>
              <a:t>Client Impact – FY21:</a:t>
            </a:r>
          </a:p>
        </p:txBody>
      </p:sp>
      <p:sp>
        <p:nvSpPr>
          <p:cNvPr id="5" name="TextBox 4">
            <a:extLst>
              <a:ext uri="{FF2B5EF4-FFF2-40B4-BE49-F238E27FC236}">
                <a16:creationId xmlns:a16="http://schemas.microsoft.com/office/drawing/2014/main" id="{0CBAFBAC-4EB8-4CFF-8C36-8AE5740164D3}"/>
              </a:ext>
            </a:extLst>
          </p:cNvPr>
          <p:cNvSpPr txBox="1"/>
          <p:nvPr/>
        </p:nvSpPr>
        <p:spPr>
          <a:xfrm>
            <a:off x="475422" y="1273923"/>
            <a:ext cx="11241156" cy="5552739"/>
          </a:xfrm>
          <a:prstGeom prst="rect">
            <a:avLst/>
          </a:prstGeom>
          <a:noFill/>
        </p:spPr>
        <p:txBody>
          <a:bodyPr wrap="square" rtlCol="0">
            <a:spAutoFit/>
          </a:bodyPr>
          <a:lstStyle/>
          <a:p>
            <a:pPr>
              <a:lnSpc>
                <a:spcPct val="150000"/>
              </a:lnSpc>
            </a:pPr>
            <a:r>
              <a:rPr lang="en-US" sz="1400" dirty="0"/>
              <a:t>1. Played role of </a:t>
            </a:r>
            <a:r>
              <a:rPr lang="en-US" sz="1400" b="1" dirty="0"/>
              <a:t>QA manager leading ~25 testers for $2 Million Critical OPA Eligibility System Upgrade </a:t>
            </a:r>
            <a:r>
              <a:rPr lang="en-US" sz="1400" dirty="0"/>
              <a:t>project for State of </a:t>
            </a:r>
            <a:r>
              <a:rPr lang="en-US" sz="1400" b="1" dirty="0"/>
              <a:t>RI-driving Test Strategy, Test Plan, Efforts </a:t>
            </a:r>
            <a:r>
              <a:rPr lang="en-US" sz="1400" dirty="0"/>
              <a:t>and execution. Completed SIT phase </a:t>
            </a:r>
            <a:r>
              <a:rPr lang="en-US" sz="1400" b="1" dirty="0"/>
              <a:t>by mitigating major risk of complete 4 week timeline reduction effectively</a:t>
            </a:r>
            <a:r>
              <a:rPr lang="en-US" sz="1400" dirty="0"/>
              <a:t>, identifying ~50 key eligibility migration issues executing ~2500 Eligibility test cases before UAT phase. This will ensure smooth transition of OPA upgrade in Production with </a:t>
            </a:r>
            <a:r>
              <a:rPr lang="en-US" sz="1400" b="1" dirty="0"/>
              <a:t>no loss of benefits to the clients. </a:t>
            </a:r>
            <a:r>
              <a:rPr lang="en-US" sz="1400" dirty="0"/>
              <a:t>Also Conducted </a:t>
            </a:r>
            <a:r>
              <a:rPr lang="en-US" sz="1400" b="1" dirty="0"/>
              <a:t>periodic meetings with Deloitte &amp; State leadership</a:t>
            </a:r>
            <a:r>
              <a:rPr lang="en-US" sz="1400" dirty="0"/>
              <a:t> in assessing performance updates, complexities &amp; QA status updates. </a:t>
            </a:r>
            <a:r>
              <a:rPr lang="en-US" sz="1400" b="1" dirty="0"/>
              <a:t>Received continuous appreciations from State &amp; project leadership</a:t>
            </a:r>
          </a:p>
          <a:p>
            <a:pPr>
              <a:lnSpc>
                <a:spcPct val="150000"/>
              </a:lnSpc>
            </a:pPr>
            <a:r>
              <a:rPr lang="en-US" sz="1400" dirty="0"/>
              <a:t>2. </a:t>
            </a:r>
            <a:r>
              <a:rPr lang="en-US" sz="1400" b="1" dirty="0"/>
              <a:t>Functional and performance Test Lead for critical Oracle 19c DB upgrade </a:t>
            </a:r>
            <a:r>
              <a:rPr lang="en-US" sz="1400" dirty="0"/>
              <a:t>in July release-coordinated with ~25 testers and certified complete set of </a:t>
            </a:r>
            <a:r>
              <a:rPr lang="en-US" sz="1400" b="1" dirty="0"/>
              <a:t>~500 business critical batches </a:t>
            </a:r>
            <a:r>
              <a:rPr lang="en-US" sz="1400" dirty="0"/>
              <a:t>in RI in 3 week timeline. ~10 issues identified and fixed which ensured </a:t>
            </a:r>
            <a:r>
              <a:rPr lang="en-US" sz="1400" b="1" dirty="0"/>
              <a:t>Zero post production issues</a:t>
            </a:r>
          </a:p>
          <a:p>
            <a:pPr>
              <a:lnSpc>
                <a:spcPct val="150000"/>
              </a:lnSpc>
            </a:pPr>
            <a:r>
              <a:rPr lang="en-US" sz="1400" dirty="0"/>
              <a:t>3. Lead and drove QA for </a:t>
            </a:r>
            <a:r>
              <a:rPr lang="en-US" sz="1400" b="1" dirty="0"/>
              <a:t>COVID mitigation</a:t>
            </a:r>
            <a:r>
              <a:rPr lang="en-US" sz="1400" dirty="0"/>
              <a:t>-deploying </a:t>
            </a:r>
            <a:r>
              <a:rPr lang="en-US" sz="1400" b="1" dirty="0"/>
              <a:t>critical ~50 data fixes </a:t>
            </a:r>
            <a:r>
              <a:rPr lang="en-US" sz="1400" dirty="0"/>
              <a:t>to Production, ensuring continuous benefits reached the clients in COVID times with a </a:t>
            </a:r>
            <a:r>
              <a:rPr lang="en-US" sz="1400" b="1" dirty="0"/>
              <a:t>direct impact on livelihood</a:t>
            </a:r>
          </a:p>
          <a:p>
            <a:pPr>
              <a:lnSpc>
                <a:spcPct val="150000"/>
              </a:lnSpc>
            </a:pPr>
            <a:r>
              <a:rPr lang="en-US" sz="1400" dirty="0"/>
              <a:t>4. </a:t>
            </a:r>
            <a:r>
              <a:rPr lang="en-US" sz="1400" b="1" dirty="0"/>
              <a:t>Performance Test Lead </a:t>
            </a:r>
            <a:r>
              <a:rPr lang="en-US" sz="1400" dirty="0"/>
              <a:t>for 7 major Production releases including Security layer upgrade and complex OPA Upgrade, driving </a:t>
            </a:r>
            <a:r>
              <a:rPr lang="en-US" sz="1400" b="1" dirty="0"/>
              <a:t>Test planning, Strategy, estimations and delivery</a:t>
            </a:r>
            <a:r>
              <a:rPr lang="en-US" sz="1400" dirty="0"/>
              <a:t>. Ensured Zero performance issues post all major Production deployments</a:t>
            </a:r>
          </a:p>
          <a:p>
            <a:pPr>
              <a:lnSpc>
                <a:spcPct val="150000"/>
              </a:lnSpc>
            </a:pPr>
            <a:r>
              <a:rPr lang="en-US" sz="1400" dirty="0"/>
              <a:t>5. </a:t>
            </a:r>
            <a:r>
              <a:rPr lang="en-US" sz="1400" b="1" dirty="0"/>
              <a:t>Automation Framework Architect </a:t>
            </a:r>
            <a:r>
              <a:rPr lang="en-US" sz="1400" dirty="0"/>
              <a:t>in the project of RI leading a team of 5 members – providing technical support and trainings to team of ~30 members. The trainings enabled 3 new resources contributing to automation execution and development. </a:t>
            </a:r>
            <a:r>
              <a:rPr lang="en-US" sz="1400" b="1" dirty="0"/>
              <a:t>Helped in increasing overall automation coverage to 60% for every release</a:t>
            </a:r>
          </a:p>
          <a:p>
            <a:pPr>
              <a:lnSpc>
                <a:spcPct val="150000"/>
              </a:lnSpc>
            </a:pPr>
            <a:r>
              <a:rPr lang="en-US" sz="1400" dirty="0"/>
              <a:t>6. Played role of QA lead for M &amp; O Releases in parallel by tracking effort estimations, test planning, risk mitigations. </a:t>
            </a:r>
            <a:r>
              <a:rPr lang="en-US" sz="1400" b="1" dirty="0"/>
              <a:t>Represented as QA manager in Onshore calls filling in for QA managers in their absence</a:t>
            </a:r>
            <a:r>
              <a:rPr lang="en-US" sz="1400" dirty="0"/>
              <a:t>. </a:t>
            </a:r>
            <a:r>
              <a:rPr lang="en-US" sz="1400" b="1" dirty="0"/>
              <a:t>Mentored</a:t>
            </a:r>
            <a:r>
              <a:rPr lang="en-US" sz="1400" dirty="0"/>
              <a:t> and guided 5 M &amp; O QA track leads (S Cons) throughout helping resolve issues. Played active role in resource planning working with track leads, ensuring each track is balanced</a:t>
            </a:r>
          </a:p>
        </p:txBody>
      </p:sp>
      <p:sp>
        <p:nvSpPr>
          <p:cNvPr id="6" name="TextBox 5">
            <a:extLst>
              <a:ext uri="{FF2B5EF4-FFF2-40B4-BE49-F238E27FC236}">
                <a16:creationId xmlns:a16="http://schemas.microsoft.com/office/drawing/2014/main" id="{99690556-E6C3-43DC-BECE-11B19EEEDC8C}"/>
              </a:ext>
            </a:extLst>
          </p:cNvPr>
          <p:cNvSpPr txBox="1"/>
          <p:nvPr/>
        </p:nvSpPr>
        <p:spPr>
          <a:xfrm>
            <a:off x="475422" y="329645"/>
            <a:ext cx="8723243" cy="1015663"/>
          </a:xfrm>
          <a:prstGeom prst="rect">
            <a:avLst/>
          </a:prstGeom>
          <a:noFill/>
        </p:spPr>
        <p:txBody>
          <a:bodyPr wrap="square" rtlCol="0">
            <a:spAutoFit/>
          </a:bodyPr>
          <a:lstStyle/>
          <a:p>
            <a:r>
              <a:rPr lang="en-US" sz="1200" b="1" u="sng" dirty="0">
                <a:solidFill>
                  <a:srgbClr val="0070C0"/>
                </a:solidFill>
              </a:rPr>
              <a:t>Project: </a:t>
            </a:r>
            <a:r>
              <a:rPr lang="en-US" sz="1200" dirty="0">
                <a:solidFill>
                  <a:srgbClr val="0070C0"/>
                </a:solidFill>
              </a:rPr>
              <a:t>State of Rhode Island. </a:t>
            </a:r>
          </a:p>
          <a:p>
            <a:r>
              <a:rPr lang="en-US" sz="1200" b="1" u="sng" dirty="0">
                <a:solidFill>
                  <a:srgbClr val="0070C0"/>
                </a:solidFill>
              </a:rPr>
              <a:t>Feedback Providers: </a:t>
            </a:r>
          </a:p>
          <a:p>
            <a:r>
              <a:rPr lang="en-US" sz="1200" dirty="0">
                <a:solidFill>
                  <a:srgbClr val="0070C0"/>
                </a:solidFill>
              </a:rPr>
              <a:t>Thirumurthy, Bala Murali Krishna </a:t>
            </a:r>
            <a:r>
              <a:rPr lang="en-US" sz="1200" dirty="0">
                <a:solidFill>
                  <a:srgbClr val="0070C0"/>
                </a:solidFill>
                <a:hlinkClick r:id="rId2"/>
              </a:rPr>
              <a:t>bthirumurthy@deloitte.com</a:t>
            </a:r>
            <a:r>
              <a:rPr lang="en-US" sz="1200" dirty="0">
                <a:solidFill>
                  <a:srgbClr val="0070C0"/>
                </a:solidFill>
              </a:rPr>
              <a:t> – Senior Manager</a:t>
            </a:r>
          </a:p>
          <a:p>
            <a:r>
              <a:rPr lang="en-US" sz="1200" dirty="0">
                <a:solidFill>
                  <a:srgbClr val="0070C0"/>
                </a:solidFill>
              </a:rPr>
              <a:t>Kulshrestha, Jitin Prakash </a:t>
            </a:r>
            <a:r>
              <a:rPr lang="en-US" sz="1200" dirty="0">
                <a:solidFill>
                  <a:srgbClr val="0070C0"/>
                </a:solidFill>
                <a:hlinkClick r:id="rId3"/>
              </a:rPr>
              <a:t>jkulshrestha@deloitte.com</a:t>
            </a:r>
            <a:r>
              <a:rPr lang="en-US" sz="1200" dirty="0">
                <a:solidFill>
                  <a:srgbClr val="0070C0"/>
                </a:solidFill>
              </a:rPr>
              <a:t> – Manager</a:t>
            </a:r>
          </a:p>
          <a:p>
            <a:r>
              <a:rPr lang="fi-FI" sz="1200" dirty="0">
                <a:solidFill>
                  <a:srgbClr val="0070C0"/>
                </a:solidFill>
              </a:rPr>
              <a:t>Buthalapalli, Mahesh Reddy </a:t>
            </a:r>
            <a:r>
              <a:rPr lang="fi-FI" sz="1200" dirty="0">
                <a:solidFill>
                  <a:srgbClr val="0070C0"/>
                </a:solidFill>
                <a:hlinkClick r:id="rId4"/>
              </a:rPr>
              <a:t>mbuthalapalli@deloitte.com</a:t>
            </a:r>
            <a:r>
              <a:rPr lang="fi-FI" sz="1200" dirty="0">
                <a:solidFill>
                  <a:srgbClr val="0070C0"/>
                </a:solidFill>
              </a:rPr>
              <a:t> - Manager</a:t>
            </a:r>
            <a:endParaRPr lang="en-US" sz="1200" dirty="0">
              <a:solidFill>
                <a:srgbClr val="0070C0"/>
              </a:solidFill>
            </a:endParaRPr>
          </a:p>
        </p:txBody>
      </p:sp>
    </p:spTree>
    <p:extLst>
      <p:ext uri="{BB962C8B-B14F-4D97-AF65-F5344CB8AC3E}">
        <p14:creationId xmlns:p14="http://schemas.microsoft.com/office/powerpoint/2010/main" val="2337574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996DEDC-0CFB-4AA4-A2CA-E32805E7BB85}"/>
              </a:ext>
            </a:extLst>
          </p:cNvPr>
          <p:cNvSpPr txBox="1"/>
          <p:nvPr/>
        </p:nvSpPr>
        <p:spPr>
          <a:xfrm>
            <a:off x="526774" y="303257"/>
            <a:ext cx="5569226" cy="369332"/>
          </a:xfrm>
          <a:prstGeom prst="rect">
            <a:avLst/>
          </a:prstGeom>
          <a:noFill/>
        </p:spPr>
        <p:txBody>
          <a:bodyPr wrap="square" rtlCol="0">
            <a:spAutoFit/>
          </a:bodyPr>
          <a:lstStyle/>
          <a:p>
            <a:r>
              <a:rPr lang="en-US" b="1" dirty="0">
                <a:solidFill>
                  <a:srgbClr val="0070C0"/>
                </a:solidFill>
              </a:rPr>
              <a:t>Firm/People Impact – FY21</a:t>
            </a:r>
          </a:p>
        </p:txBody>
      </p:sp>
      <p:sp>
        <p:nvSpPr>
          <p:cNvPr id="5" name="TextBox 4">
            <a:extLst>
              <a:ext uri="{FF2B5EF4-FFF2-40B4-BE49-F238E27FC236}">
                <a16:creationId xmlns:a16="http://schemas.microsoft.com/office/drawing/2014/main" id="{0CBAFBAC-4EB8-4CFF-8C36-8AE5740164D3}"/>
              </a:ext>
            </a:extLst>
          </p:cNvPr>
          <p:cNvSpPr txBox="1"/>
          <p:nvPr/>
        </p:nvSpPr>
        <p:spPr>
          <a:xfrm>
            <a:off x="526774" y="672589"/>
            <a:ext cx="11449877" cy="5552739"/>
          </a:xfrm>
          <a:prstGeom prst="rect">
            <a:avLst/>
          </a:prstGeom>
          <a:noFill/>
        </p:spPr>
        <p:txBody>
          <a:bodyPr wrap="square" rtlCol="0">
            <a:spAutoFit/>
          </a:bodyPr>
          <a:lstStyle/>
          <a:p>
            <a:pPr>
              <a:lnSpc>
                <a:spcPct val="150000"/>
              </a:lnSpc>
              <a:buAutoNum type="arabicPeriod"/>
            </a:pPr>
            <a:r>
              <a:rPr lang="en-US" sz="1400" dirty="0"/>
              <a:t> </a:t>
            </a:r>
            <a:r>
              <a:rPr lang="en-US" sz="1400" b="1" dirty="0"/>
              <a:t>Allianz Pursuit - </a:t>
            </a:r>
            <a:r>
              <a:rPr lang="en-US" sz="1400" dirty="0"/>
              <a:t>Completely owned Content designing in the QE response on Deloitte's Capabilities, In-house Tools &amp; accelerators around Automation and Performance Testing sections in Allianz RFP with quick turnaround, working cross teams, service lines and with Deloitte India</a:t>
            </a:r>
          </a:p>
          <a:p>
            <a:pPr>
              <a:lnSpc>
                <a:spcPct val="150000"/>
              </a:lnSpc>
            </a:pPr>
            <a:r>
              <a:rPr lang="en-US" sz="1400" u="sng" dirty="0"/>
              <a:t>Feedback Provider: </a:t>
            </a:r>
            <a:r>
              <a:rPr lang="fi-FI" sz="1400" dirty="0"/>
              <a:t>Gopishetty, Vinod Kumar </a:t>
            </a:r>
            <a:r>
              <a:rPr lang="fi-FI" sz="1400" dirty="0">
                <a:hlinkClick r:id="rId2"/>
              </a:rPr>
              <a:t>vgopishetty@deloitte.com</a:t>
            </a:r>
            <a:endParaRPr lang="fi-FI" sz="1400" dirty="0"/>
          </a:p>
          <a:p>
            <a:pPr>
              <a:lnSpc>
                <a:spcPct val="150000"/>
              </a:lnSpc>
            </a:pPr>
            <a:r>
              <a:rPr lang="en-US" sz="1400" dirty="0"/>
              <a:t>2. </a:t>
            </a:r>
            <a:r>
              <a:rPr lang="en-US" sz="1400" b="1" dirty="0"/>
              <a:t>IOC Pursuit </a:t>
            </a:r>
            <a:r>
              <a:rPr lang="en-US" sz="1400" dirty="0"/>
              <a:t>- Contributed towards building QE response for IOC pursuit on the testing approach for all 17 IOC applications</a:t>
            </a:r>
          </a:p>
          <a:p>
            <a:pPr>
              <a:lnSpc>
                <a:spcPct val="150000"/>
              </a:lnSpc>
            </a:pPr>
            <a:r>
              <a:rPr lang="en-US" sz="1400" u="sng" dirty="0"/>
              <a:t>Feedback Provider: </a:t>
            </a:r>
            <a:r>
              <a:rPr lang="fi-FI" sz="1400" dirty="0"/>
              <a:t>Kulshrestha, Jitin Prakash </a:t>
            </a:r>
            <a:r>
              <a:rPr lang="fi-FI" sz="1400" dirty="0">
                <a:hlinkClick r:id="rId3"/>
              </a:rPr>
              <a:t>jkulshrestha@deloitte.com</a:t>
            </a:r>
            <a:endParaRPr lang="fi-FI" sz="1400" dirty="0"/>
          </a:p>
          <a:p>
            <a:pPr>
              <a:lnSpc>
                <a:spcPct val="150000"/>
              </a:lnSpc>
            </a:pPr>
            <a:r>
              <a:rPr lang="en-US" sz="1400" dirty="0"/>
              <a:t>3. Played active role in </a:t>
            </a:r>
            <a:r>
              <a:rPr lang="en-US" sz="1400" b="1" dirty="0"/>
              <a:t>CBO Lateral Recruitments - L1 panelist, completing 36 interviews</a:t>
            </a:r>
            <a:r>
              <a:rPr lang="en-US" sz="1400" dirty="0"/>
              <a:t> on Automation &amp; Performance testing</a:t>
            </a:r>
          </a:p>
          <a:p>
            <a:pPr>
              <a:lnSpc>
                <a:spcPct val="150000"/>
              </a:lnSpc>
            </a:pPr>
            <a:r>
              <a:rPr lang="en-US" sz="1400" u="sng" dirty="0"/>
              <a:t>Feedback Provider: </a:t>
            </a:r>
            <a:r>
              <a:rPr lang="fi-FI" sz="1400" dirty="0"/>
              <a:t>Gopishetty, Vinod Kumar </a:t>
            </a:r>
            <a:r>
              <a:rPr lang="fi-FI" sz="1400" dirty="0">
                <a:hlinkClick r:id="rId2"/>
              </a:rPr>
              <a:t>vgopishetty@deloitte.com</a:t>
            </a:r>
            <a:endParaRPr lang="fi-FI" sz="1400" dirty="0"/>
          </a:p>
          <a:p>
            <a:pPr>
              <a:lnSpc>
                <a:spcPct val="150000"/>
              </a:lnSpc>
            </a:pPr>
            <a:r>
              <a:rPr lang="en-US" sz="1400" dirty="0"/>
              <a:t>4. Worked with </a:t>
            </a:r>
            <a:r>
              <a:rPr lang="en-US" sz="1400" b="1" dirty="0"/>
              <a:t>cross project teams &amp; prepared a exhaustive playbook</a:t>
            </a:r>
            <a:r>
              <a:rPr lang="en-US" sz="1400" dirty="0"/>
              <a:t> on Testing processes and best practices for </a:t>
            </a:r>
            <a:r>
              <a:rPr lang="en-US" sz="1400" b="1" dirty="0"/>
              <a:t>Testing in Agile projects</a:t>
            </a:r>
            <a:r>
              <a:rPr lang="en-US" sz="1400" dirty="0"/>
              <a:t>. It was </a:t>
            </a:r>
            <a:r>
              <a:rPr lang="en-US" sz="1400" b="1" dirty="0"/>
              <a:t>presented to Agile Dev Ops leadership and incorporated</a:t>
            </a:r>
            <a:r>
              <a:rPr lang="en-US" sz="1400" dirty="0"/>
              <a:t> into overall Agile process playbook</a:t>
            </a:r>
          </a:p>
          <a:p>
            <a:pPr>
              <a:lnSpc>
                <a:spcPct val="150000"/>
              </a:lnSpc>
            </a:pPr>
            <a:r>
              <a:rPr lang="en-US" sz="1400" u="sng" dirty="0"/>
              <a:t>Feedback Provider: </a:t>
            </a:r>
            <a:r>
              <a:rPr lang="it-IT" sz="1400" dirty="0"/>
              <a:t>Domakonda, Ravi </a:t>
            </a:r>
            <a:r>
              <a:rPr lang="it-IT" sz="1400" dirty="0">
                <a:hlinkClick r:id="rId4"/>
              </a:rPr>
              <a:t>radomakonda@deloitte.com</a:t>
            </a:r>
            <a:endParaRPr lang="it-IT" sz="1400" dirty="0"/>
          </a:p>
          <a:p>
            <a:pPr>
              <a:lnSpc>
                <a:spcPct val="150000"/>
              </a:lnSpc>
            </a:pPr>
            <a:r>
              <a:rPr lang="en-US" sz="1400" dirty="0"/>
              <a:t>5. Conducted DIAS Automation framework training to CBO practitioners and prepared a deck on Deloitte's Automation capabilities</a:t>
            </a:r>
          </a:p>
          <a:p>
            <a:pPr>
              <a:lnSpc>
                <a:spcPct val="150000"/>
              </a:lnSpc>
            </a:pPr>
            <a:r>
              <a:rPr lang="en-US" sz="1400" u="sng" dirty="0"/>
              <a:t>Feedback Provider: </a:t>
            </a:r>
            <a:r>
              <a:rPr lang="fi-FI" sz="1400" dirty="0"/>
              <a:t>Kulshrestha, Jitin Prakash </a:t>
            </a:r>
            <a:r>
              <a:rPr lang="fi-FI" sz="1400" dirty="0">
                <a:hlinkClick r:id="rId3"/>
              </a:rPr>
              <a:t>jkulshrestha@deloitte.com</a:t>
            </a:r>
            <a:endParaRPr lang="fi-FI" sz="1400" dirty="0"/>
          </a:p>
          <a:p>
            <a:pPr>
              <a:lnSpc>
                <a:spcPct val="150000"/>
              </a:lnSpc>
            </a:pPr>
            <a:r>
              <a:rPr lang="en-US" sz="1400" dirty="0"/>
              <a:t>6. Played role of </a:t>
            </a:r>
            <a:r>
              <a:rPr lang="en-US" sz="1400" b="1" dirty="0"/>
              <a:t>Performance Test Lead for </a:t>
            </a:r>
            <a:r>
              <a:rPr lang="en-US" sz="1400" b="1" dirty="0" err="1"/>
              <a:t>HealthyRhode</a:t>
            </a:r>
            <a:r>
              <a:rPr lang="en-US" sz="1400" b="1" dirty="0"/>
              <a:t> Mobile App implementation </a:t>
            </a:r>
            <a:r>
              <a:rPr lang="en-US" sz="1400" dirty="0"/>
              <a:t>for State of Rhode Island, drafting </a:t>
            </a:r>
            <a:r>
              <a:rPr lang="en-US" sz="1400" b="1" dirty="0"/>
              <a:t>Test Strategy, Test Plan, Load Profiling </a:t>
            </a:r>
            <a:r>
              <a:rPr lang="en-US" sz="1400" dirty="0"/>
              <a:t>based on historical data of other States </a:t>
            </a:r>
            <a:r>
              <a:rPr lang="en-US" sz="1400" b="1" dirty="0"/>
              <a:t>and driving end to end execution</a:t>
            </a:r>
            <a:r>
              <a:rPr lang="en-US" sz="1400" dirty="0"/>
              <a:t> over 2 sprints. There were 0 UAT defects and </a:t>
            </a:r>
            <a:r>
              <a:rPr lang="en-US" sz="1400" b="1" dirty="0"/>
              <a:t>0 post Production performance issues </a:t>
            </a:r>
            <a:r>
              <a:rPr lang="en-US" sz="1400" dirty="0"/>
              <a:t>and successful and smooth Go-Live</a:t>
            </a:r>
          </a:p>
          <a:p>
            <a:pPr>
              <a:lnSpc>
                <a:spcPct val="150000"/>
              </a:lnSpc>
            </a:pPr>
            <a:r>
              <a:rPr lang="en-US" sz="1400" u="sng" dirty="0"/>
              <a:t>Feedback Provider:</a:t>
            </a:r>
            <a:r>
              <a:rPr lang="en-US" sz="1400" dirty="0"/>
              <a:t> </a:t>
            </a:r>
            <a:r>
              <a:rPr lang="fi-FI" sz="1400" dirty="0"/>
              <a:t>Buthalapalli, Mahesh Reddy </a:t>
            </a:r>
            <a:r>
              <a:rPr lang="fi-FI" sz="1400" dirty="0">
                <a:hlinkClick r:id="rId5"/>
              </a:rPr>
              <a:t>mbuthalapalli@deloitte.com</a:t>
            </a:r>
            <a:endParaRPr lang="fi-FI" sz="1400" dirty="0"/>
          </a:p>
          <a:p>
            <a:pPr>
              <a:lnSpc>
                <a:spcPct val="150000"/>
              </a:lnSpc>
            </a:pPr>
            <a:endParaRPr lang="en-US" sz="1400" dirty="0"/>
          </a:p>
        </p:txBody>
      </p:sp>
    </p:spTree>
    <p:extLst>
      <p:ext uri="{BB962C8B-B14F-4D97-AF65-F5344CB8AC3E}">
        <p14:creationId xmlns:p14="http://schemas.microsoft.com/office/powerpoint/2010/main" val="3829691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996DEDC-0CFB-4AA4-A2CA-E32805E7BB85}"/>
              </a:ext>
            </a:extLst>
          </p:cNvPr>
          <p:cNvSpPr txBox="1"/>
          <p:nvPr/>
        </p:nvSpPr>
        <p:spPr>
          <a:xfrm>
            <a:off x="526775" y="183987"/>
            <a:ext cx="6142383" cy="369332"/>
          </a:xfrm>
          <a:prstGeom prst="rect">
            <a:avLst/>
          </a:prstGeom>
          <a:noFill/>
        </p:spPr>
        <p:txBody>
          <a:bodyPr wrap="square" rtlCol="0">
            <a:spAutoFit/>
          </a:bodyPr>
          <a:lstStyle/>
          <a:p>
            <a:r>
              <a:rPr lang="en-US" b="1" dirty="0">
                <a:solidFill>
                  <a:srgbClr val="0070C0"/>
                </a:solidFill>
              </a:rPr>
              <a:t>Client Impact – Detailed description of different roles played</a:t>
            </a:r>
          </a:p>
        </p:txBody>
      </p:sp>
      <p:sp>
        <p:nvSpPr>
          <p:cNvPr id="5" name="TextBox 4">
            <a:extLst>
              <a:ext uri="{FF2B5EF4-FFF2-40B4-BE49-F238E27FC236}">
                <a16:creationId xmlns:a16="http://schemas.microsoft.com/office/drawing/2014/main" id="{0CBAFBAC-4EB8-4CFF-8C36-8AE5740164D3}"/>
              </a:ext>
            </a:extLst>
          </p:cNvPr>
          <p:cNvSpPr txBox="1"/>
          <p:nvPr/>
        </p:nvSpPr>
        <p:spPr>
          <a:xfrm>
            <a:off x="526775" y="553319"/>
            <a:ext cx="10764077" cy="5922070"/>
          </a:xfrm>
          <a:prstGeom prst="rect">
            <a:avLst/>
          </a:prstGeom>
          <a:noFill/>
        </p:spPr>
        <p:txBody>
          <a:bodyPr wrap="square" rtlCol="0">
            <a:spAutoFit/>
          </a:bodyPr>
          <a:lstStyle/>
          <a:p>
            <a:pPr marL="342900" indent="-342900">
              <a:lnSpc>
                <a:spcPct val="150000"/>
              </a:lnSpc>
              <a:buAutoNum type="alphaLcPeriod"/>
            </a:pPr>
            <a:r>
              <a:rPr lang="en-US" sz="1600" b="1" u="sng" dirty="0"/>
              <a:t>Role in Critical OPA Upgrade for State of Rhode Island:</a:t>
            </a:r>
          </a:p>
          <a:p>
            <a:pPr>
              <a:lnSpc>
                <a:spcPct val="150000"/>
              </a:lnSpc>
            </a:pPr>
            <a:r>
              <a:rPr lang="en-US" sz="1400" dirty="0"/>
              <a:t>1. Played </a:t>
            </a:r>
            <a:r>
              <a:rPr lang="en-US" sz="1400" b="1" dirty="0"/>
              <a:t>role of QA manager from Offshore</a:t>
            </a:r>
            <a:r>
              <a:rPr lang="en-US" sz="1400" dirty="0"/>
              <a:t> -  completely </a:t>
            </a:r>
            <a:r>
              <a:rPr lang="en-US" sz="1400" b="1" dirty="0"/>
              <a:t>drove the Test planning </a:t>
            </a:r>
            <a:r>
              <a:rPr lang="en-US" sz="1400" dirty="0"/>
              <a:t>and came up with an </a:t>
            </a:r>
            <a:r>
              <a:rPr lang="en-US" sz="1400" b="1" dirty="0"/>
              <a:t>effective Test Strategy and approach for Critical $2 Million Eligibility OPA Upgrade </a:t>
            </a:r>
            <a:r>
              <a:rPr lang="en-US" sz="1400" dirty="0"/>
              <a:t>project migrating from V10 to V12 in State of Rhode Island and presented the same to client as QA lead from Deloitte in bi-weekly Working sessions. Effective Test Approach and </a:t>
            </a:r>
            <a:r>
              <a:rPr lang="en-US" sz="1400" b="1" dirty="0"/>
              <a:t>plan of having Test coverage against the OPA Rules matrix </a:t>
            </a:r>
            <a:r>
              <a:rPr lang="en-US" sz="1400" dirty="0"/>
              <a:t>with 3 different Upgrade configurations </a:t>
            </a:r>
            <a:r>
              <a:rPr lang="en-US" sz="1400" b="1" dirty="0"/>
              <a:t>ensured 100% coverage traceability of all Rule bases</a:t>
            </a:r>
            <a:r>
              <a:rPr lang="en-US" sz="1400" dirty="0"/>
              <a:t> involved.</a:t>
            </a:r>
          </a:p>
          <a:p>
            <a:pPr>
              <a:lnSpc>
                <a:spcPct val="150000"/>
              </a:lnSpc>
            </a:pPr>
            <a:r>
              <a:rPr lang="en-US" sz="1400" dirty="0"/>
              <a:t>2. </a:t>
            </a:r>
            <a:r>
              <a:rPr lang="en-US" sz="1400" b="1" dirty="0"/>
              <a:t>Driving Test Estimations:</a:t>
            </a:r>
            <a:r>
              <a:rPr lang="en-US" sz="1400" dirty="0"/>
              <a:t> Point of Contact for all effort estimations for QA activities - Test Case design, execution, regression and also performance testing. </a:t>
            </a:r>
            <a:r>
              <a:rPr lang="en-US" sz="1400" b="1" dirty="0"/>
              <a:t>Presented the estimates to project leadership </a:t>
            </a:r>
            <a:r>
              <a:rPr lang="en-US" sz="1400" dirty="0"/>
              <a:t>providing justifications for each phase </a:t>
            </a:r>
            <a:r>
              <a:rPr lang="en-US" sz="1400" b="1" dirty="0"/>
              <a:t>and were approved </a:t>
            </a:r>
          </a:p>
          <a:p>
            <a:pPr>
              <a:lnSpc>
                <a:spcPct val="150000"/>
              </a:lnSpc>
            </a:pPr>
            <a:r>
              <a:rPr lang="en-US" sz="1400" dirty="0"/>
              <a:t>3. </a:t>
            </a:r>
            <a:r>
              <a:rPr lang="en-US" sz="1400" b="1" dirty="0"/>
              <a:t>Bringing up, managing and mitigation risks</a:t>
            </a:r>
            <a:r>
              <a:rPr lang="en-US" sz="1400" dirty="0"/>
              <a:t>: Throughout the SDLC phases, </a:t>
            </a:r>
            <a:r>
              <a:rPr lang="en-US" sz="1400" b="1" dirty="0"/>
              <a:t>identified risks upfront from QA </a:t>
            </a:r>
            <a:r>
              <a:rPr lang="en-US" sz="1400" dirty="0"/>
              <a:t>bringing them to leadership attention. Also, </a:t>
            </a:r>
            <a:r>
              <a:rPr lang="en-US" sz="1400" u="sng" dirty="0"/>
              <a:t>mitigated a major risk of complete 4 week SIT timeline reduction by coordinating with 5 track leads (</a:t>
            </a:r>
            <a:r>
              <a:rPr lang="en-US" sz="1400" u="sng" dirty="0" err="1"/>
              <a:t>SCons</a:t>
            </a:r>
            <a:r>
              <a:rPr lang="en-US" sz="1400" u="sng" dirty="0"/>
              <a:t>) and drove the SIT to completion within the new shortened timelines</a:t>
            </a:r>
          </a:p>
          <a:p>
            <a:pPr>
              <a:lnSpc>
                <a:spcPct val="150000"/>
              </a:lnSpc>
            </a:pPr>
            <a:r>
              <a:rPr lang="en-US" sz="1400" dirty="0"/>
              <a:t>4. </a:t>
            </a:r>
            <a:r>
              <a:rPr lang="en-US" sz="1400" b="1" dirty="0"/>
              <a:t>Training/Grooming/Mentoring</a:t>
            </a:r>
            <a:r>
              <a:rPr lang="en-US" sz="1400" dirty="0"/>
              <a:t>: Since the upgrade testing involves technical validations like XML comparison and database comparisons, </a:t>
            </a:r>
            <a:r>
              <a:rPr lang="en-US" sz="1400" b="1" dirty="0"/>
              <a:t>trained ~30 team members end to end</a:t>
            </a:r>
            <a:r>
              <a:rPr lang="en-US" sz="1400" dirty="0"/>
              <a:t> on the process and </a:t>
            </a:r>
            <a:r>
              <a:rPr lang="en-US" sz="1400" b="1" dirty="0"/>
              <a:t>mentored</a:t>
            </a:r>
            <a:r>
              <a:rPr lang="en-US" sz="1400" dirty="0"/>
              <a:t> throughout the phases</a:t>
            </a:r>
          </a:p>
          <a:p>
            <a:pPr>
              <a:lnSpc>
                <a:spcPct val="150000"/>
              </a:lnSpc>
            </a:pPr>
            <a:r>
              <a:rPr lang="en-US" sz="1400" dirty="0"/>
              <a:t>5. </a:t>
            </a:r>
            <a:r>
              <a:rPr lang="en-US" sz="1400" b="1" dirty="0"/>
              <a:t>Performance Test Lead</a:t>
            </a:r>
            <a:r>
              <a:rPr lang="en-US" sz="1400" dirty="0"/>
              <a:t>: Planned, estimated and executed complex Performance testing runs for Eligibility centric OPA upgrade leading a team of 3 members, covering 5 different configurations </a:t>
            </a:r>
            <a:r>
              <a:rPr lang="en-US" sz="1400" b="1" dirty="0"/>
              <a:t>executing ~30 iterations against V10 baseline </a:t>
            </a:r>
            <a:r>
              <a:rPr lang="en-US" sz="1400" dirty="0"/>
              <a:t>to assess and present to State the potential post upgrade metrics in Production</a:t>
            </a:r>
            <a:r>
              <a:rPr lang="en-US" sz="1400" b="1" dirty="0"/>
              <a:t>. Presented Performance results to State as Deloitte QA Lead and were approved</a:t>
            </a:r>
            <a:r>
              <a:rPr lang="en-US" sz="1400" dirty="0"/>
              <a:t> by State as acceptable from Round#1</a:t>
            </a:r>
          </a:p>
          <a:p>
            <a:pPr>
              <a:lnSpc>
                <a:spcPct val="150000"/>
              </a:lnSpc>
            </a:pPr>
            <a:r>
              <a:rPr lang="en-US" sz="1400" i="1" dirty="0"/>
              <a:t>The effort on OPA Upgrade will lead to smooth UAT phase with &lt;5% valid defects and seamless transition to V12 OPA in Production, with no clients losing benefits post upgrade</a:t>
            </a:r>
            <a:endParaRPr lang="en-US" i="1" dirty="0"/>
          </a:p>
        </p:txBody>
      </p:sp>
    </p:spTree>
    <p:extLst>
      <p:ext uri="{BB962C8B-B14F-4D97-AF65-F5344CB8AC3E}">
        <p14:creationId xmlns:p14="http://schemas.microsoft.com/office/powerpoint/2010/main" val="2729529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996DEDC-0CFB-4AA4-A2CA-E32805E7BB85}"/>
              </a:ext>
            </a:extLst>
          </p:cNvPr>
          <p:cNvSpPr txBox="1"/>
          <p:nvPr/>
        </p:nvSpPr>
        <p:spPr>
          <a:xfrm>
            <a:off x="526775" y="183987"/>
            <a:ext cx="7981121" cy="369332"/>
          </a:xfrm>
          <a:prstGeom prst="rect">
            <a:avLst/>
          </a:prstGeom>
          <a:noFill/>
        </p:spPr>
        <p:txBody>
          <a:bodyPr wrap="square" rtlCol="0">
            <a:spAutoFit/>
          </a:bodyPr>
          <a:lstStyle/>
          <a:p>
            <a:r>
              <a:rPr lang="en-US" b="1" dirty="0">
                <a:solidFill>
                  <a:srgbClr val="0070C0"/>
                </a:solidFill>
              </a:rPr>
              <a:t>Client Impact – Detailed description of different roles played - </a:t>
            </a:r>
            <a:r>
              <a:rPr lang="en-US" b="1" dirty="0" err="1">
                <a:solidFill>
                  <a:srgbClr val="0070C0"/>
                </a:solidFill>
              </a:rPr>
              <a:t>Contd</a:t>
            </a:r>
            <a:endParaRPr lang="en-US" b="1" dirty="0">
              <a:solidFill>
                <a:srgbClr val="0070C0"/>
              </a:solidFill>
            </a:endParaRPr>
          </a:p>
        </p:txBody>
      </p:sp>
      <p:sp>
        <p:nvSpPr>
          <p:cNvPr id="5" name="TextBox 4">
            <a:extLst>
              <a:ext uri="{FF2B5EF4-FFF2-40B4-BE49-F238E27FC236}">
                <a16:creationId xmlns:a16="http://schemas.microsoft.com/office/drawing/2014/main" id="{0CBAFBAC-4EB8-4CFF-8C36-8AE5740164D3}"/>
              </a:ext>
            </a:extLst>
          </p:cNvPr>
          <p:cNvSpPr txBox="1"/>
          <p:nvPr/>
        </p:nvSpPr>
        <p:spPr>
          <a:xfrm>
            <a:off x="526775" y="483746"/>
            <a:ext cx="11138450" cy="6332759"/>
          </a:xfrm>
          <a:prstGeom prst="rect">
            <a:avLst/>
          </a:prstGeom>
          <a:noFill/>
        </p:spPr>
        <p:txBody>
          <a:bodyPr wrap="square" rtlCol="0">
            <a:spAutoFit/>
          </a:bodyPr>
          <a:lstStyle/>
          <a:p>
            <a:pPr>
              <a:lnSpc>
                <a:spcPct val="150000"/>
              </a:lnSpc>
            </a:pPr>
            <a:r>
              <a:rPr lang="en-US" sz="1600" b="1" dirty="0"/>
              <a:t>b. </a:t>
            </a:r>
            <a:r>
              <a:rPr lang="en-US" sz="1600" b="1" u="sng" dirty="0"/>
              <a:t>19c Oracle Database Upgrade:</a:t>
            </a:r>
          </a:p>
          <a:p>
            <a:pPr>
              <a:lnSpc>
                <a:spcPct val="150000"/>
              </a:lnSpc>
            </a:pPr>
            <a:r>
              <a:rPr lang="en-US" sz="1600" dirty="0"/>
              <a:t>1. </a:t>
            </a:r>
            <a:r>
              <a:rPr lang="en-US" sz="1600" b="1" dirty="0"/>
              <a:t>Managed entire QA activity on Major Oracle DB upgrade from v11g to v19c</a:t>
            </a:r>
            <a:r>
              <a:rPr lang="en-US" sz="1600" dirty="0"/>
              <a:t> in July release of RI identifying and </a:t>
            </a:r>
            <a:r>
              <a:rPr lang="en-US" sz="1600" b="1" dirty="0"/>
              <a:t>validating ~500 business critical batches functionally and performance</a:t>
            </a:r>
            <a:r>
              <a:rPr lang="en-US" sz="1600" dirty="0"/>
              <a:t> in SIT with a team of ~25 testers across all tracks. Entire activity was completed in a short 3 week timeline </a:t>
            </a:r>
            <a:r>
              <a:rPr lang="en-US" sz="1600" b="1" dirty="0"/>
              <a:t>identifying ~10 key issues related to DB upgrade</a:t>
            </a:r>
            <a:r>
              <a:rPr lang="en-US" sz="1600" dirty="0"/>
              <a:t>-ensured all fixes were applied before Production deployment and </a:t>
            </a:r>
            <a:r>
              <a:rPr lang="en-US" sz="1600" b="1" dirty="0"/>
              <a:t>0 post Production issues with seamless transition of system to v19c for RI application with no benefit impact to clients</a:t>
            </a:r>
          </a:p>
          <a:p>
            <a:pPr>
              <a:lnSpc>
                <a:spcPct val="150000"/>
              </a:lnSpc>
            </a:pPr>
            <a:r>
              <a:rPr lang="en-US" sz="1600" dirty="0"/>
              <a:t>2. </a:t>
            </a:r>
            <a:r>
              <a:rPr lang="en-US" sz="1600" b="1" dirty="0"/>
              <a:t>Performance Test Lead </a:t>
            </a:r>
            <a:r>
              <a:rPr lang="en-US" sz="1600" dirty="0"/>
              <a:t>for the Oracle DB upgrade leading a team of 3 members, </a:t>
            </a:r>
            <a:r>
              <a:rPr lang="en-US" sz="1600" b="1" dirty="0"/>
              <a:t>ensuring there is no performance degradation in Production </a:t>
            </a:r>
            <a:r>
              <a:rPr lang="en-US" sz="1600" dirty="0"/>
              <a:t>due to the upgrade</a:t>
            </a:r>
          </a:p>
          <a:p>
            <a:pPr>
              <a:lnSpc>
                <a:spcPct val="150000"/>
              </a:lnSpc>
            </a:pPr>
            <a:r>
              <a:rPr lang="en-US" sz="1600" dirty="0"/>
              <a:t>3. Presented the functional and performance testing reports of the entire upgrade to the client and Deloitte leadership in State meetings as Offshore QA Manager/Lead</a:t>
            </a:r>
          </a:p>
          <a:p>
            <a:pPr>
              <a:lnSpc>
                <a:spcPct val="150000"/>
              </a:lnSpc>
            </a:pPr>
            <a:endParaRPr lang="en-US" sz="1600" b="1" dirty="0"/>
          </a:p>
          <a:p>
            <a:pPr>
              <a:lnSpc>
                <a:spcPct val="150000"/>
              </a:lnSpc>
            </a:pPr>
            <a:r>
              <a:rPr lang="en-US" sz="1600" b="1" dirty="0"/>
              <a:t>c. </a:t>
            </a:r>
            <a:r>
              <a:rPr lang="en-US" sz="1600" b="1" u="sng" dirty="0"/>
              <a:t>Performance Test Lead across all Production releases in RI:</a:t>
            </a:r>
          </a:p>
          <a:p>
            <a:pPr>
              <a:lnSpc>
                <a:spcPct val="150000"/>
              </a:lnSpc>
            </a:pPr>
            <a:r>
              <a:rPr lang="en-US" sz="1600" dirty="0"/>
              <a:t>1. Quickly scaled up on performance testing and played role of Performance Test Lead for all on-going Production releases, along with role of QA Manager for OPA Upgrade release. For each of the 7 Major/Critical production releases involving performance assessment, planned the Test Strategy, estimations, timelines and risk mitigations upfront. Effective planning and strategy ensured performance test results were presented to State within the timelines, getting results approved in State calls</a:t>
            </a:r>
          </a:p>
          <a:p>
            <a:pPr>
              <a:lnSpc>
                <a:spcPct val="150000"/>
              </a:lnSpc>
            </a:pPr>
            <a:r>
              <a:rPr lang="en-US" sz="1600" dirty="0"/>
              <a:t>2. In each of the releases, ~2 to 3 issues were identified which ensured 0 post Production performance issues</a:t>
            </a:r>
          </a:p>
        </p:txBody>
      </p:sp>
    </p:spTree>
    <p:extLst>
      <p:ext uri="{BB962C8B-B14F-4D97-AF65-F5344CB8AC3E}">
        <p14:creationId xmlns:p14="http://schemas.microsoft.com/office/powerpoint/2010/main" val="3885436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996DEDC-0CFB-4AA4-A2CA-E32805E7BB85}"/>
              </a:ext>
            </a:extLst>
          </p:cNvPr>
          <p:cNvSpPr txBox="1"/>
          <p:nvPr/>
        </p:nvSpPr>
        <p:spPr>
          <a:xfrm>
            <a:off x="526775" y="183987"/>
            <a:ext cx="7981121" cy="369332"/>
          </a:xfrm>
          <a:prstGeom prst="rect">
            <a:avLst/>
          </a:prstGeom>
          <a:noFill/>
        </p:spPr>
        <p:txBody>
          <a:bodyPr wrap="square" rtlCol="0">
            <a:spAutoFit/>
          </a:bodyPr>
          <a:lstStyle/>
          <a:p>
            <a:r>
              <a:rPr lang="en-US" b="1" dirty="0">
                <a:solidFill>
                  <a:srgbClr val="0070C0"/>
                </a:solidFill>
              </a:rPr>
              <a:t>Client Impact – Detailed description of different roles played - </a:t>
            </a:r>
            <a:r>
              <a:rPr lang="en-US" b="1" dirty="0" err="1">
                <a:solidFill>
                  <a:srgbClr val="0070C0"/>
                </a:solidFill>
              </a:rPr>
              <a:t>Contd</a:t>
            </a:r>
            <a:endParaRPr lang="en-US" b="1" dirty="0">
              <a:solidFill>
                <a:srgbClr val="0070C0"/>
              </a:solidFill>
            </a:endParaRPr>
          </a:p>
        </p:txBody>
      </p:sp>
      <p:sp>
        <p:nvSpPr>
          <p:cNvPr id="5" name="TextBox 4">
            <a:extLst>
              <a:ext uri="{FF2B5EF4-FFF2-40B4-BE49-F238E27FC236}">
                <a16:creationId xmlns:a16="http://schemas.microsoft.com/office/drawing/2014/main" id="{0CBAFBAC-4EB8-4CFF-8C36-8AE5740164D3}"/>
              </a:ext>
            </a:extLst>
          </p:cNvPr>
          <p:cNvSpPr txBox="1"/>
          <p:nvPr/>
        </p:nvSpPr>
        <p:spPr>
          <a:xfrm>
            <a:off x="526775" y="612953"/>
            <a:ext cx="10764077" cy="5963427"/>
          </a:xfrm>
          <a:prstGeom prst="rect">
            <a:avLst/>
          </a:prstGeom>
          <a:noFill/>
        </p:spPr>
        <p:txBody>
          <a:bodyPr wrap="square" rtlCol="0">
            <a:spAutoFit/>
          </a:bodyPr>
          <a:lstStyle/>
          <a:p>
            <a:pPr>
              <a:lnSpc>
                <a:spcPct val="150000"/>
              </a:lnSpc>
            </a:pPr>
            <a:r>
              <a:rPr lang="en-US" sz="1600" b="1" dirty="0"/>
              <a:t>d. </a:t>
            </a:r>
            <a:r>
              <a:rPr lang="en-US" sz="1600" b="1" u="sng" dirty="0"/>
              <a:t>Offshore QA Lead for COVID mitigation activities:</a:t>
            </a:r>
          </a:p>
          <a:p>
            <a:pPr>
              <a:lnSpc>
                <a:spcPct val="150000"/>
              </a:lnSpc>
            </a:pPr>
            <a:r>
              <a:rPr lang="en-US" sz="1600" dirty="0"/>
              <a:t>1. During March to May 2020, State had requested for </a:t>
            </a:r>
            <a:r>
              <a:rPr lang="en-US" sz="1600" b="1" dirty="0"/>
              <a:t>a set of ~50 critical COVID mitigation data fixes</a:t>
            </a:r>
            <a:r>
              <a:rPr lang="en-US" sz="1600" dirty="0"/>
              <a:t>. </a:t>
            </a:r>
            <a:r>
              <a:rPr lang="en-US" sz="1600" b="1" dirty="0"/>
              <a:t>Managed and drove the QA delivery of all these 50 data fixes</a:t>
            </a:r>
            <a:r>
              <a:rPr lang="en-US" sz="1600" dirty="0"/>
              <a:t> with a turn around time of 1 day for each to Production</a:t>
            </a:r>
          </a:p>
          <a:p>
            <a:pPr>
              <a:lnSpc>
                <a:spcPct val="150000"/>
              </a:lnSpc>
            </a:pPr>
            <a:r>
              <a:rPr lang="en-US" sz="1600" dirty="0"/>
              <a:t>2. Each of these data fixes were very important for business as they were </a:t>
            </a:r>
            <a:r>
              <a:rPr lang="en-US" sz="1600" b="1" dirty="0"/>
              <a:t>directly impacting the benefits of the clients in COVID situation</a:t>
            </a:r>
          </a:p>
          <a:p>
            <a:pPr>
              <a:lnSpc>
                <a:spcPct val="150000"/>
              </a:lnSpc>
            </a:pPr>
            <a:endParaRPr lang="en-US" sz="1600" dirty="0"/>
          </a:p>
          <a:p>
            <a:pPr>
              <a:lnSpc>
                <a:spcPct val="150000"/>
              </a:lnSpc>
            </a:pPr>
            <a:r>
              <a:rPr lang="en-US" sz="1600" b="1" dirty="0"/>
              <a:t>e. </a:t>
            </a:r>
            <a:r>
              <a:rPr lang="en-US" sz="1600" b="1" u="sng" dirty="0"/>
              <a:t>QA Lead for planning/tracking critical M &amp; O Releases:</a:t>
            </a:r>
          </a:p>
          <a:p>
            <a:pPr>
              <a:lnSpc>
                <a:spcPct val="150000"/>
              </a:lnSpc>
            </a:pPr>
            <a:r>
              <a:rPr lang="en-US" sz="1600" dirty="0"/>
              <a:t>1. Supported and </a:t>
            </a:r>
            <a:r>
              <a:rPr lang="en-US" sz="1600" b="1" dirty="0"/>
              <a:t>mentored M &amp; O release QA leads (</a:t>
            </a:r>
            <a:r>
              <a:rPr lang="en-US" sz="1600" b="1" dirty="0" err="1"/>
              <a:t>SCons</a:t>
            </a:r>
            <a:r>
              <a:rPr lang="en-US" sz="1600" b="1" dirty="0"/>
              <a:t>) </a:t>
            </a:r>
            <a:r>
              <a:rPr lang="en-US" sz="1600" dirty="0"/>
              <a:t>on Test planning, effort estimations and </a:t>
            </a:r>
            <a:r>
              <a:rPr lang="en-US" sz="1600" b="1" dirty="0"/>
              <a:t>driving the Onshore calls with leadership</a:t>
            </a:r>
            <a:r>
              <a:rPr lang="en-US" sz="1600" dirty="0"/>
              <a:t>. Also provided updates to Onshore leadership in the absence of manager</a:t>
            </a:r>
          </a:p>
          <a:p>
            <a:pPr>
              <a:lnSpc>
                <a:spcPct val="150000"/>
              </a:lnSpc>
            </a:pPr>
            <a:r>
              <a:rPr lang="en-US" sz="1600" dirty="0"/>
              <a:t>2. Lead and drove to closure QA of </a:t>
            </a:r>
            <a:r>
              <a:rPr lang="en-US" sz="1600" b="1" dirty="0"/>
              <a:t>business critical Production issues on PostScript file corruptions</a:t>
            </a:r>
            <a:r>
              <a:rPr lang="en-US" sz="1600" dirty="0"/>
              <a:t> and Production business batches </a:t>
            </a:r>
            <a:r>
              <a:rPr lang="en-US" sz="1600" b="1" dirty="0"/>
              <a:t>Connection pooling issues </a:t>
            </a:r>
            <a:r>
              <a:rPr lang="en-US" sz="1600" dirty="0"/>
              <a:t>by coming up with a </a:t>
            </a:r>
            <a:r>
              <a:rPr lang="en-US" sz="1600" b="1" dirty="0"/>
              <a:t>test strategy </a:t>
            </a:r>
            <a:r>
              <a:rPr lang="en-US" sz="1600" dirty="0"/>
              <a:t>and driving the execution in SIT and UAT phases</a:t>
            </a:r>
          </a:p>
          <a:p>
            <a:pPr>
              <a:lnSpc>
                <a:spcPct val="150000"/>
              </a:lnSpc>
            </a:pPr>
            <a:endParaRPr lang="en-US" sz="1600" dirty="0"/>
          </a:p>
          <a:p>
            <a:pPr>
              <a:lnSpc>
                <a:spcPct val="150000"/>
              </a:lnSpc>
            </a:pPr>
            <a:r>
              <a:rPr lang="en-US" sz="1600" b="1" dirty="0"/>
              <a:t>f. </a:t>
            </a:r>
            <a:r>
              <a:rPr lang="en-US" sz="1600" b="1" u="sng" dirty="0"/>
              <a:t>Automation Technical POC for State of RI:</a:t>
            </a:r>
          </a:p>
          <a:p>
            <a:pPr>
              <a:lnSpc>
                <a:spcPct val="150000"/>
              </a:lnSpc>
            </a:pPr>
            <a:r>
              <a:rPr lang="en-US" sz="1600" dirty="0"/>
              <a:t>Played the role of </a:t>
            </a:r>
            <a:r>
              <a:rPr lang="en-US" sz="1600" b="1" dirty="0"/>
              <a:t>Automation framework architect </a:t>
            </a:r>
            <a:r>
              <a:rPr lang="en-US" sz="1600" dirty="0"/>
              <a:t>in State of RI leading an automation team of 5 members. Provided in depth technical trainings on Selenium and DIAS automation framework to team of ~30 testers over 2 weeks. </a:t>
            </a:r>
            <a:r>
              <a:rPr lang="en-US" sz="1600" b="1" dirty="0"/>
              <a:t>Resolved technical issues related to the framework</a:t>
            </a:r>
            <a:r>
              <a:rPr lang="en-US" sz="1600" dirty="0"/>
              <a:t>-helping the team to move ahead on execution of automation scripts</a:t>
            </a:r>
          </a:p>
        </p:txBody>
      </p:sp>
    </p:spTree>
    <p:extLst>
      <p:ext uri="{BB962C8B-B14F-4D97-AF65-F5344CB8AC3E}">
        <p14:creationId xmlns:p14="http://schemas.microsoft.com/office/powerpoint/2010/main" val="2777530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1583</Words>
  <Application>Microsoft Office PowerPoint</Application>
  <PresentationFormat>Widescreen</PresentationFormat>
  <Paragraphs>53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Anupati, Santosh Kumar</dc:creator>
  <cp:lastModifiedBy>Panguluri, Naga</cp:lastModifiedBy>
  <cp:revision>95</cp:revision>
  <dcterms:created xsi:type="dcterms:W3CDTF">2021-02-12T21:35:03Z</dcterms:created>
  <dcterms:modified xsi:type="dcterms:W3CDTF">2021-09-24T14:01:55Z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2021-09-24T13:59:03Z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c58ecfa7-f425-404b-8b22-f71abf0100c5</vt:lpwstr>
  </property>
  <property fmtid="{D5CDD505-2E9C-101B-9397-08002B2CF9AE}" pid="8" name="MSIP_Label_ea60d57e-af5b-4752-ac57-3e4f28ca11dc_ContentBits">
    <vt:lpwstr>0</vt:lpwstr>
  </property>
</Properties>
</file>