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084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6" d="100"/>
          <a:sy n="116" d="100"/>
        </p:scale>
        <p:origin x="-2560" y="-2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B097-17C5-4DF3-9837-795E93F4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FFF3D-9B2D-4072-B05A-8A9B4FD3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65C5-0813-422B-A531-C81D3864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96FE-45EA-49A7-A93A-A589975A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B50A-1B43-4CEA-94AD-BF8BBCD0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7542-0A72-44F0-AE87-29EC6BCB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A16FC-F4E1-48FB-856B-8BFF0C3F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FD04-8C8B-418B-8692-DA86158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409F-5C08-431A-9336-534D961B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C632-A711-4115-B580-548219E6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42E7-729E-493E-9FED-98AB7776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7FDCD-DCED-45DC-B73D-3D257CA8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F820-FC91-4296-B631-DC21686B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C2DC-8D73-4F07-934E-D043A07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2893-4D24-4238-85C9-A221138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se St_Lil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0" y="492395"/>
            <a:ext cx="6705599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400" b="1">
                <a:solidFill>
                  <a:srgbClr val="D62B2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724DE2-1EF8-459F-95C9-E5E06A232083}"/>
              </a:ext>
            </a:extLst>
          </p:cNvPr>
          <p:cNvCxnSpPr>
            <a:cxnSpLocks/>
          </p:cNvCxnSpPr>
          <p:nvPr userDrawn="1"/>
        </p:nvCxnSpPr>
        <p:spPr>
          <a:xfrm>
            <a:off x="4724400" y="0"/>
            <a:ext cx="0" cy="6858000"/>
          </a:xfrm>
          <a:prstGeom prst="line">
            <a:avLst/>
          </a:prstGeom>
          <a:ln w="38100">
            <a:solidFill>
              <a:srgbClr val="D62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60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0A1-9DE3-408A-9806-A9777B3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96FE-1843-4398-855B-0BEFF59F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56CE-ABED-4072-817C-003AE91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63BA-35B9-4C24-A609-0F48AD9A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209E-BF0C-49CC-AF90-AD36B335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D53F-CECB-440C-9F10-A6ECAEA1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229C-0750-47C2-828E-07A32E9B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4F9-5DED-46FA-8FD6-C1A8E852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3BA9-1AC1-4330-9BB3-D6FABE1F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E849-A1AF-47FC-B647-300F8F1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CF3C-D00B-4CF7-9EDD-6F73E006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EC6-4EB3-433A-99C9-ED9D2E26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2DE3-11F3-4557-84F0-7EEFFBBEA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8CC2-71AC-4237-B037-AE7EBA2F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2A390-0EC6-4F43-A8FD-686761C2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3535-1BE0-4E97-80BA-69F89D6B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542-FE61-446C-9F5A-3529558E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A9FB-1F9B-48DC-9B2C-E0D08489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9ED-8103-45CF-ABDA-558E4D03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22A97-570A-42E4-8F2B-9DEB83A2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F2FB-C0ED-4B24-B474-72D8C2A78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A0BDB-8D5A-4195-8C4C-FF23A6D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C8AC9-ED59-4EAB-8630-34C65C0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4F1C2-82CF-4935-9444-DFFD16B0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C2D7-9DCB-4226-A7CE-69CA8B14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494F-104A-43D2-95F6-8B05F927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9A41B-E5EB-4AC6-86B6-E400E1B1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331C-F9A0-4C97-B7A7-5261C0C3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82768-FFC7-4F7A-A18E-3FB38700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CAB9E-FFF6-4A60-A468-6BBB4CD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175F2-E61C-418E-880C-20AA9657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69B1-FDA1-4065-82C0-BED20908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F894-1F66-4D90-AAE2-09487F71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C2967-D9CB-44D3-A495-213B614E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B0FA0-C9A2-450A-92DA-504FD7B9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4EDC-6474-4FAB-B485-62E6D5B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4FB6-E46F-449A-B63F-BE335BAE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A36-BBA3-40B4-ABC6-849BF166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7927F-602C-4DE0-9F83-0BF6211E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9BD1-8246-4F77-AA3E-AFFC3673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5F41-5A05-45B4-AB2B-25F5B3EF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43B8-DD4A-4B6B-8FC8-114F8AE0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5E33-476F-4E4E-9FBE-8873476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93485-597A-4747-A741-02B6A6A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A234-9A21-498C-AF66-C942FD8E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2FD4-3746-413E-966A-E7FD44407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9A7C-BB1C-43BE-90D6-6A7A9EF267E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13E5-5901-4576-924D-2BDB3FF52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AC3B-BAD0-460C-A7DE-9671AE43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C7B6-08C6-4F4A-8FE6-7165D9EA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F54E59-C670-4869-8535-A42A36980620}"/>
              </a:ext>
            </a:extLst>
          </p:cNvPr>
          <p:cNvCxnSpPr>
            <a:cxnSpLocks/>
          </p:cNvCxnSpPr>
          <p:nvPr/>
        </p:nvCxnSpPr>
        <p:spPr>
          <a:xfrm>
            <a:off x="4724400" y="0"/>
            <a:ext cx="0" cy="6858000"/>
          </a:xfrm>
          <a:prstGeom prst="line">
            <a:avLst/>
          </a:prstGeom>
          <a:ln w="38100">
            <a:solidFill>
              <a:srgbClr val="D62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2635394-D93A-4D14-A174-8AD640B0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0" y="492395"/>
            <a:ext cx="6705599" cy="526298"/>
          </a:xfrm>
        </p:spPr>
        <p:txBody>
          <a:bodyPr/>
          <a:lstStyle/>
          <a:p>
            <a:r>
              <a:rPr lang="en-US" dirty="0"/>
              <a:t>CASE STUDY : </a:t>
            </a:r>
            <a:br>
              <a:rPr lang="en-US" dirty="0"/>
            </a:br>
            <a:r>
              <a:rPr lang="en-US" sz="1400" dirty="0"/>
              <a:t>STATE OF RHODE ISLAND`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D3B612-674E-4252-96CC-ABC02EF3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62521"/>
              </p:ext>
            </p:extLst>
          </p:nvPr>
        </p:nvGraphicFramePr>
        <p:xfrm>
          <a:off x="5003277" y="1139497"/>
          <a:ext cx="6718822" cy="5221492"/>
        </p:xfrm>
        <a:graphic>
          <a:graphicData uri="http://schemas.openxmlformats.org/drawingml/2006/table">
            <a:tbl>
              <a:tblPr firstRow="1" bandRow="1"/>
              <a:tblGrid>
                <a:gridCol w="6718822">
                  <a:extLst>
                    <a:ext uri="{9D8B030D-6E8A-4147-A177-3AD203B41FA5}">
                      <a16:colId xmlns:a16="http://schemas.microsoft.com/office/drawing/2014/main" val="1536411134"/>
                    </a:ext>
                  </a:extLst>
                </a:gridCol>
              </a:tblGrid>
              <a:tr h="3121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</a:rPr>
                        <a:t>ISSUE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75372"/>
                  </a:ext>
                </a:extLst>
              </a:tr>
              <a:tr h="1168025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In the view of multiple SVN branches for multiple applications/components, there is a high chance of missing the code propagation as it is a manual process.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Manual activity of taking backup of existing branch and creation of new branch in SVN is prone to human errors.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Performing health checks is a manual time-consuming activity and have a high risk of missing certain health checks resulting in complicated issues.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Tracking of Check-ins is difficult for Dev Leads from different applications/components for any given build.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Given, the frequency of daily builds and deployments and project complexity, validating the right artifacts is necessary before the code deployment.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Performing parallel deployments to multiple environments is a sensitive task and needs huge manual effort.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Propagation of Build SQLs as part of deployments is a manual and time-consuming activity.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+mn-lt"/>
                        </a:rPr>
                        <a:t>Masking PII information in all the Database tables is a huge manual activity.</a:t>
                      </a: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121475"/>
                  </a:ext>
                </a:extLst>
              </a:tr>
              <a:tr h="191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</a:rPr>
                        <a:t>SOLUTION</a:t>
                      </a:r>
                      <a:endParaRPr lang="en-US" sz="1400"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012288"/>
                  </a:ext>
                </a:extLst>
              </a:tr>
              <a:tr h="1373664">
                <a:tc>
                  <a:txBody>
                    <a:bodyPr/>
                    <a:lstStyle/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Developed SVN Auto commit utility which can automatically propagate code changes from lower branches to higher branches.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custom robust automation script is developed and integrated with Bamboo tool to perform end to end branch creation.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Developed a complex custom script and integrated with Bamboo tool which performs the health check with a single click.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has developed customized script which mines all the check ins and combines them into one single report.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Artifact checksum comparator is developed such that the script performs a checksum report in a viewable format.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single click will perform all the activities which includes triggering the build of all components, staging artifacts, deploying them on the targeted environment and validations.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custom tool is developed to propagate the script changes with a single click.</a:t>
                      </a:r>
                    </a:p>
                    <a:p>
                      <a:pPr marL="172720" marR="0" lvl="1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comprehensive zero cost tool is developed to scramble PII data maintaining referential integrity.</a:t>
                      </a: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8665568"/>
                  </a:ext>
                </a:extLst>
              </a:tr>
              <a:tr h="139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</a:rPr>
                        <a:t>IMPACT</a:t>
                      </a:r>
                      <a:endParaRPr lang="en-US" sz="1400"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971182"/>
                  </a:ext>
                </a:extLst>
              </a:tr>
              <a:tr h="756749"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code miss incidents in the higher branches. 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taken to complete Branch Creation activity is reduced to 30 Minutes from 3 Hours.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 and Infra related issues in the application has drastically reduced.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has become easy for developers, track leads and tech team to track the list of items that are going into build.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 team assures that latest build and deployment happens without any issues using check comparator.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 for a build and deployment is reduced.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Dependency and weight time has been eliminated for other components to be deployed.</a:t>
                      </a:r>
                    </a:p>
                    <a:p>
                      <a:pPr marL="171450" indent="-171450" algn="l" defTabSz="121917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data has been created by implementing masking logic which helped developers to triage production defects without accessing the 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data.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433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96BD33-B986-4A9F-8383-BBD5F4F95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3"/>
            <a:ext cx="4663054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66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CASE STUDY :  STATE OF RHODE ISLAND`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3:  END-TO-END MANAGED SERVICES FOR A MANUFACTURING COMPANY</dc:title>
  <dc:creator>Solanke, Rajesh</dc:creator>
  <cp:lastModifiedBy>Adipudi, Pramod Karthik</cp:lastModifiedBy>
  <cp:revision>12</cp:revision>
  <dcterms:created xsi:type="dcterms:W3CDTF">2021-07-15T08:50:08Z</dcterms:created>
  <dcterms:modified xsi:type="dcterms:W3CDTF">2021-07-15T13:05:55Z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2021-07-15T08:50:08Z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866796c8-f4dd-4a3c-8b1b-e040354de35f</vt:lpwstr>
  </property>
  <property fmtid="{D5CDD505-2E9C-101B-9397-08002B2CF9AE}" pid="8" name="MSIP_Label_ea60d57e-af5b-4752-ac57-3e4f28ca11dc_ContentBits">
    <vt:lpwstr>0</vt:lpwstr>
  </property>
</Properties>
</file>