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1.xml" ContentType="application/vnd.openxmlformats-officedocument.presentationml.tags+xml"/>
  <Override PartName="/ppt/slideLayouts/slideLayout4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660" r:id="rId5"/>
  </p:sldMasterIdLst>
  <p:notesMasterIdLst>
    <p:notesMasterId r:id="rId14"/>
  </p:notesMasterIdLst>
  <p:sldIdLst>
    <p:sldId id="448" r:id="rId6"/>
    <p:sldId id="263" r:id="rId7"/>
    <p:sldId id="262" r:id="rId8"/>
    <p:sldId id="446" r:id="rId9"/>
    <p:sldId id="450" r:id="rId10"/>
    <p:sldId id="449" r:id="rId11"/>
    <p:sldId id="451"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thalapalli, Mahesh Reddy" initials="BMR" lastIdx="2" clrIdx="0">
    <p:extLst>
      <p:ext uri="{19B8F6BF-5375-455C-9EA6-DF929625EA0E}">
        <p15:presenceInfo xmlns:p15="http://schemas.microsoft.com/office/powerpoint/2012/main" userId="S::mbuthalapalli@deloitte.com::399be856-6d92-4ada-97dd-f8f74eadf5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0T21:05:59.715" idx="2">
    <p:pos x="7218" y="336"/>
    <p:text>Propose a plan for individual env for respective branch flows</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B33BF-4AC4-4B8F-A032-DB526FACEF07}"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84ACE-5E5C-4AFF-948B-AD27ED1A7A7E}" type="slidenum">
              <a:rPr lang="en-US" smtClean="0"/>
              <a:t>‹#›</a:t>
            </a:fld>
            <a:endParaRPr lang="en-US"/>
          </a:p>
        </p:txBody>
      </p:sp>
    </p:spTree>
    <p:extLst>
      <p:ext uri="{BB962C8B-B14F-4D97-AF65-F5344CB8AC3E}">
        <p14:creationId xmlns:p14="http://schemas.microsoft.com/office/powerpoint/2010/main" val="230443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239408"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rPr>
              <a:pPr marL="0" marR="0" lvl="0" indent="0" algn="r" defTabSz="123940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01463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337014544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568473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2016 Deloitte Development LLC. All rights reserved.</a:t>
            </a:r>
            <a:endParaRPr lang="en-US" sz="650" noProof="0" dirty="0">
              <a:solidFill>
                <a:schemeClr val="bg1"/>
              </a:solidFill>
            </a:endParaRP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697357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2016 Deloitte Development LLC. All rights reserved.</a:t>
            </a:r>
            <a:endParaRPr lang="en-US" sz="650" noProof="0" dirty="0">
              <a:solidFill>
                <a:schemeClr val="bg1"/>
              </a:solidFill>
            </a:endParaRP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671304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2016 Deloitte Development LLC. All rights reserved.</a:t>
            </a:r>
            <a:endParaRPr lang="en-US" sz="650" noProof="0" dirty="0">
              <a:solidFill>
                <a:schemeClr val="bg1"/>
              </a:solidFill>
            </a:endParaRP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6891749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2016 Deloitte Development LLC. All rights reserved.</a:t>
            </a:r>
            <a:endParaRPr lang="en-US" sz="650" noProof="0" dirty="0">
              <a:solidFill>
                <a:schemeClr val="bg1"/>
              </a:solidFill>
            </a:endParaRP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79181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8390441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10439733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00822359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5115873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9614952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38328341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520819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83170563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085788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4445396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5369153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703542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46295883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0806541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9358195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186172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22522623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8708987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074018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8617660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1971122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282868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965187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3669433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2016 Deloitte Development LLC. All rights reserved.</a:t>
            </a:r>
            <a:endParaRPr lang="en-US" sz="650" noProof="0" dirty="0">
              <a:solidFill>
                <a:schemeClr val="bg1"/>
              </a:solidFill>
            </a:endParaRP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40813169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3478115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862154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40221371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33982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FA2DC2C-9EC1-440F-92B8-1FC360165B62}"/>
              </a:ext>
            </a:extLst>
          </p:cNvPr>
          <p:cNvGrpSpPr>
            <a:grpSpLocks noChangeAspect="1"/>
          </p:cNvGrpSpPr>
          <p:nvPr/>
        </p:nvGrpSpPr>
        <p:grpSpPr>
          <a:xfrm>
            <a:off x="475325" y="457200"/>
            <a:ext cx="1998000" cy="374400"/>
            <a:chOff x="398463" y="404813"/>
            <a:chExt cx="1627187" cy="307976"/>
          </a:xfrm>
          <a:solidFill>
            <a:schemeClr val="tx1"/>
          </a:solidFill>
        </p:grpSpPr>
        <p:sp>
          <p:nvSpPr>
            <p:cNvPr id="7" name="Oval 5">
              <a:extLst>
                <a:ext uri="{FF2B5EF4-FFF2-40B4-BE49-F238E27FC236}">
                  <a16:creationId xmlns:a16="http://schemas.microsoft.com/office/drawing/2014/main" id="{379E164A-2595-4979-89DE-0FE138D7A6C3}"/>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eaLnBrk="1" fontAlgn="auto" hangingPunct="1">
                <a:spcBef>
                  <a:spcPts val="0"/>
                </a:spcBef>
                <a:spcAft>
                  <a:spcPts val="0"/>
                </a:spcAft>
                <a:defRPr/>
              </a:pPr>
              <a:endParaRPr lang="en-GB" sz="2600">
                <a:solidFill>
                  <a:schemeClr val="bg1"/>
                </a:solidFill>
                <a:latin typeface="+mn-lt"/>
              </a:endParaRPr>
            </a:p>
          </p:txBody>
        </p:sp>
        <p:sp>
          <p:nvSpPr>
            <p:cNvPr id="8" name="Freeform 6">
              <a:extLst>
                <a:ext uri="{FF2B5EF4-FFF2-40B4-BE49-F238E27FC236}">
                  <a16:creationId xmlns:a16="http://schemas.microsoft.com/office/drawing/2014/main" id="{28C97B27-8E87-4193-9BBC-9F15EF9E69C5}"/>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eaLnBrk="1" fontAlgn="auto" hangingPunct="1">
                <a:spcBef>
                  <a:spcPts val="0"/>
                </a:spcBef>
                <a:spcAft>
                  <a:spcPts val="0"/>
                </a:spcAft>
                <a:defRPr/>
              </a:pPr>
              <a:endParaRPr lang="en-GB" sz="2600">
                <a:solidFill>
                  <a:schemeClr val="bg1"/>
                </a:solidFill>
                <a:latin typeface="+mn-lt"/>
              </a:endParaRPr>
            </a:p>
          </p:txBody>
        </p:sp>
        <p:sp>
          <p:nvSpPr>
            <p:cNvPr id="9" name="Rectangle 7">
              <a:extLst>
                <a:ext uri="{FF2B5EF4-FFF2-40B4-BE49-F238E27FC236}">
                  <a16:creationId xmlns:a16="http://schemas.microsoft.com/office/drawing/2014/main" id="{A8C0CBCF-ECD6-43F2-8E59-3901520EC7DD}"/>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219170" eaLnBrk="1" fontAlgn="auto" hangingPunct="1">
                <a:spcBef>
                  <a:spcPts val="0"/>
                </a:spcBef>
                <a:spcAft>
                  <a:spcPts val="0"/>
                </a:spcAft>
                <a:defRPr/>
              </a:pPr>
              <a:endParaRPr lang="en-GB" sz="2600">
                <a:solidFill>
                  <a:schemeClr val="bg1"/>
                </a:solidFill>
                <a:latin typeface="+mn-lt"/>
              </a:endParaRPr>
            </a:p>
          </p:txBody>
        </p:sp>
        <p:sp>
          <p:nvSpPr>
            <p:cNvPr id="10" name="Freeform 8">
              <a:extLst>
                <a:ext uri="{FF2B5EF4-FFF2-40B4-BE49-F238E27FC236}">
                  <a16:creationId xmlns:a16="http://schemas.microsoft.com/office/drawing/2014/main" id="{CEBF2E89-0F3F-44A7-A68A-E3211D476848}"/>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eaLnBrk="1" fontAlgn="auto" hangingPunct="1">
                <a:spcBef>
                  <a:spcPts val="0"/>
                </a:spcBef>
                <a:spcAft>
                  <a:spcPts val="0"/>
                </a:spcAft>
                <a:defRPr/>
              </a:pPr>
              <a:endParaRPr lang="en-GB" sz="2600">
                <a:solidFill>
                  <a:schemeClr val="bg1"/>
                </a:solidFill>
                <a:latin typeface="+mn-lt"/>
              </a:endParaRPr>
            </a:p>
          </p:txBody>
        </p:sp>
        <p:sp>
          <p:nvSpPr>
            <p:cNvPr id="11" name="Rectangle 9">
              <a:extLst>
                <a:ext uri="{FF2B5EF4-FFF2-40B4-BE49-F238E27FC236}">
                  <a16:creationId xmlns:a16="http://schemas.microsoft.com/office/drawing/2014/main" id="{EFABDDB7-3389-4A0F-8C70-8B1E4C568FE4}"/>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219170" eaLnBrk="1" fontAlgn="auto" hangingPunct="1">
                <a:spcBef>
                  <a:spcPts val="0"/>
                </a:spcBef>
                <a:spcAft>
                  <a:spcPts val="0"/>
                </a:spcAft>
                <a:defRPr/>
              </a:pPr>
              <a:endParaRPr lang="en-GB" sz="2600">
                <a:solidFill>
                  <a:schemeClr val="bg1"/>
                </a:solidFill>
                <a:latin typeface="+mn-lt"/>
              </a:endParaRPr>
            </a:p>
          </p:txBody>
        </p:sp>
        <p:sp>
          <p:nvSpPr>
            <p:cNvPr id="12" name="Rectangle 10">
              <a:extLst>
                <a:ext uri="{FF2B5EF4-FFF2-40B4-BE49-F238E27FC236}">
                  <a16:creationId xmlns:a16="http://schemas.microsoft.com/office/drawing/2014/main" id="{0C26665D-F39A-4B10-85DC-82DC848ACF82}"/>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219170" eaLnBrk="1" fontAlgn="auto" hangingPunct="1">
                <a:spcBef>
                  <a:spcPts val="0"/>
                </a:spcBef>
                <a:spcAft>
                  <a:spcPts val="0"/>
                </a:spcAft>
                <a:defRPr/>
              </a:pPr>
              <a:endParaRPr lang="en-GB" sz="2600">
                <a:solidFill>
                  <a:schemeClr val="bg1"/>
                </a:solidFill>
                <a:latin typeface="+mn-lt"/>
              </a:endParaRPr>
            </a:p>
          </p:txBody>
        </p:sp>
        <p:sp>
          <p:nvSpPr>
            <p:cNvPr id="13" name="Freeform 11">
              <a:extLst>
                <a:ext uri="{FF2B5EF4-FFF2-40B4-BE49-F238E27FC236}">
                  <a16:creationId xmlns:a16="http://schemas.microsoft.com/office/drawing/2014/main" id="{812AC9B5-3DE7-445F-8FFA-553EEF9C1E12}"/>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eaLnBrk="1" fontAlgn="auto" hangingPunct="1">
                <a:spcBef>
                  <a:spcPts val="0"/>
                </a:spcBef>
                <a:spcAft>
                  <a:spcPts val="0"/>
                </a:spcAft>
                <a:defRPr/>
              </a:pPr>
              <a:endParaRPr lang="en-GB" sz="2600">
                <a:solidFill>
                  <a:schemeClr val="bg1"/>
                </a:solidFill>
                <a:latin typeface="+mn-lt"/>
              </a:endParaRPr>
            </a:p>
          </p:txBody>
        </p:sp>
        <p:sp>
          <p:nvSpPr>
            <p:cNvPr id="14" name="Freeform 12">
              <a:extLst>
                <a:ext uri="{FF2B5EF4-FFF2-40B4-BE49-F238E27FC236}">
                  <a16:creationId xmlns:a16="http://schemas.microsoft.com/office/drawing/2014/main" id="{2990C6BC-0C57-4A4B-82DA-25CED86D9C1E}"/>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eaLnBrk="1" fontAlgn="auto" hangingPunct="1">
                <a:spcBef>
                  <a:spcPts val="0"/>
                </a:spcBef>
                <a:spcAft>
                  <a:spcPts val="0"/>
                </a:spcAft>
                <a:defRPr/>
              </a:pPr>
              <a:endParaRPr lang="en-GB" sz="2600">
                <a:solidFill>
                  <a:schemeClr val="bg1"/>
                </a:solidFill>
                <a:latin typeface="+mn-lt"/>
              </a:endParaRPr>
            </a:p>
          </p:txBody>
        </p:sp>
        <p:sp>
          <p:nvSpPr>
            <p:cNvPr id="15" name="Freeform 13">
              <a:extLst>
                <a:ext uri="{FF2B5EF4-FFF2-40B4-BE49-F238E27FC236}">
                  <a16:creationId xmlns:a16="http://schemas.microsoft.com/office/drawing/2014/main" id="{E725E1DB-4665-4FFE-A3F9-99F531ED9738}"/>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eaLnBrk="1" fontAlgn="auto" hangingPunct="1">
                <a:spcBef>
                  <a:spcPts val="0"/>
                </a:spcBef>
                <a:spcAft>
                  <a:spcPts val="0"/>
                </a:spcAft>
                <a:defRPr/>
              </a:pPr>
              <a:endParaRPr lang="en-GB" sz="2600">
                <a:solidFill>
                  <a:schemeClr val="bg1"/>
                </a:solidFill>
                <a:latin typeface="+mn-lt"/>
              </a:endParaRPr>
            </a:p>
          </p:txBody>
        </p:sp>
        <p:sp>
          <p:nvSpPr>
            <p:cNvPr id="17" name="Freeform 14">
              <a:extLst>
                <a:ext uri="{FF2B5EF4-FFF2-40B4-BE49-F238E27FC236}">
                  <a16:creationId xmlns:a16="http://schemas.microsoft.com/office/drawing/2014/main" id="{414F6BF2-31BF-44BF-8680-3595E1CE689B}"/>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eaLnBrk="1" fontAlgn="auto" hangingPunct="1">
                <a:spcBef>
                  <a:spcPts val="0"/>
                </a:spcBef>
                <a:spcAft>
                  <a:spcPts val="0"/>
                </a:spcAft>
                <a:defRPr/>
              </a:pPr>
              <a:endParaRPr lang="en-GB" sz="2600">
                <a:solidFill>
                  <a:schemeClr val="bg1"/>
                </a:solidFill>
                <a:latin typeface="+mn-lt"/>
              </a:endParaRPr>
            </a:p>
          </p:txBody>
        </p:sp>
      </p:grpSp>
      <p:sp>
        <p:nvSpPr>
          <p:cNvPr id="30" name="Picture Placeholder 8"/>
          <p:cNvSpPr>
            <a:spLocks noGrp="1"/>
          </p:cNvSpPr>
          <p:nvPr>
            <p:ph type="pic" sz="quarter" idx="11"/>
          </p:nvPr>
        </p:nvSpPr>
        <p:spPr>
          <a:xfrm>
            <a:off x="3520965" y="727595"/>
            <a:ext cx="5150071" cy="5152095"/>
          </a:xfrm>
          <a:prstGeom prst="rect">
            <a:avLst/>
          </a:prstGeom>
        </p:spPr>
        <p:txBody>
          <a:bodyPr rtlCol="0">
            <a:noAutofit/>
          </a:bodyPr>
          <a:lstStyle/>
          <a:p>
            <a:pPr lvl="0"/>
            <a:r>
              <a:rPr lang="en-US" noProof="0"/>
              <a:t>Click icon to add picture</a:t>
            </a:r>
          </a:p>
        </p:txBody>
      </p:sp>
      <p:sp>
        <p:nvSpPr>
          <p:cNvPr id="16" name="Subtitle 2">
            <a:extLst>
              <a:ext uri="{FF2B5EF4-FFF2-40B4-BE49-F238E27FC236}">
                <a16:creationId xmlns:a16="http://schemas.microsoft.com/office/drawing/2014/main" id="{FD8C36F0-2A15-5342-90DE-525EBA2AC26A}"/>
              </a:ext>
            </a:extLst>
          </p:cNvPr>
          <p:cNvSpPr>
            <a:spLocks noGrp="1"/>
          </p:cNvSpPr>
          <p:nvPr>
            <p:ph type="subTitle" idx="1"/>
          </p:nvPr>
        </p:nvSpPr>
        <p:spPr bwMode="gray">
          <a:xfrm>
            <a:off x="475325" y="5122608"/>
            <a:ext cx="2918389" cy="914400"/>
          </a:xfrm>
          <a:prstGeom prst="rect">
            <a:avLst/>
          </a:prstGeom>
        </p:spPr>
        <p:txBody>
          <a:bodyPr>
            <a:noAutofit/>
          </a:bodyPr>
          <a:lstStyle>
            <a:lvl1pPr marL="0" indent="0" algn="l">
              <a:lnSpc>
                <a:spcPts val="3200"/>
              </a:lnSpc>
              <a:spcAft>
                <a:spcPts val="0"/>
              </a:spcAft>
              <a:buNone/>
              <a:defRPr sz="3200" b="0" i="0" spc="-50" baseline="0">
                <a:solidFill>
                  <a:schemeClr val="tx1"/>
                </a:solidFill>
                <a:latin typeface="+mj-lt"/>
                <a:ea typeface="Open Sans Light" panose="020B0306030504020204" pitchFamily="34" charset="0"/>
                <a:cs typeface="Open Sans Light" panose="020B0306030504020204" pitchFamily="34" charset="0"/>
              </a:defRPr>
            </a:lvl1pPr>
            <a:lvl2pPr marL="0" indent="0" algn="l">
              <a:lnSpc>
                <a:spcPts val="3600"/>
              </a:lnSpc>
              <a:spcAft>
                <a:spcPts val="0"/>
              </a:spcAft>
              <a:buNone/>
              <a:defRPr sz="3600" b="1" i="0" spc="-120" baseline="0">
                <a:latin typeface="Open Sans Extrabold" panose="020B0606030504020204" pitchFamily="34" charset="0"/>
                <a:ea typeface="Open Sans Extrabold" panose="020B0606030504020204" pitchFamily="34" charset="0"/>
                <a:cs typeface="Open Sans Extrabold" panose="020B0606030504020204" pitchFamily="34" charset="0"/>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18" name="Text Placeholder 4">
            <a:extLst>
              <a:ext uri="{FF2B5EF4-FFF2-40B4-BE49-F238E27FC236}">
                <a16:creationId xmlns:a16="http://schemas.microsoft.com/office/drawing/2014/main" id="{27845BD7-A574-1045-AF58-F805552ABAE6}"/>
              </a:ext>
            </a:extLst>
          </p:cNvPr>
          <p:cNvSpPr>
            <a:spLocks noGrp="1"/>
          </p:cNvSpPr>
          <p:nvPr>
            <p:ph type="body" sz="quarter" idx="12"/>
          </p:nvPr>
        </p:nvSpPr>
        <p:spPr>
          <a:xfrm>
            <a:off x="475324" y="4706605"/>
            <a:ext cx="2918389" cy="389110"/>
          </a:xfrm>
          <a:prstGeom prst="rect">
            <a:avLst/>
          </a:prstGeom>
        </p:spPr>
        <p:txBody>
          <a:bodyPr>
            <a:noAutofit/>
          </a:bodyPr>
          <a:lstStyle>
            <a:lvl1pPr>
              <a:spcAft>
                <a:spcPts val="0"/>
              </a:spcAft>
              <a:defRPr sz="1050" b="0" i="0">
                <a:solidFill>
                  <a:schemeClr val="tx1"/>
                </a:solidFill>
                <a:latin typeface="+mn-lt"/>
                <a:ea typeface="Open Sans Light" panose="020B0306030504020204" pitchFamily="34" charset="0"/>
                <a:cs typeface="Open Sans Light" panose="020B03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31" name="Text Placeholder 4">
            <a:extLst>
              <a:ext uri="{FF2B5EF4-FFF2-40B4-BE49-F238E27FC236}">
                <a16:creationId xmlns:a16="http://schemas.microsoft.com/office/drawing/2014/main" id="{0EAD2D67-84B4-A04B-9627-D6E8BCCBB0A5}"/>
              </a:ext>
            </a:extLst>
          </p:cNvPr>
          <p:cNvSpPr>
            <a:spLocks noGrp="1"/>
          </p:cNvSpPr>
          <p:nvPr>
            <p:ph type="body" sz="quarter" idx="10"/>
          </p:nvPr>
        </p:nvSpPr>
        <p:spPr>
          <a:xfrm>
            <a:off x="502219" y="6063901"/>
            <a:ext cx="5594349" cy="298451"/>
          </a:xfrm>
          <a:prstGeom prst="rect">
            <a:avLst/>
          </a:prstGeom>
        </p:spPr>
        <p:txBody>
          <a:bodyPr>
            <a:noAutofit/>
          </a:bodyPr>
          <a:lstStyle>
            <a:lvl1pPr>
              <a:spcAft>
                <a:spcPts val="0"/>
              </a:spcAft>
              <a:defRPr sz="1400" b="1" i="0">
                <a:solidFill>
                  <a:schemeClr val="tx1"/>
                </a:solidFill>
                <a:latin typeface="+mn-lt"/>
                <a:ea typeface="Open Sans" panose="020B0606030504020204" pitchFamily="34" charset="0"/>
                <a:cs typeface="Open Sans" panose="020B06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6930106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2016 Deloitte Development LLC. All rights reserved.</a:t>
            </a:r>
            <a:endParaRPr lang="en-US" sz="650" noProof="0" dirty="0">
              <a:solidFill>
                <a:schemeClr val="bg1"/>
              </a:solidFill>
            </a:endParaRP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5154227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2016 Deloitte Development LLC. All rights reserved.</a:t>
            </a:r>
            <a:endParaRPr lang="en-US" sz="650" noProof="0" dirty="0">
              <a:solidFill>
                <a:schemeClr val="bg1"/>
              </a:solidFill>
            </a:endParaRP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3863745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2016 Deloitte Development LLC. All rights reserved.</a:t>
            </a:r>
            <a:endParaRPr lang="en-US" sz="650" noProof="0" dirty="0">
              <a:solidFill>
                <a:schemeClr val="bg1"/>
              </a:solidFill>
            </a:endParaRP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216047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2016 Deloitte Development LLC. All rights reserved.</a:t>
            </a:r>
            <a:endParaRPr lang="en-US" sz="650" noProof="0" dirty="0">
              <a:solidFill>
                <a:schemeClr val="bg1"/>
              </a:solidFill>
            </a:endParaRP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1685410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2016 Deloitte Development LLC. All rights reserved.</a:t>
            </a:r>
            <a:endParaRPr lang="en-US" sz="650" noProof="0" dirty="0">
              <a:solidFill>
                <a:schemeClr val="bg1"/>
              </a:solidFill>
            </a:endParaRP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6902934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2.vml"/><Relationship Id="rId7"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1.xml"/><Relationship Id="rId6" Type="http://schemas.openxmlformats.org/officeDocument/2006/relationships/oleObject" Target="../embeddings/oleObject2.bin"/><Relationship Id="rId5" Type="http://schemas.openxmlformats.org/officeDocument/2006/relationships/tags" Target="../tags/tag3.xml"/><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902569128"/>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093" name="think-cell Slide" r:id="rId44" imgW="270" imgH="270" progId="TCLayout.ActiveDocument.1">
                  <p:embed/>
                </p:oleObj>
              </mc:Choice>
              <mc:Fallback>
                <p:oleObj name="think-cell Slide" r:id="rId44" imgW="270" imgH="270" progId="TCLayout.ActiveDocument.1">
                  <p:embed/>
                  <p:pic>
                    <p:nvPicPr>
                      <p:cNvPr id="4" name="Object 3" hidden="1"/>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270326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6" r:id="rId32"/>
    <p:sldLayoutId id="2147483707" r:id="rId33"/>
    <p:sldLayoutId id="2147483708" r:id="rId34"/>
    <p:sldLayoutId id="2147483709" r:id="rId35"/>
    <p:sldLayoutId id="2147483710" r:id="rId36"/>
    <p:sldLayoutId id="2147483711" r:id="rId37"/>
    <p:sldLayoutId id="2147483712" r:id="rId38"/>
    <p:sldLayoutId id="2147483713" r:id="rId39"/>
    <p:sldLayoutId id="2147483714" r:id="rId40"/>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8" name="Object 3" hidden="1">
            <a:extLst>
              <a:ext uri="{FF2B5EF4-FFF2-40B4-BE49-F238E27FC236}">
                <a16:creationId xmlns:a16="http://schemas.microsoft.com/office/drawing/2014/main" id="{0478CA55-E832-4BC5-A329-989A1895CCA0}"/>
              </a:ext>
            </a:extLst>
          </p:cNvPr>
          <p:cNvGraphicFramePr>
            <a:graphicFrameLocks noChangeAspect="1"/>
          </p:cNvGraphicFramePr>
          <p:nvPr>
            <p:custDataLst>
              <p:tags r:id="rId4"/>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1067" name="think-cell Slide" r:id="rId6" imgW="0" imgH="0" progId="TCLayout.ActiveDocument.1">
                  <p:embed/>
                </p:oleObj>
              </mc:Choice>
              <mc:Fallback>
                <p:oleObj name="think-cell Slide" r:id="rId6" imgW="0" imgH="0" progId="TCLayout.ActiveDocument.1">
                  <p:embed/>
                  <p:pic>
                    <p:nvPicPr>
                      <p:cNvPr id="1028" name="Object 3" hidden="1">
                        <a:extLst>
                          <a:ext uri="{FF2B5EF4-FFF2-40B4-BE49-F238E27FC236}">
                            <a16:creationId xmlns:a16="http://schemas.microsoft.com/office/drawing/2014/main" id="{0478CA55-E832-4BC5-A329-989A1895CC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a:extLst>
              <a:ext uri="{FF2B5EF4-FFF2-40B4-BE49-F238E27FC236}">
                <a16:creationId xmlns:a16="http://schemas.microsoft.com/office/drawing/2014/main" id="{389C480E-95A3-42E0-9759-FA76E0FE9E1E}"/>
              </a:ext>
            </a:extLst>
          </p:cNvPr>
          <p:cNvSpPr/>
          <p:nvPr userDrawn="1">
            <p:custDataLst>
              <p:tags r:id="rId5"/>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marL="0" lvl="0" indent="0" algn="ctr">
              <a:lnSpc>
                <a:spcPct val="106000"/>
              </a:lnSpc>
              <a:buFont typeface="Wingdings 2" pitchFamily="18" charset="2"/>
              <a:buNone/>
            </a:pPr>
            <a:endParaRPr lang="en-US" sz="2800" b="0" i="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Open Sans Light" panose="020B0306030504020204" pitchFamily="34" charset="0"/>
            </a:endParaRPr>
          </a:p>
        </p:txBody>
      </p:sp>
      <p:sp>
        <p:nvSpPr>
          <p:cNvPr id="1026" name="Text Placeholder 18">
            <a:extLst>
              <a:ext uri="{FF2B5EF4-FFF2-40B4-BE49-F238E27FC236}">
                <a16:creationId xmlns:a16="http://schemas.microsoft.com/office/drawing/2014/main" id="{436757FE-477E-4703-BB07-2B822B1236CD}"/>
              </a:ext>
            </a:extLst>
          </p:cNvPr>
          <p:cNvSpPr>
            <a:spLocks noGrp="1" noChangeArrowheads="1"/>
          </p:cNvSpPr>
          <p:nvPr>
            <p:ph type="body" idx="1"/>
          </p:nvPr>
        </p:nvSpPr>
        <p:spPr bwMode="auto">
          <a:xfrm>
            <a:off x="469900" y="1665288"/>
            <a:ext cx="11252200" cy="46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Title Placeholder 1">
            <a:extLst>
              <a:ext uri="{FF2B5EF4-FFF2-40B4-BE49-F238E27FC236}">
                <a16:creationId xmlns:a16="http://schemas.microsoft.com/office/drawing/2014/main" id="{2E820E3E-5894-5C47-A4FD-097EBEF2848B}"/>
              </a:ext>
            </a:extLst>
          </p:cNvPr>
          <p:cNvSpPr>
            <a:spLocks noGrp="1"/>
          </p:cNvSpPr>
          <p:nvPr>
            <p:ph type="title"/>
          </p:nvPr>
        </p:nvSpPr>
        <p:spPr bwMode="gray">
          <a:xfrm>
            <a:off x="469900" y="403225"/>
            <a:ext cx="11252200" cy="692150"/>
          </a:xfrm>
          <a:prstGeom prst="rect">
            <a:avLst/>
          </a:prstGeom>
        </p:spPr>
        <p:txBody>
          <a:bodyPr vert="horz" lIns="0" tIns="0" rIns="0" bIns="0" rtlCol="0" anchor="t" anchorCtr="0">
            <a:noAutofit/>
          </a:bodyPr>
          <a:lstStyle/>
          <a:p>
            <a:r>
              <a:rPr lang="en-US" noProof="0"/>
              <a:t>Click to edit Master title style</a:t>
            </a:r>
          </a:p>
        </p:txBody>
      </p:sp>
      <p:sp>
        <p:nvSpPr>
          <p:cNvPr id="1029" name="TextBox 10">
            <a:extLst>
              <a:ext uri="{FF2B5EF4-FFF2-40B4-BE49-F238E27FC236}">
                <a16:creationId xmlns:a16="http://schemas.microsoft.com/office/drawing/2014/main" id="{1F2EBA84-528E-8A4C-8744-8BEA8C9DA8CD}"/>
              </a:ext>
            </a:extLst>
          </p:cNvPr>
          <p:cNvSpPr txBox="1">
            <a:spLocks noChangeArrowheads="1"/>
          </p:cNvSpPr>
          <p:nvPr/>
        </p:nvSpPr>
        <p:spPr bwMode="auto">
          <a:xfrm>
            <a:off x="469900" y="6523167"/>
            <a:ext cx="535463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Open Sans" panose="020B0606030504020204" pitchFamily="34" charset="0"/>
              </a:defRPr>
            </a:lvl1pPr>
            <a:lvl2pPr marL="742950" indent="-285750">
              <a:defRPr sz="2400">
                <a:solidFill>
                  <a:schemeClr val="tx1"/>
                </a:solidFill>
                <a:latin typeface="Open Sans" panose="020B0606030504020204" pitchFamily="34" charset="0"/>
              </a:defRPr>
            </a:lvl2pPr>
            <a:lvl3pPr marL="1143000" indent="-228600">
              <a:defRPr sz="2400">
                <a:solidFill>
                  <a:schemeClr val="tx1"/>
                </a:solidFill>
                <a:latin typeface="Open Sans" panose="020B0606030504020204" pitchFamily="34" charset="0"/>
              </a:defRPr>
            </a:lvl3pPr>
            <a:lvl4pPr marL="1600200" indent="-228600">
              <a:defRPr sz="2400">
                <a:solidFill>
                  <a:schemeClr val="tx1"/>
                </a:solidFill>
                <a:latin typeface="Open Sans" panose="020B0606030504020204" pitchFamily="34" charset="0"/>
              </a:defRPr>
            </a:lvl4pPr>
            <a:lvl5pPr marL="2057400" indent="-228600">
              <a:defRPr sz="2400">
                <a:solidFill>
                  <a:schemeClr val="tx1"/>
                </a:solidFill>
                <a:latin typeface="Open Sans" panose="020B0606030504020204" pitchFamily="34" charset="0"/>
              </a:defRPr>
            </a:lvl5pPr>
            <a:lvl6pPr marL="2514600" indent="-228600" defTabSz="1217613" fontAlgn="base">
              <a:spcBef>
                <a:spcPct val="0"/>
              </a:spcBef>
              <a:spcAft>
                <a:spcPct val="0"/>
              </a:spcAft>
              <a:defRPr sz="2400">
                <a:solidFill>
                  <a:schemeClr val="tx1"/>
                </a:solidFill>
                <a:latin typeface="Open Sans" panose="020B0606030504020204" pitchFamily="34" charset="0"/>
              </a:defRPr>
            </a:lvl6pPr>
            <a:lvl7pPr marL="2971800" indent="-228600" defTabSz="1217613" fontAlgn="base">
              <a:spcBef>
                <a:spcPct val="0"/>
              </a:spcBef>
              <a:spcAft>
                <a:spcPct val="0"/>
              </a:spcAft>
              <a:defRPr sz="2400">
                <a:solidFill>
                  <a:schemeClr val="tx1"/>
                </a:solidFill>
                <a:latin typeface="Open Sans" panose="020B0606030504020204" pitchFamily="34" charset="0"/>
              </a:defRPr>
            </a:lvl7pPr>
            <a:lvl8pPr marL="3429000" indent="-228600" defTabSz="1217613" fontAlgn="base">
              <a:spcBef>
                <a:spcPct val="0"/>
              </a:spcBef>
              <a:spcAft>
                <a:spcPct val="0"/>
              </a:spcAft>
              <a:defRPr sz="2400">
                <a:solidFill>
                  <a:schemeClr val="tx1"/>
                </a:solidFill>
                <a:latin typeface="Open Sans" panose="020B0606030504020204" pitchFamily="34" charset="0"/>
              </a:defRPr>
            </a:lvl8pPr>
            <a:lvl9pPr marL="3886200" indent="-228600" defTabSz="1217613" fontAlgn="base">
              <a:spcBef>
                <a:spcPct val="0"/>
              </a:spcBef>
              <a:spcAft>
                <a:spcPct val="0"/>
              </a:spcAft>
              <a:defRPr sz="2400">
                <a:solidFill>
                  <a:schemeClr val="tx1"/>
                </a:solidFill>
                <a:latin typeface="Open Sans" panose="020B0606030504020204" pitchFamily="34" charset="0"/>
              </a:defRPr>
            </a:lvl9pPr>
          </a:lstStyle>
          <a:p>
            <a:pPr eaLnBrk="1" hangingPunct="1">
              <a:defRPr/>
            </a:pPr>
            <a:r>
              <a:rPr lang="en-US" altLang="en-US" sz="800">
                <a:solidFill>
                  <a:srgbClr val="75787B"/>
                </a:solidFill>
                <a:latin typeface="Open Sans Light" panose="020B0306030504020204" pitchFamily="34" charset="0"/>
                <a:ea typeface="Open Sans Light" panose="020B0306030504020204" pitchFamily="34" charset="0"/>
                <a:cs typeface="Open Sans Light" panose="020B0306030504020204" pitchFamily="34" charset="0"/>
              </a:rPr>
              <a:t>Copyright © 2020 Deloitte Consulting LLC. All rights reserved.</a:t>
            </a:r>
          </a:p>
        </p:txBody>
      </p:sp>
      <p:sp>
        <p:nvSpPr>
          <p:cNvPr id="1030" name="TextBox 11">
            <a:extLst>
              <a:ext uri="{FF2B5EF4-FFF2-40B4-BE49-F238E27FC236}">
                <a16:creationId xmlns:a16="http://schemas.microsoft.com/office/drawing/2014/main" id="{6CA80F27-F0D4-7249-A6AB-6E9DE383D6B8}"/>
              </a:ext>
            </a:extLst>
          </p:cNvPr>
          <p:cNvSpPr txBox="1">
            <a:spLocks noChangeArrowheads="1"/>
          </p:cNvSpPr>
          <p:nvPr/>
        </p:nvSpPr>
        <p:spPr bwMode="auto">
          <a:xfrm>
            <a:off x="11410950" y="6522810"/>
            <a:ext cx="3079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Open Sans" panose="020B0606030504020204" pitchFamily="34" charset="0"/>
              </a:defRPr>
            </a:lvl1pPr>
            <a:lvl2pPr marL="742950" indent="-285750">
              <a:defRPr sz="2400">
                <a:solidFill>
                  <a:schemeClr val="tx1"/>
                </a:solidFill>
                <a:latin typeface="Open Sans" panose="020B0606030504020204" pitchFamily="34" charset="0"/>
              </a:defRPr>
            </a:lvl2pPr>
            <a:lvl3pPr marL="1143000" indent="-228600">
              <a:defRPr sz="2400">
                <a:solidFill>
                  <a:schemeClr val="tx1"/>
                </a:solidFill>
                <a:latin typeface="Open Sans" panose="020B0606030504020204" pitchFamily="34" charset="0"/>
              </a:defRPr>
            </a:lvl3pPr>
            <a:lvl4pPr marL="1600200" indent="-228600">
              <a:defRPr sz="2400">
                <a:solidFill>
                  <a:schemeClr val="tx1"/>
                </a:solidFill>
                <a:latin typeface="Open Sans" panose="020B0606030504020204" pitchFamily="34" charset="0"/>
              </a:defRPr>
            </a:lvl4pPr>
            <a:lvl5pPr marL="2057400" indent="-228600">
              <a:defRPr sz="2400">
                <a:solidFill>
                  <a:schemeClr val="tx1"/>
                </a:solidFill>
                <a:latin typeface="Open Sans" panose="020B0606030504020204" pitchFamily="34" charset="0"/>
              </a:defRPr>
            </a:lvl5pPr>
            <a:lvl6pPr marL="2514600" indent="-228600" defTabSz="1217613" fontAlgn="base">
              <a:spcBef>
                <a:spcPct val="0"/>
              </a:spcBef>
              <a:spcAft>
                <a:spcPct val="0"/>
              </a:spcAft>
              <a:defRPr sz="2400">
                <a:solidFill>
                  <a:schemeClr val="tx1"/>
                </a:solidFill>
                <a:latin typeface="Open Sans" panose="020B0606030504020204" pitchFamily="34" charset="0"/>
              </a:defRPr>
            </a:lvl6pPr>
            <a:lvl7pPr marL="2971800" indent="-228600" defTabSz="1217613" fontAlgn="base">
              <a:spcBef>
                <a:spcPct val="0"/>
              </a:spcBef>
              <a:spcAft>
                <a:spcPct val="0"/>
              </a:spcAft>
              <a:defRPr sz="2400">
                <a:solidFill>
                  <a:schemeClr val="tx1"/>
                </a:solidFill>
                <a:latin typeface="Open Sans" panose="020B0606030504020204" pitchFamily="34" charset="0"/>
              </a:defRPr>
            </a:lvl7pPr>
            <a:lvl8pPr marL="3429000" indent="-228600" defTabSz="1217613" fontAlgn="base">
              <a:spcBef>
                <a:spcPct val="0"/>
              </a:spcBef>
              <a:spcAft>
                <a:spcPct val="0"/>
              </a:spcAft>
              <a:defRPr sz="2400">
                <a:solidFill>
                  <a:schemeClr val="tx1"/>
                </a:solidFill>
                <a:latin typeface="Open Sans" panose="020B0606030504020204" pitchFamily="34" charset="0"/>
              </a:defRPr>
            </a:lvl8pPr>
            <a:lvl9pPr marL="3886200" indent="-228600" defTabSz="1217613" fontAlgn="base">
              <a:spcBef>
                <a:spcPct val="0"/>
              </a:spcBef>
              <a:spcAft>
                <a:spcPct val="0"/>
              </a:spcAft>
              <a:defRPr sz="2400">
                <a:solidFill>
                  <a:schemeClr val="tx1"/>
                </a:solidFill>
                <a:latin typeface="Open Sans" panose="020B0606030504020204" pitchFamily="34" charset="0"/>
              </a:defRPr>
            </a:lvl9pPr>
          </a:lstStyle>
          <a:p>
            <a:pPr algn="r" eaLnBrk="1" hangingPunct="1">
              <a:spcBef>
                <a:spcPts val="800"/>
              </a:spcBef>
              <a:buSzPct val="100000"/>
              <a:buFont typeface="Arial" panose="020B0604020202020204" pitchFamily="34" charset="0"/>
              <a:buNone/>
              <a:defRPr/>
            </a:pPr>
            <a:fld id="{68FC6675-FB8C-433F-B616-50E40FF35534}" type="slidenum">
              <a:rPr lang="en-US" altLang="en-US" sz="800" smtClean="0">
                <a:solidFill>
                  <a:srgbClr val="75787B"/>
                </a:solidFill>
                <a:latin typeface="Open Sans Light" panose="020B0306030504020204" pitchFamily="34" charset="0"/>
                <a:ea typeface="Open Sans Light" panose="020B0306030504020204" pitchFamily="34" charset="0"/>
                <a:cs typeface="Open Sans Light" panose="020B0306030504020204" pitchFamily="34" charset="0"/>
              </a:rPr>
              <a:pPr algn="r" eaLnBrk="1" hangingPunct="1">
                <a:spcBef>
                  <a:spcPts val="800"/>
                </a:spcBef>
                <a:buSzPct val="100000"/>
                <a:buFont typeface="Arial" panose="020B0604020202020204" pitchFamily="34" charset="0"/>
                <a:buNone/>
                <a:defRPr/>
              </a:pPr>
              <a:t>‹#›</a:t>
            </a:fld>
            <a:endParaRPr lang="en-US" altLang="en-US" sz="800">
              <a:solidFill>
                <a:srgbClr val="75787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83555640"/>
      </p:ext>
    </p:extLst>
  </p:cSld>
  <p:clrMap bg1="lt1" tx1="dk1" bg2="lt2" tx2="dk2" accent1="accent1" accent2="accent2" accent3="accent3" accent4="accent4" accent5="accent5" accent6="accent6" hlink="hlink" folHlink="folHlink"/>
  <p:sldLayoutIdLst>
    <p:sldLayoutId id="2147483662" r:id="rId1"/>
  </p:sldLayoutIdLst>
  <p:transition>
    <p:fade/>
  </p:transition>
  <p:hf hdr="0" dt="0"/>
  <p:txStyles>
    <p:titleStyle>
      <a:lvl1pPr algn="l" defTabSz="1217613" rtl="0" fontAlgn="base">
        <a:spcBef>
          <a:spcPct val="0"/>
        </a:spcBef>
        <a:spcAft>
          <a:spcPct val="0"/>
        </a:spcAft>
        <a:defRPr sz="2800" kern="1200" spc="-50">
          <a:solidFill>
            <a:schemeClr val="tx1"/>
          </a:solidFill>
          <a:latin typeface="+mj-lt"/>
          <a:ea typeface="Open Sans Light" panose="020B0306030504020204" pitchFamily="34" charset="0"/>
          <a:cs typeface="Open Sans Light" panose="020B0306030504020204" pitchFamily="34" charset="0"/>
        </a:defRPr>
      </a:lvl1pPr>
      <a:lvl2pPr algn="l" defTabSz="1217613" rtl="0" fontAlgn="base">
        <a:spcBef>
          <a:spcPct val="0"/>
        </a:spcBef>
        <a:spcAft>
          <a:spcPct val="0"/>
        </a:spcAft>
        <a:defRPr sz="28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algn="l" defTabSz="1217613" rtl="0" fontAlgn="base">
        <a:spcBef>
          <a:spcPct val="0"/>
        </a:spcBef>
        <a:spcAft>
          <a:spcPct val="0"/>
        </a:spcAft>
        <a:defRPr sz="28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algn="l" defTabSz="1217613" rtl="0" fontAlgn="base">
        <a:spcBef>
          <a:spcPct val="0"/>
        </a:spcBef>
        <a:spcAft>
          <a:spcPct val="0"/>
        </a:spcAft>
        <a:defRPr sz="28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algn="l" defTabSz="1217613" rtl="0" fontAlgn="base">
        <a:spcBef>
          <a:spcPct val="0"/>
        </a:spcBef>
        <a:spcAft>
          <a:spcPct val="0"/>
        </a:spcAft>
        <a:defRPr sz="28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457200" algn="l" defTabSz="1217613" rtl="0" eaLnBrk="1" fontAlgn="base" hangingPunct="1">
        <a:spcBef>
          <a:spcPct val="0"/>
        </a:spcBef>
        <a:spcAft>
          <a:spcPct val="0"/>
        </a:spcAft>
        <a:defRPr sz="28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6pPr>
      <a:lvl7pPr marL="914400" algn="l" defTabSz="1217613" rtl="0" eaLnBrk="1" fontAlgn="base" hangingPunct="1">
        <a:spcBef>
          <a:spcPct val="0"/>
        </a:spcBef>
        <a:spcAft>
          <a:spcPct val="0"/>
        </a:spcAft>
        <a:defRPr sz="28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7pPr>
      <a:lvl8pPr marL="1371600" algn="l" defTabSz="1217613" rtl="0" eaLnBrk="1" fontAlgn="base" hangingPunct="1">
        <a:spcBef>
          <a:spcPct val="0"/>
        </a:spcBef>
        <a:spcAft>
          <a:spcPct val="0"/>
        </a:spcAft>
        <a:defRPr sz="28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8pPr>
      <a:lvl9pPr marL="1828800" algn="l" defTabSz="1217613" rtl="0" eaLnBrk="1" fontAlgn="base" hangingPunct="1">
        <a:spcBef>
          <a:spcPct val="0"/>
        </a:spcBef>
        <a:spcAft>
          <a:spcPct val="0"/>
        </a:spcAft>
        <a:defRPr sz="28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9pPr>
    </p:titleStyle>
    <p:bodyStyle>
      <a:lvl1pPr algn="l" defTabSz="1217613" rtl="0" fontAlgn="base">
        <a:spcBef>
          <a:spcPct val="0"/>
        </a:spcBef>
        <a:spcAft>
          <a:spcPts val="1338"/>
        </a:spcAft>
        <a:buSzPct val="100000"/>
        <a:buFont typeface="Arial" panose="020B0604020202020204" pitchFamily="34" charset="0"/>
        <a:defRPr sz="1200" kern="1200">
          <a:solidFill>
            <a:schemeClr val="tx1"/>
          </a:solidFill>
          <a:latin typeface="+mn-lt"/>
          <a:ea typeface="Open Sans" panose="020B0606030504020204" pitchFamily="34" charset="0"/>
          <a:cs typeface="Open Sans" panose="020B0606030504020204" pitchFamily="34" charset="0"/>
        </a:defRPr>
      </a:lvl1pPr>
      <a:lvl2pPr algn="l" defTabSz="1217613" rtl="0" fontAlgn="base">
        <a:spcBef>
          <a:spcPct val="0"/>
        </a:spcBef>
        <a:spcAft>
          <a:spcPts val="1338"/>
        </a:spcAft>
        <a:buSzPct val="100000"/>
        <a:buFont typeface="Arial" panose="020B0604020202020204" pitchFamily="34" charset="0"/>
        <a:defRPr lang="en-US" sz="1200" b="1" kern="1200" dirty="0">
          <a:solidFill>
            <a:schemeClr val="tx1"/>
          </a:solidFill>
          <a:latin typeface="+mn-lt"/>
          <a:ea typeface="Open Sans" panose="020B0606030504020204" pitchFamily="34" charset="0"/>
          <a:cs typeface="Open Sans" panose="020B0606030504020204" pitchFamily="34" charset="0"/>
        </a:defRPr>
      </a:lvl2pPr>
      <a:lvl3pPr marL="234950" indent="-234950" algn="l" defTabSz="1217613" rtl="0" fontAlgn="base">
        <a:spcBef>
          <a:spcPct val="0"/>
        </a:spcBef>
        <a:spcAft>
          <a:spcPts val="1338"/>
        </a:spcAft>
        <a:buSzPct val="100000"/>
        <a:buFont typeface="Arial" panose="020B0604020202020204" pitchFamily="34" charset="0"/>
        <a:buChar char="•"/>
        <a:defRPr lang="en-US" sz="1200" kern="1200" dirty="0">
          <a:solidFill>
            <a:schemeClr val="tx1"/>
          </a:solidFill>
          <a:latin typeface="+mn-lt"/>
          <a:ea typeface="Open Sans" panose="020B0606030504020204" pitchFamily="34" charset="0"/>
          <a:cs typeface="Open Sans" panose="020B0606030504020204" pitchFamily="34" charset="0"/>
        </a:defRPr>
      </a:lvl3pPr>
      <a:lvl4pPr marL="474663" indent="-234950" algn="l" defTabSz="1217613" rtl="0" fontAlgn="base">
        <a:spcBef>
          <a:spcPct val="0"/>
        </a:spcBef>
        <a:spcAft>
          <a:spcPts val="1338"/>
        </a:spcAft>
        <a:buSzPct val="100000"/>
        <a:buFont typeface="Verdana" panose="020B0604030504040204" pitchFamily="34" charset="0"/>
        <a:buChar char="−"/>
        <a:defRPr lang="en-US" sz="1200" kern="1200" dirty="0">
          <a:solidFill>
            <a:schemeClr val="tx1"/>
          </a:solidFill>
          <a:latin typeface="+mn-lt"/>
          <a:ea typeface="Open Sans" panose="020B0606030504020204" pitchFamily="34" charset="0"/>
          <a:cs typeface="Open Sans" panose="020B0606030504020204" pitchFamily="34" charset="0"/>
        </a:defRPr>
      </a:lvl4pPr>
      <a:lvl5pPr marL="709613" indent="-234950" algn="l" defTabSz="1063625" rtl="0" fontAlgn="base">
        <a:spcBef>
          <a:spcPct val="0"/>
        </a:spcBef>
        <a:spcAft>
          <a:spcPts val="1338"/>
        </a:spcAft>
        <a:buSzPct val="100000"/>
        <a:buFont typeface="Verdana" panose="020B0604030504040204" pitchFamily="34" charset="0"/>
        <a:buChar char="−"/>
        <a:defRPr lang="en-US" sz="1200" kern="1200" dirty="0">
          <a:solidFill>
            <a:schemeClr val="tx1"/>
          </a:solidFill>
          <a:latin typeface="+mn-lt"/>
          <a:ea typeface="Open Sans" panose="020B0606030504020204" pitchFamily="34" charset="0"/>
          <a:cs typeface="Open Sans" panose="020B0606030504020204" pitchFamily="34" charset="0"/>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guide id="5" orient="horz" pos="1042">
          <p15:clr>
            <a:srgbClr val="F26B43"/>
          </p15:clr>
        </p15:guide>
        <p15:guide id="6" orient="horz" pos="3968">
          <p15:clr>
            <a:srgbClr val="F26B43"/>
          </p15:clr>
        </p15:guide>
        <p15:guide id="7" orient="horz" pos="247">
          <p15:clr>
            <a:srgbClr val="F26B43"/>
          </p15:clr>
        </p15:guide>
        <p15:guide id="8" orient="horz" pos="704">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1.xml"/><Relationship Id="rId7" Type="http://schemas.openxmlformats.org/officeDocument/2006/relationships/image" Target="../media/image4.jpe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0000"/>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38" name="think-cell Slide" r:id="rId5" imgW="360" imgH="360" progId="TCLayout.ActiveDocument.1">
                  <p:embed/>
                </p:oleObj>
              </mc:Choice>
              <mc:Fallback>
                <p:oleObj name="think-cell Slide" r:id="rId5" imgW="360" imgH="360"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7" name="DeloitteB">
            <a:extLst>
              <a:ext uri="{FF2B5EF4-FFF2-40B4-BE49-F238E27FC236}">
                <a16:creationId xmlns:a16="http://schemas.microsoft.com/office/drawing/2014/main" id="{BDDC5D7B-E2B7-47A8-B6DA-92B16A5DC28E}"/>
              </a:ext>
            </a:extLst>
          </p:cNvPr>
          <p:cNvPicPr>
            <a:picLocks/>
          </p:cNvPicPr>
          <p:nvPr/>
        </p:nvPicPr>
        <p:blipFill>
          <a:blip r:embed="rId7"/>
          <a:stretch>
            <a:fillRect/>
          </a:stretch>
        </p:blipFill>
        <p:spPr>
          <a:xfrm>
            <a:off x="475324" y="400166"/>
            <a:ext cx="2057735" cy="492067"/>
          </a:xfrm>
          <a:prstGeom prst="rect">
            <a:avLst/>
          </a:prstGeom>
        </p:spPr>
      </p:pic>
      <p:pic>
        <p:nvPicPr>
          <p:cNvPr id="12" name="Picture 11">
            <a:extLst>
              <a:ext uri="{FF2B5EF4-FFF2-40B4-BE49-F238E27FC236}">
                <a16:creationId xmlns:a16="http://schemas.microsoft.com/office/drawing/2014/main" id="{42BC9DAB-DF92-47BD-9B0E-09FD4ABCBD4E}"/>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l="52950" t="1622" r="898" b="16736"/>
          <a:stretch/>
        </p:blipFill>
        <p:spPr>
          <a:xfrm>
            <a:off x="2788339" y="124405"/>
            <a:ext cx="6531634" cy="6499326"/>
          </a:xfrm>
          <a:prstGeom prst="ellipse">
            <a:avLst/>
          </a:prstGeom>
        </p:spPr>
      </p:pic>
      <p:grpSp>
        <p:nvGrpSpPr>
          <p:cNvPr id="13" name="Group 12">
            <a:extLst>
              <a:ext uri="{FF2B5EF4-FFF2-40B4-BE49-F238E27FC236}">
                <a16:creationId xmlns:a16="http://schemas.microsoft.com/office/drawing/2014/main" id="{65882E23-781C-45E6-94AE-F44400EAA058}"/>
              </a:ext>
            </a:extLst>
          </p:cNvPr>
          <p:cNvGrpSpPr/>
          <p:nvPr/>
        </p:nvGrpSpPr>
        <p:grpSpPr>
          <a:xfrm>
            <a:off x="2703057" y="-2664"/>
            <a:ext cx="6785887" cy="6754987"/>
            <a:chOff x="2703057" y="-2664"/>
            <a:chExt cx="6785887" cy="6754987"/>
          </a:xfrm>
        </p:grpSpPr>
        <p:sp>
          <p:nvSpPr>
            <p:cNvPr id="14" name="Freeform: Shape 13">
              <a:extLst>
                <a:ext uri="{FF2B5EF4-FFF2-40B4-BE49-F238E27FC236}">
                  <a16:creationId xmlns:a16="http://schemas.microsoft.com/office/drawing/2014/main" id="{3A239311-1F69-4FA6-BCB2-214E32129482}"/>
                </a:ext>
              </a:extLst>
            </p:cNvPr>
            <p:cNvSpPr>
              <a:spLocks/>
            </p:cNvSpPr>
            <p:nvPr/>
          </p:nvSpPr>
          <p:spPr bwMode="auto">
            <a:xfrm>
              <a:off x="2703057" y="-2664"/>
              <a:ext cx="6785887" cy="6754987"/>
            </a:xfrm>
            <a:custGeom>
              <a:avLst/>
              <a:gdLst>
                <a:gd name="connsiteX0" fmla="*/ 3337166 w 6785887"/>
                <a:gd name="connsiteY0" fmla="*/ 399 h 6754987"/>
                <a:gd name="connsiteX1" fmla="*/ 5867201 w 6785887"/>
                <a:gd name="connsiteY1" fmla="*/ 1063761 h 6754987"/>
                <a:gd name="connsiteX2" fmla="*/ 5720473 w 6785887"/>
                <a:gd name="connsiteY2" fmla="*/ 5842068 h 6754987"/>
                <a:gd name="connsiteX3" fmla="*/ 917610 w 6785887"/>
                <a:gd name="connsiteY3" fmla="*/ 5686360 h 6754987"/>
                <a:gd name="connsiteX4" fmla="*/ 1074119 w 6785887"/>
                <a:gd name="connsiteY4" fmla="*/ 917784 h 6754987"/>
                <a:gd name="connsiteX5" fmla="*/ 3337166 w 6785887"/>
                <a:gd name="connsiteY5" fmla="*/ 399 h 6754987"/>
                <a:gd name="connsiteX6" fmla="*/ 1293342 w 6785887"/>
                <a:gd name="connsiteY6" fmla="*/ 2233572 h 6754987"/>
                <a:gd name="connsiteX7" fmla="*/ 1136194 w 6785887"/>
                <a:gd name="connsiteY7" fmla="*/ 4165065 h 6754987"/>
                <a:gd name="connsiteX8" fmla="*/ 1266012 w 6785887"/>
                <a:gd name="connsiteY8" fmla="*/ 4119565 h 6754987"/>
                <a:gd name="connsiteX9" fmla="*/ 1414050 w 6785887"/>
                <a:gd name="connsiteY9" fmla="*/ 2299548 h 6754987"/>
                <a:gd name="connsiteX10" fmla="*/ 1293342 w 6785887"/>
                <a:gd name="connsiteY10" fmla="*/ 2233572 h 6754987"/>
                <a:gd name="connsiteX11" fmla="*/ 1848053 w 6785887"/>
                <a:gd name="connsiteY11" fmla="*/ 2534844 h 6754987"/>
                <a:gd name="connsiteX12" fmla="*/ 2108168 w 6785887"/>
                <a:gd name="connsiteY12" fmla="*/ 4578746 h 6754987"/>
                <a:gd name="connsiteX13" fmla="*/ 4138891 w 6785887"/>
                <a:gd name="connsiteY13" fmla="*/ 4967952 h 6754987"/>
                <a:gd name="connsiteX14" fmla="*/ 3728183 w 6785887"/>
                <a:gd name="connsiteY14" fmla="*/ 4091669 h 6754987"/>
                <a:gd name="connsiteX15" fmla="*/ 2815498 w 6785887"/>
                <a:gd name="connsiteY15" fmla="*/ 3916412 h 6754987"/>
                <a:gd name="connsiteX16" fmla="*/ 2696849 w 6785887"/>
                <a:gd name="connsiteY16" fmla="*/ 2999160 h 6754987"/>
                <a:gd name="connsiteX17" fmla="*/ 1848053 w 6785887"/>
                <a:gd name="connsiteY17" fmla="*/ 2534844 h 675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85887" h="6754987">
                  <a:moveTo>
                    <a:pt x="3337166" y="399"/>
                  </a:moveTo>
                  <a:cubicBezTo>
                    <a:pt x="4259996" y="-13702"/>
                    <a:pt x="5186449" y="345129"/>
                    <a:pt x="5867201" y="1063761"/>
                  </a:cubicBezTo>
                  <a:cubicBezTo>
                    <a:pt x="7148616" y="2426211"/>
                    <a:pt x="7080143" y="4567204"/>
                    <a:pt x="5720473" y="5842068"/>
                  </a:cubicBezTo>
                  <a:cubicBezTo>
                    <a:pt x="4351022" y="7116932"/>
                    <a:pt x="2199026" y="7048810"/>
                    <a:pt x="917610" y="5686360"/>
                  </a:cubicBezTo>
                  <a:cubicBezTo>
                    <a:pt x="-363806" y="4333641"/>
                    <a:pt x="-295333" y="2192648"/>
                    <a:pt x="1074119" y="917784"/>
                  </a:cubicBezTo>
                  <a:cubicBezTo>
                    <a:pt x="1711465" y="315630"/>
                    <a:pt x="2522905" y="12842"/>
                    <a:pt x="3337166" y="399"/>
                  </a:cubicBezTo>
                  <a:close/>
                  <a:moveTo>
                    <a:pt x="1293342" y="2233572"/>
                  </a:moveTo>
                  <a:cubicBezTo>
                    <a:pt x="967658" y="2827353"/>
                    <a:pt x="915275" y="3532609"/>
                    <a:pt x="1136194" y="4165065"/>
                  </a:cubicBezTo>
                  <a:cubicBezTo>
                    <a:pt x="1266012" y="4119565"/>
                    <a:pt x="1266012" y="4119565"/>
                    <a:pt x="1266012" y="4119565"/>
                  </a:cubicBezTo>
                  <a:cubicBezTo>
                    <a:pt x="1058758" y="3523509"/>
                    <a:pt x="1108864" y="2859203"/>
                    <a:pt x="1414050" y="2299548"/>
                  </a:cubicBezTo>
                  <a:cubicBezTo>
                    <a:pt x="1293342" y="2233572"/>
                    <a:pt x="1293342" y="2233572"/>
                    <a:pt x="1293342" y="2233572"/>
                  </a:cubicBezTo>
                  <a:close/>
                  <a:moveTo>
                    <a:pt x="1848053" y="2534844"/>
                  </a:moveTo>
                  <a:cubicBezTo>
                    <a:pt x="1494387" y="3183521"/>
                    <a:pt x="1576529" y="4009731"/>
                    <a:pt x="2108168" y="4578746"/>
                  </a:cubicBezTo>
                  <a:cubicBezTo>
                    <a:pt x="2644370" y="5145485"/>
                    <a:pt x="3468068" y="5279772"/>
                    <a:pt x="4138891" y="4967952"/>
                  </a:cubicBezTo>
                  <a:cubicBezTo>
                    <a:pt x="3728183" y="4091669"/>
                    <a:pt x="3728183" y="4091669"/>
                    <a:pt x="3728183" y="4091669"/>
                  </a:cubicBezTo>
                  <a:cubicBezTo>
                    <a:pt x="3426997" y="4232785"/>
                    <a:pt x="3055078" y="4173607"/>
                    <a:pt x="2815498" y="3916412"/>
                  </a:cubicBezTo>
                  <a:cubicBezTo>
                    <a:pt x="2575919" y="3661494"/>
                    <a:pt x="2539411" y="3290496"/>
                    <a:pt x="2696849" y="2999160"/>
                  </a:cubicBezTo>
                  <a:cubicBezTo>
                    <a:pt x="1848053" y="2534844"/>
                    <a:pt x="1848053" y="2534844"/>
                    <a:pt x="1848053" y="2534844"/>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grpSp>
          <p:nvGrpSpPr>
            <p:cNvPr id="15" name="Group 14">
              <a:extLst>
                <a:ext uri="{FF2B5EF4-FFF2-40B4-BE49-F238E27FC236}">
                  <a16:creationId xmlns:a16="http://schemas.microsoft.com/office/drawing/2014/main" id="{934DF998-6571-438C-89EE-6FD4F0555CB4}"/>
                </a:ext>
              </a:extLst>
            </p:cNvPr>
            <p:cNvGrpSpPr/>
            <p:nvPr/>
          </p:nvGrpSpPr>
          <p:grpSpPr>
            <a:xfrm>
              <a:off x="4063545" y="855095"/>
              <a:ext cx="4623358" cy="4969443"/>
              <a:chOff x="4063545" y="855095"/>
              <a:chExt cx="4623358" cy="4969443"/>
            </a:xfrm>
          </p:grpSpPr>
          <p:sp>
            <p:nvSpPr>
              <p:cNvPr id="16" name="Freeform 11">
                <a:extLst>
                  <a:ext uri="{FF2B5EF4-FFF2-40B4-BE49-F238E27FC236}">
                    <a16:creationId xmlns:a16="http://schemas.microsoft.com/office/drawing/2014/main" id="{6DF1A53B-BC66-47CD-AE0E-D576DB6728B4}"/>
                  </a:ext>
                </a:extLst>
              </p:cNvPr>
              <p:cNvSpPr>
                <a:spLocks/>
              </p:cNvSpPr>
              <p:nvPr/>
            </p:nvSpPr>
            <p:spPr bwMode="auto">
              <a:xfrm>
                <a:off x="7223559" y="2338027"/>
                <a:ext cx="619284" cy="1111361"/>
              </a:xfrm>
              <a:custGeom>
                <a:avLst/>
                <a:gdLst>
                  <a:gd name="T0" fmla="*/ 113 w 272"/>
                  <a:gd name="T1" fmla="*/ 0 h 489"/>
                  <a:gd name="T2" fmla="*/ 113 w 272"/>
                  <a:gd name="T3" fmla="*/ 0 h 489"/>
                  <a:gd name="T4" fmla="*/ 0 w 272"/>
                  <a:gd name="T5" fmla="*/ 85 h 489"/>
                  <a:gd name="T6" fmla="*/ 124 w 272"/>
                  <a:gd name="T7" fmla="*/ 456 h 489"/>
                  <a:gd name="T8" fmla="*/ 124 w 272"/>
                  <a:gd name="T9" fmla="*/ 483 h 489"/>
                  <a:gd name="T10" fmla="*/ 265 w 272"/>
                  <a:gd name="T11" fmla="*/ 489 h 489"/>
                  <a:gd name="T12" fmla="*/ 113 w 272"/>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72" h="489">
                    <a:moveTo>
                      <a:pt x="113" y="0"/>
                    </a:moveTo>
                    <a:cubicBezTo>
                      <a:pt x="113" y="0"/>
                      <a:pt x="113" y="0"/>
                      <a:pt x="113" y="0"/>
                    </a:cubicBezTo>
                    <a:cubicBezTo>
                      <a:pt x="0" y="85"/>
                      <a:pt x="0" y="85"/>
                      <a:pt x="0" y="85"/>
                    </a:cubicBezTo>
                    <a:cubicBezTo>
                      <a:pt x="83" y="195"/>
                      <a:pt x="124" y="325"/>
                      <a:pt x="124" y="456"/>
                    </a:cubicBezTo>
                    <a:cubicBezTo>
                      <a:pt x="124" y="465"/>
                      <a:pt x="124" y="474"/>
                      <a:pt x="124" y="483"/>
                    </a:cubicBezTo>
                    <a:cubicBezTo>
                      <a:pt x="265" y="489"/>
                      <a:pt x="265" y="489"/>
                      <a:pt x="265" y="489"/>
                    </a:cubicBezTo>
                    <a:cubicBezTo>
                      <a:pt x="272" y="318"/>
                      <a:pt x="222" y="144"/>
                      <a:pt x="113" y="0"/>
                    </a:cubicBezTo>
                  </a:path>
                </a:pathLst>
              </a:custGeom>
              <a:solidFill>
                <a:srgbClr val="33F0FF"/>
              </a:solidFill>
              <a:ln>
                <a:noFill/>
              </a:ln>
              <a:effectLst>
                <a:innerShdw blurRad="228600" dist="292100">
                  <a:schemeClr val="tx2"/>
                </a:innerShdw>
                <a:softEdge rad="63500"/>
              </a:effectLst>
              <a:scene3d>
                <a:camera prst="orthographicFront"/>
                <a:lightRig rig="flat" dir="t"/>
              </a:scene3d>
              <a:sp3d>
                <a:bevelT w="0" h="914400"/>
                <a:bevelB/>
              </a:sp3d>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17" name="Freeform 31">
                <a:extLst>
                  <a:ext uri="{FF2B5EF4-FFF2-40B4-BE49-F238E27FC236}">
                    <a16:creationId xmlns:a16="http://schemas.microsoft.com/office/drawing/2014/main" id="{A352EC30-1D65-490A-863F-0CF303632F01}"/>
                  </a:ext>
                </a:extLst>
              </p:cNvPr>
              <p:cNvSpPr>
                <a:spLocks/>
              </p:cNvSpPr>
              <p:nvPr/>
            </p:nvSpPr>
            <p:spPr bwMode="auto">
              <a:xfrm>
                <a:off x="7148615" y="3579813"/>
                <a:ext cx="1538288" cy="2244725"/>
              </a:xfrm>
              <a:custGeom>
                <a:avLst/>
                <a:gdLst>
                  <a:gd name="T0" fmla="*/ 904 w 969"/>
                  <a:gd name="T1" fmla="*/ 0 h 1414"/>
                  <a:gd name="T2" fmla="*/ 890 w 969"/>
                  <a:gd name="T3" fmla="*/ 148 h 1414"/>
                  <a:gd name="T4" fmla="*/ 863 w 969"/>
                  <a:gd name="T5" fmla="*/ 295 h 1414"/>
                  <a:gd name="T6" fmla="*/ 821 w 969"/>
                  <a:gd name="T7" fmla="*/ 439 h 1414"/>
                  <a:gd name="T8" fmla="*/ 766 w 969"/>
                  <a:gd name="T9" fmla="*/ 577 h 1414"/>
                  <a:gd name="T10" fmla="*/ 698 w 969"/>
                  <a:gd name="T11" fmla="*/ 712 h 1414"/>
                  <a:gd name="T12" fmla="*/ 659 w 969"/>
                  <a:gd name="T13" fmla="*/ 777 h 1414"/>
                  <a:gd name="T14" fmla="*/ 615 w 969"/>
                  <a:gd name="T15" fmla="*/ 841 h 1414"/>
                  <a:gd name="T16" fmla="*/ 568 w 969"/>
                  <a:gd name="T17" fmla="*/ 904 h 1414"/>
                  <a:gd name="T18" fmla="*/ 518 w 969"/>
                  <a:gd name="T19" fmla="*/ 963 h 1414"/>
                  <a:gd name="T20" fmla="*/ 465 w 969"/>
                  <a:gd name="T21" fmla="*/ 1021 h 1414"/>
                  <a:gd name="T22" fmla="*/ 409 w 969"/>
                  <a:gd name="T23" fmla="*/ 1077 h 1414"/>
                  <a:gd name="T24" fmla="*/ 362 w 969"/>
                  <a:gd name="T25" fmla="*/ 1119 h 1414"/>
                  <a:gd name="T26" fmla="*/ 264 w 969"/>
                  <a:gd name="T27" fmla="*/ 1197 h 1414"/>
                  <a:gd name="T28" fmla="*/ 161 w 969"/>
                  <a:gd name="T29" fmla="*/ 1267 h 1414"/>
                  <a:gd name="T30" fmla="*/ 54 w 969"/>
                  <a:gd name="T31" fmla="*/ 1328 h 1414"/>
                  <a:gd name="T32" fmla="*/ 28 w 969"/>
                  <a:gd name="T33" fmla="*/ 1414 h 1414"/>
                  <a:gd name="T34" fmla="*/ 84 w 969"/>
                  <a:gd name="T35" fmla="*/ 1386 h 1414"/>
                  <a:gd name="T36" fmla="*/ 195 w 969"/>
                  <a:gd name="T37" fmla="*/ 1323 h 1414"/>
                  <a:gd name="T38" fmla="*/ 303 w 969"/>
                  <a:gd name="T39" fmla="*/ 1250 h 1414"/>
                  <a:gd name="T40" fmla="*/ 404 w 969"/>
                  <a:gd name="T41" fmla="*/ 1169 h 1414"/>
                  <a:gd name="T42" fmla="*/ 454 w 969"/>
                  <a:gd name="T43" fmla="*/ 1125 h 1414"/>
                  <a:gd name="T44" fmla="*/ 512 w 969"/>
                  <a:gd name="T45" fmla="*/ 1066 h 1414"/>
                  <a:gd name="T46" fmla="*/ 568 w 969"/>
                  <a:gd name="T47" fmla="*/ 1007 h 1414"/>
                  <a:gd name="T48" fmla="*/ 620 w 969"/>
                  <a:gd name="T49" fmla="*/ 944 h 1414"/>
                  <a:gd name="T50" fmla="*/ 668 w 969"/>
                  <a:gd name="T51" fmla="*/ 879 h 1414"/>
                  <a:gd name="T52" fmla="*/ 713 w 969"/>
                  <a:gd name="T53" fmla="*/ 813 h 1414"/>
                  <a:gd name="T54" fmla="*/ 754 w 969"/>
                  <a:gd name="T55" fmla="*/ 744 h 1414"/>
                  <a:gd name="T56" fmla="*/ 791 w 969"/>
                  <a:gd name="T57" fmla="*/ 676 h 1414"/>
                  <a:gd name="T58" fmla="*/ 826 w 969"/>
                  <a:gd name="T59" fmla="*/ 604 h 1414"/>
                  <a:gd name="T60" fmla="*/ 857 w 969"/>
                  <a:gd name="T61" fmla="*/ 532 h 1414"/>
                  <a:gd name="T62" fmla="*/ 907 w 969"/>
                  <a:gd name="T63" fmla="*/ 385 h 1414"/>
                  <a:gd name="T64" fmla="*/ 943 w 969"/>
                  <a:gd name="T65" fmla="*/ 234 h 1414"/>
                  <a:gd name="T66" fmla="*/ 963 w 969"/>
                  <a:gd name="T67" fmla="*/ 81 h 1414"/>
                  <a:gd name="T68" fmla="*/ 904 w 969"/>
                  <a:gd name="T69" fmla="*/ 0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9" h="1414">
                    <a:moveTo>
                      <a:pt x="904" y="0"/>
                    </a:moveTo>
                    <a:lnTo>
                      <a:pt x="904" y="0"/>
                    </a:lnTo>
                    <a:lnTo>
                      <a:pt x="899" y="75"/>
                    </a:lnTo>
                    <a:lnTo>
                      <a:pt x="890" y="148"/>
                    </a:lnTo>
                    <a:lnTo>
                      <a:pt x="877" y="222"/>
                    </a:lnTo>
                    <a:lnTo>
                      <a:pt x="863" y="295"/>
                    </a:lnTo>
                    <a:lnTo>
                      <a:pt x="843" y="367"/>
                    </a:lnTo>
                    <a:lnTo>
                      <a:pt x="821" y="439"/>
                    </a:lnTo>
                    <a:lnTo>
                      <a:pt x="796" y="509"/>
                    </a:lnTo>
                    <a:lnTo>
                      <a:pt x="766" y="577"/>
                    </a:lnTo>
                    <a:lnTo>
                      <a:pt x="734" y="646"/>
                    </a:lnTo>
                    <a:lnTo>
                      <a:pt x="698" y="712"/>
                    </a:lnTo>
                    <a:lnTo>
                      <a:pt x="677" y="744"/>
                    </a:lnTo>
                    <a:lnTo>
                      <a:pt x="659" y="777"/>
                    </a:lnTo>
                    <a:lnTo>
                      <a:pt x="637" y="810"/>
                    </a:lnTo>
                    <a:lnTo>
                      <a:pt x="615" y="841"/>
                    </a:lnTo>
                    <a:lnTo>
                      <a:pt x="591" y="872"/>
                    </a:lnTo>
                    <a:lnTo>
                      <a:pt x="568" y="904"/>
                    </a:lnTo>
                    <a:lnTo>
                      <a:pt x="545" y="933"/>
                    </a:lnTo>
                    <a:lnTo>
                      <a:pt x="518" y="963"/>
                    </a:lnTo>
                    <a:lnTo>
                      <a:pt x="493" y="993"/>
                    </a:lnTo>
                    <a:lnTo>
                      <a:pt x="465" y="1021"/>
                    </a:lnTo>
                    <a:lnTo>
                      <a:pt x="437" y="1049"/>
                    </a:lnTo>
                    <a:lnTo>
                      <a:pt x="409" y="1077"/>
                    </a:lnTo>
                    <a:lnTo>
                      <a:pt x="409" y="1077"/>
                    </a:lnTo>
                    <a:lnTo>
                      <a:pt x="362" y="1119"/>
                    </a:lnTo>
                    <a:lnTo>
                      <a:pt x="314" y="1160"/>
                    </a:lnTo>
                    <a:lnTo>
                      <a:pt x="264" y="1197"/>
                    </a:lnTo>
                    <a:lnTo>
                      <a:pt x="212" y="1233"/>
                    </a:lnTo>
                    <a:lnTo>
                      <a:pt x="161" y="1267"/>
                    </a:lnTo>
                    <a:lnTo>
                      <a:pt x="108" y="1299"/>
                    </a:lnTo>
                    <a:lnTo>
                      <a:pt x="54" y="1328"/>
                    </a:lnTo>
                    <a:lnTo>
                      <a:pt x="0" y="1355"/>
                    </a:lnTo>
                    <a:lnTo>
                      <a:pt x="28" y="1414"/>
                    </a:lnTo>
                    <a:lnTo>
                      <a:pt x="28" y="1414"/>
                    </a:lnTo>
                    <a:lnTo>
                      <a:pt x="84" y="1386"/>
                    </a:lnTo>
                    <a:lnTo>
                      <a:pt x="140" y="1355"/>
                    </a:lnTo>
                    <a:lnTo>
                      <a:pt x="195" y="1323"/>
                    </a:lnTo>
                    <a:lnTo>
                      <a:pt x="250" y="1288"/>
                    </a:lnTo>
                    <a:lnTo>
                      <a:pt x="303" y="1250"/>
                    </a:lnTo>
                    <a:lnTo>
                      <a:pt x="354" y="1211"/>
                    </a:lnTo>
                    <a:lnTo>
                      <a:pt x="404" y="1169"/>
                    </a:lnTo>
                    <a:lnTo>
                      <a:pt x="454" y="1125"/>
                    </a:lnTo>
                    <a:lnTo>
                      <a:pt x="454" y="1125"/>
                    </a:lnTo>
                    <a:lnTo>
                      <a:pt x="484" y="1096"/>
                    </a:lnTo>
                    <a:lnTo>
                      <a:pt x="512" y="1066"/>
                    </a:lnTo>
                    <a:lnTo>
                      <a:pt x="540" y="1036"/>
                    </a:lnTo>
                    <a:lnTo>
                      <a:pt x="568" y="1007"/>
                    </a:lnTo>
                    <a:lnTo>
                      <a:pt x="595" y="975"/>
                    </a:lnTo>
                    <a:lnTo>
                      <a:pt x="620" y="944"/>
                    </a:lnTo>
                    <a:lnTo>
                      <a:pt x="645" y="911"/>
                    </a:lnTo>
                    <a:lnTo>
                      <a:pt x="668" y="879"/>
                    </a:lnTo>
                    <a:lnTo>
                      <a:pt x="691" y="846"/>
                    </a:lnTo>
                    <a:lnTo>
                      <a:pt x="713" y="813"/>
                    </a:lnTo>
                    <a:lnTo>
                      <a:pt x="734" y="779"/>
                    </a:lnTo>
                    <a:lnTo>
                      <a:pt x="754" y="744"/>
                    </a:lnTo>
                    <a:lnTo>
                      <a:pt x="774" y="710"/>
                    </a:lnTo>
                    <a:lnTo>
                      <a:pt x="791" y="676"/>
                    </a:lnTo>
                    <a:lnTo>
                      <a:pt x="810" y="640"/>
                    </a:lnTo>
                    <a:lnTo>
                      <a:pt x="826" y="604"/>
                    </a:lnTo>
                    <a:lnTo>
                      <a:pt x="841" y="568"/>
                    </a:lnTo>
                    <a:lnTo>
                      <a:pt x="857" y="532"/>
                    </a:lnTo>
                    <a:lnTo>
                      <a:pt x="883" y="459"/>
                    </a:lnTo>
                    <a:lnTo>
                      <a:pt x="907" y="385"/>
                    </a:lnTo>
                    <a:lnTo>
                      <a:pt x="926" y="309"/>
                    </a:lnTo>
                    <a:lnTo>
                      <a:pt x="943" y="234"/>
                    </a:lnTo>
                    <a:lnTo>
                      <a:pt x="955" y="158"/>
                    </a:lnTo>
                    <a:lnTo>
                      <a:pt x="963" y="81"/>
                    </a:lnTo>
                    <a:lnTo>
                      <a:pt x="969" y="3"/>
                    </a:lnTo>
                    <a:lnTo>
                      <a:pt x="9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18" name="Freeform 7">
                <a:extLst>
                  <a:ext uri="{FF2B5EF4-FFF2-40B4-BE49-F238E27FC236}">
                    <a16:creationId xmlns:a16="http://schemas.microsoft.com/office/drawing/2014/main" id="{291D59B2-A939-4D2D-A6A9-86A8674AF82A}"/>
                  </a:ext>
                </a:extLst>
              </p:cNvPr>
              <p:cNvSpPr>
                <a:spLocks/>
              </p:cNvSpPr>
              <p:nvPr/>
            </p:nvSpPr>
            <p:spPr bwMode="auto">
              <a:xfrm>
                <a:off x="4374861" y="1420819"/>
                <a:ext cx="2564164" cy="1111361"/>
              </a:xfrm>
              <a:custGeom>
                <a:avLst/>
                <a:gdLst>
                  <a:gd name="T0" fmla="*/ 756 w 1124"/>
                  <a:gd name="T1" fmla="*/ 0 h 489"/>
                  <a:gd name="T2" fmla="*/ 752 w 1124"/>
                  <a:gd name="T3" fmla="*/ 0 h 489"/>
                  <a:gd name="T4" fmla="*/ 166 w 1124"/>
                  <a:gd name="T5" fmla="*/ 232 h 489"/>
                  <a:gd name="T6" fmla="*/ 0 w 1124"/>
                  <a:gd name="T7" fmla="*/ 447 h 489"/>
                  <a:gd name="T8" fmla="*/ 77 w 1124"/>
                  <a:gd name="T9" fmla="*/ 489 h 489"/>
                  <a:gd name="T10" fmla="*/ 77 w 1124"/>
                  <a:gd name="T11" fmla="*/ 489 h 489"/>
                  <a:gd name="T12" fmla="*/ 77 w 1124"/>
                  <a:gd name="T13" fmla="*/ 489 h 489"/>
                  <a:gd name="T14" fmla="*/ 227 w 1124"/>
                  <a:gd name="T15" fmla="*/ 296 h 489"/>
                  <a:gd name="T16" fmla="*/ 754 w 1124"/>
                  <a:gd name="T17" fmla="*/ 88 h 489"/>
                  <a:gd name="T18" fmla="*/ 1086 w 1124"/>
                  <a:gd name="T19" fmla="*/ 163 h 489"/>
                  <a:gd name="T20" fmla="*/ 1124 w 1124"/>
                  <a:gd name="T21" fmla="*/ 83 h 489"/>
                  <a:gd name="T22" fmla="*/ 756 w 1124"/>
                  <a:gd name="T23"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4" h="489">
                    <a:moveTo>
                      <a:pt x="756" y="0"/>
                    </a:moveTo>
                    <a:cubicBezTo>
                      <a:pt x="752" y="0"/>
                      <a:pt x="752" y="0"/>
                      <a:pt x="752" y="0"/>
                    </a:cubicBezTo>
                    <a:cubicBezTo>
                      <a:pt x="542" y="0"/>
                      <a:pt x="332" y="77"/>
                      <a:pt x="166" y="232"/>
                    </a:cubicBezTo>
                    <a:cubicBezTo>
                      <a:pt x="98" y="296"/>
                      <a:pt x="42" y="369"/>
                      <a:pt x="0" y="447"/>
                    </a:cubicBezTo>
                    <a:cubicBezTo>
                      <a:pt x="77" y="489"/>
                      <a:pt x="77" y="489"/>
                      <a:pt x="77" y="489"/>
                    </a:cubicBezTo>
                    <a:cubicBezTo>
                      <a:pt x="77" y="489"/>
                      <a:pt x="77" y="489"/>
                      <a:pt x="77" y="489"/>
                    </a:cubicBezTo>
                    <a:cubicBezTo>
                      <a:pt x="77" y="489"/>
                      <a:pt x="77" y="489"/>
                      <a:pt x="77" y="489"/>
                    </a:cubicBezTo>
                    <a:cubicBezTo>
                      <a:pt x="115" y="419"/>
                      <a:pt x="165" y="354"/>
                      <a:pt x="227" y="296"/>
                    </a:cubicBezTo>
                    <a:cubicBezTo>
                      <a:pt x="375" y="157"/>
                      <a:pt x="565" y="88"/>
                      <a:pt x="754" y="88"/>
                    </a:cubicBezTo>
                    <a:cubicBezTo>
                      <a:pt x="868" y="88"/>
                      <a:pt x="982" y="113"/>
                      <a:pt x="1086" y="163"/>
                    </a:cubicBezTo>
                    <a:cubicBezTo>
                      <a:pt x="1124" y="83"/>
                      <a:pt x="1124" y="83"/>
                      <a:pt x="1124" y="83"/>
                    </a:cubicBezTo>
                    <a:cubicBezTo>
                      <a:pt x="1008" y="28"/>
                      <a:pt x="882" y="0"/>
                      <a:pt x="756" y="0"/>
                    </a:cubicBezTo>
                  </a:path>
                </a:pathLst>
              </a:custGeom>
              <a:solidFill>
                <a:schemeClr val="tx2"/>
              </a:solidFill>
              <a:ln>
                <a:noFill/>
              </a:ln>
              <a:effectLst>
                <a:innerShdw blurRad="228600" dist="292100">
                  <a:schemeClr val="tx2"/>
                </a:innerShdw>
                <a:softEdge rad="63500"/>
              </a:effectLst>
              <a:scene3d>
                <a:camera prst="orthographicFront"/>
                <a:lightRig rig="flat" dir="t"/>
              </a:scene3d>
              <a:sp3d>
                <a:bevelT w="0" h="914400"/>
                <a:bevelB/>
              </a:sp3d>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19" name="Freeform 8">
                <a:extLst>
                  <a:ext uri="{FF2B5EF4-FFF2-40B4-BE49-F238E27FC236}">
                    <a16:creationId xmlns:a16="http://schemas.microsoft.com/office/drawing/2014/main" id="{D1A8A333-0DBE-42E3-9363-DFFBF11C8DC4}"/>
                  </a:ext>
                </a:extLst>
              </p:cNvPr>
              <p:cNvSpPr>
                <a:spLocks noEditPoints="1"/>
              </p:cNvSpPr>
              <p:nvPr/>
            </p:nvSpPr>
            <p:spPr bwMode="auto">
              <a:xfrm>
                <a:off x="6035208" y="2184043"/>
                <a:ext cx="1255303" cy="1901365"/>
              </a:xfrm>
              <a:custGeom>
                <a:avLst/>
                <a:gdLst>
                  <a:gd name="T0" fmla="*/ 497 w 549"/>
                  <a:gd name="T1" fmla="*/ 754 h 836"/>
                  <a:gd name="T2" fmla="*/ 476 w 549"/>
                  <a:gd name="T3" fmla="*/ 793 h 836"/>
                  <a:gd name="T4" fmla="*/ 448 w 549"/>
                  <a:gd name="T5" fmla="*/ 835 h 836"/>
                  <a:gd name="T6" fmla="*/ 448 w 549"/>
                  <a:gd name="T7" fmla="*/ 836 h 836"/>
                  <a:gd name="T8" fmla="*/ 497 w 549"/>
                  <a:gd name="T9" fmla="*/ 754 h 836"/>
                  <a:gd name="T10" fmla="*/ 26 w 549"/>
                  <a:gd name="T11" fmla="*/ 0 h 836"/>
                  <a:gd name="T12" fmla="*/ 0 w 549"/>
                  <a:gd name="T13" fmla="*/ 1 h 836"/>
                  <a:gd name="T14" fmla="*/ 9 w 549"/>
                  <a:gd name="T15" fmla="*/ 177 h 836"/>
                  <a:gd name="T16" fmla="*/ 27 w 549"/>
                  <a:gd name="T17" fmla="*/ 177 h 836"/>
                  <a:gd name="T18" fmla="*/ 137 w 549"/>
                  <a:gd name="T19" fmla="*/ 195 h 836"/>
                  <a:gd name="T20" fmla="*/ 356 w 549"/>
                  <a:gd name="T21" fmla="*/ 633 h 836"/>
                  <a:gd name="T22" fmla="*/ 306 w 549"/>
                  <a:gd name="T23" fmla="*/ 730 h 836"/>
                  <a:gd name="T24" fmla="*/ 446 w 549"/>
                  <a:gd name="T25" fmla="*/ 834 h 836"/>
                  <a:gd name="T26" fmla="*/ 549 w 549"/>
                  <a:gd name="T27" fmla="*/ 523 h 836"/>
                  <a:gd name="T28" fmla="*/ 545 w 549"/>
                  <a:gd name="T29" fmla="*/ 466 h 836"/>
                  <a:gd name="T30" fmla="*/ 378 w 549"/>
                  <a:gd name="T31" fmla="*/ 137 h 836"/>
                  <a:gd name="T32" fmla="*/ 377 w 549"/>
                  <a:gd name="T33" fmla="*/ 136 h 836"/>
                  <a:gd name="T34" fmla="*/ 378 w 549"/>
                  <a:gd name="T35" fmla="*/ 136 h 836"/>
                  <a:gd name="T36" fmla="*/ 26 w 549"/>
                  <a:gd name="T37" fmla="*/ 0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9" h="836">
                    <a:moveTo>
                      <a:pt x="497" y="754"/>
                    </a:moveTo>
                    <a:cubicBezTo>
                      <a:pt x="491" y="767"/>
                      <a:pt x="484" y="780"/>
                      <a:pt x="476" y="793"/>
                    </a:cubicBezTo>
                    <a:cubicBezTo>
                      <a:pt x="467" y="808"/>
                      <a:pt x="458" y="822"/>
                      <a:pt x="448" y="835"/>
                    </a:cubicBezTo>
                    <a:cubicBezTo>
                      <a:pt x="448" y="836"/>
                      <a:pt x="448" y="836"/>
                      <a:pt x="448" y="836"/>
                    </a:cubicBezTo>
                    <a:cubicBezTo>
                      <a:pt x="466" y="810"/>
                      <a:pt x="483" y="783"/>
                      <a:pt x="497" y="754"/>
                    </a:cubicBezTo>
                    <a:moveTo>
                      <a:pt x="26" y="0"/>
                    </a:moveTo>
                    <a:cubicBezTo>
                      <a:pt x="17" y="0"/>
                      <a:pt x="9" y="1"/>
                      <a:pt x="0" y="1"/>
                    </a:cubicBezTo>
                    <a:cubicBezTo>
                      <a:pt x="9" y="177"/>
                      <a:pt x="9" y="177"/>
                      <a:pt x="9" y="177"/>
                    </a:cubicBezTo>
                    <a:cubicBezTo>
                      <a:pt x="15" y="177"/>
                      <a:pt x="21" y="177"/>
                      <a:pt x="27" y="177"/>
                    </a:cubicBezTo>
                    <a:cubicBezTo>
                      <a:pt x="63" y="177"/>
                      <a:pt x="100" y="182"/>
                      <a:pt x="137" y="195"/>
                    </a:cubicBezTo>
                    <a:cubicBezTo>
                      <a:pt x="319" y="255"/>
                      <a:pt x="417" y="452"/>
                      <a:pt x="356" y="633"/>
                    </a:cubicBezTo>
                    <a:cubicBezTo>
                      <a:pt x="344" y="669"/>
                      <a:pt x="327" y="702"/>
                      <a:pt x="306" y="730"/>
                    </a:cubicBezTo>
                    <a:cubicBezTo>
                      <a:pt x="446" y="834"/>
                      <a:pt x="446" y="834"/>
                      <a:pt x="446" y="834"/>
                    </a:cubicBezTo>
                    <a:cubicBezTo>
                      <a:pt x="514" y="742"/>
                      <a:pt x="549" y="633"/>
                      <a:pt x="549" y="523"/>
                    </a:cubicBezTo>
                    <a:cubicBezTo>
                      <a:pt x="549" y="504"/>
                      <a:pt x="548" y="485"/>
                      <a:pt x="545" y="466"/>
                    </a:cubicBezTo>
                    <a:cubicBezTo>
                      <a:pt x="532" y="342"/>
                      <a:pt x="474" y="224"/>
                      <a:pt x="378" y="137"/>
                    </a:cubicBezTo>
                    <a:cubicBezTo>
                      <a:pt x="377" y="136"/>
                      <a:pt x="377" y="136"/>
                      <a:pt x="377" y="136"/>
                    </a:cubicBezTo>
                    <a:cubicBezTo>
                      <a:pt x="378" y="136"/>
                      <a:pt x="378" y="136"/>
                      <a:pt x="378" y="136"/>
                    </a:cubicBezTo>
                    <a:cubicBezTo>
                      <a:pt x="278" y="46"/>
                      <a:pt x="152" y="0"/>
                      <a:pt x="26" y="0"/>
                    </a:cubicBezTo>
                  </a:path>
                </a:pathLst>
              </a:custGeom>
              <a:gradFill flip="none" rotWithShape="1">
                <a:gsLst>
                  <a:gs pos="50000">
                    <a:srgbClr val="303030">
                      <a:lumMod val="88000"/>
                      <a:lumOff val="12000"/>
                    </a:srgbClr>
                  </a:gs>
                  <a:gs pos="0">
                    <a:schemeClr val="tx1">
                      <a:lumMod val="97000"/>
                      <a:lumOff val="3000"/>
                    </a:schemeClr>
                  </a:gs>
                  <a:gs pos="99000">
                    <a:schemeClr val="tx1">
                      <a:lumMod val="91000"/>
                      <a:lumOff val="9000"/>
                    </a:schemeClr>
                  </a:gs>
                </a:gsLst>
                <a:lin ang="0" scaled="0"/>
                <a:tileRect/>
              </a:gradFill>
              <a:ln>
                <a:noFill/>
              </a:ln>
              <a:effectLst>
                <a:innerShdw blurRad="228600" dist="292100">
                  <a:schemeClr val="tx2"/>
                </a:innerShdw>
                <a:softEdge rad="63500"/>
              </a:effectLst>
              <a:scene3d>
                <a:camera prst="orthographicFront"/>
                <a:lightRig rig="soft" dir="t">
                  <a:rot lat="0" lon="0" rev="0"/>
                </a:lightRig>
              </a:scene3d>
              <a:sp3d prstMaterial="matte">
                <a:bevelT w="88900" h="19050"/>
              </a:sp3d>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0" name="Freeform 9">
                <a:extLst>
                  <a:ext uri="{FF2B5EF4-FFF2-40B4-BE49-F238E27FC236}">
                    <a16:creationId xmlns:a16="http://schemas.microsoft.com/office/drawing/2014/main" id="{EF0D2E47-5DB3-4A5B-A768-77482E197172}"/>
                  </a:ext>
                </a:extLst>
              </p:cNvPr>
              <p:cNvSpPr>
                <a:spLocks noEditPoints="1"/>
              </p:cNvSpPr>
              <p:nvPr/>
            </p:nvSpPr>
            <p:spPr bwMode="auto">
              <a:xfrm>
                <a:off x="6035208" y="2184043"/>
                <a:ext cx="1261998" cy="1901365"/>
              </a:xfrm>
              <a:custGeom>
                <a:avLst/>
                <a:gdLst>
                  <a:gd name="T0" fmla="*/ 550 w 553"/>
                  <a:gd name="T1" fmla="*/ 502 h 835"/>
                  <a:gd name="T2" fmla="*/ 551 w 553"/>
                  <a:gd name="T3" fmla="*/ 523 h 835"/>
                  <a:gd name="T4" fmla="*/ 447 w 553"/>
                  <a:gd name="T5" fmla="*/ 835 h 835"/>
                  <a:gd name="T6" fmla="*/ 448 w 553"/>
                  <a:gd name="T7" fmla="*/ 835 h 835"/>
                  <a:gd name="T8" fmla="*/ 476 w 553"/>
                  <a:gd name="T9" fmla="*/ 793 h 835"/>
                  <a:gd name="T10" fmla="*/ 497 w 553"/>
                  <a:gd name="T11" fmla="*/ 754 h 835"/>
                  <a:gd name="T12" fmla="*/ 524 w 553"/>
                  <a:gd name="T13" fmla="*/ 689 h 835"/>
                  <a:gd name="T14" fmla="*/ 550 w 553"/>
                  <a:gd name="T15" fmla="*/ 502 h 835"/>
                  <a:gd name="T16" fmla="*/ 26 w 553"/>
                  <a:gd name="T17" fmla="*/ 0 h 835"/>
                  <a:gd name="T18" fmla="*/ 0 w 553"/>
                  <a:gd name="T19" fmla="*/ 1 h 835"/>
                  <a:gd name="T20" fmla="*/ 0 w 553"/>
                  <a:gd name="T21" fmla="*/ 1 h 835"/>
                  <a:gd name="T22" fmla="*/ 26 w 553"/>
                  <a:gd name="T23" fmla="*/ 0 h 835"/>
                  <a:gd name="T24" fmla="*/ 378 w 553"/>
                  <a:gd name="T25" fmla="*/ 136 h 835"/>
                  <a:gd name="T26" fmla="*/ 377 w 553"/>
                  <a:gd name="T27" fmla="*/ 136 h 835"/>
                  <a:gd name="T28" fmla="*/ 378 w 553"/>
                  <a:gd name="T29" fmla="*/ 137 h 835"/>
                  <a:gd name="T30" fmla="*/ 545 w 553"/>
                  <a:gd name="T31" fmla="*/ 466 h 835"/>
                  <a:gd name="T32" fmla="*/ 407 w 553"/>
                  <a:gd name="T33" fmla="*/ 165 h 835"/>
                  <a:gd name="T34" fmla="*/ 26 w 553"/>
                  <a:gd name="T35" fmla="*/ 0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3" h="835">
                    <a:moveTo>
                      <a:pt x="550" y="502"/>
                    </a:moveTo>
                    <a:cubicBezTo>
                      <a:pt x="550" y="509"/>
                      <a:pt x="551" y="516"/>
                      <a:pt x="551" y="523"/>
                    </a:cubicBezTo>
                    <a:cubicBezTo>
                      <a:pt x="551" y="633"/>
                      <a:pt x="516" y="743"/>
                      <a:pt x="447" y="835"/>
                    </a:cubicBezTo>
                    <a:cubicBezTo>
                      <a:pt x="448" y="835"/>
                      <a:pt x="448" y="835"/>
                      <a:pt x="448" y="835"/>
                    </a:cubicBezTo>
                    <a:cubicBezTo>
                      <a:pt x="458" y="822"/>
                      <a:pt x="467" y="808"/>
                      <a:pt x="476" y="793"/>
                    </a:cubicBezTo>
                    <a:cubicBezTo>
                      <a:pt x="484" y="780"/>
                      <a:pt x="491" y="767"/>
                      <a:pt x="497" y="754"/>
                    </a:cubicBezTo>
                    <a:cubicBezTo>
                      <a:pt x="507" y="733"/>
                      <a:pt x="516" y="712"/>
                      <a:pt x="524" y="689"/>
                    </a:cubicBezTo>
                    <a:cubicBezTo>
                      <a:pt x="544" y="627"/>
                      <a:pt x="553" y="564"/>
                      <a:pt x="550" y="502"/>
                    </a:cubicBezTo>
                    <a:moveTo>
                      <a:pt x="26" y="0"/>
                    </a:moveTo>
                    <a:cubicBezTo>
                      <a:pt x="17" y="0"/>
                      <a:pt x="9" y="1"/>
                      <a:pt x="0" y="1"/>
                    </a:cubicBezTo>
                    <a:cubicBezTo>
                      <a:pt x="0" y="1"/>
                      <a:pt x="0" y="1"/>
                      <a:pt x="0" y="1"/>
                    </a:cubicBezTo>
                    <a:cubicBezTo>
                      <a:pt x="9" y="1"/>
                      <a:pt x="17" y="0"/>
                      <a:pt x="26" y="0"/>
                    </a:cubicBezTo>
                    <a:cubicBezTo>
                      <a:pt x="152" y="0"/>
                      <a:pt x="278" y="46"/>
                      <a:pt x="378" y="136"/>
                    </a:cubicBezTo>
                    <a:cubicBezTo>
                      <a:pt x="377" y="136"/>
                      <a:pt x="377" y="136"/>
                      <a:pt x="377" y="136"/>
                    </a:cubicBezTo>
                    <a:cubicBezTo>
                      <a:pt x="378" y="137"/>
                      <a:pt x="378" y="137"/>
                      <a:pt x="378" y="137"/>
                    </a:cubicBezTo>
                    <a:cubicBezTo>
                      <a:pt x="474" y="224"/>
                      <a:pt x="532" y="342"/>
                      <a:pt x="545" y="466"/>
                    </a:cubicBezTo>
                    <a:cubicBezTo>
                      <a:pt x="534" y="357"/>
                      <a:pt x="488" y="251"/>
                      <a:pt x="407" y="165"/>
                    </a:cubicBezTo>
                    <a:cubicBezTo>
                      <a:pt x="304" y="56"/>
                      <a:pt x="165" y="0"/>
                      <a:pt x="26" y="0"/>
                    </a:cubicBezTo>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1" name="Freeform 12">
                <a:extLst>
                  <a:ext uri="{FF2B5EF4-FFF2-40B4-BE49-F238E27FC236}">
                    <a16:creationId xmlns:a16="http://schemas.microsoft.com/office/drawing/2014/main" id="{BD45AF12-20C5-4D83-88E6-4353E40C7718}"/>
                  </a:ext>
                </a:extLst>
              </p:cNvPr>
              <p:cNvSpPr>
                <a:spLocks/>
              </p:cNvSpPr>
              <p:nvPr/>
            </p:nvSpPr>
            <p:spPr bwMode="auto">
              <a:xfrm>
                <a:off x="7223559" y="2528832"/>
                <a:ext cx="294578" cy="907166"/>
              </a:xfrm>
              <a:custGeom>
                <a:avLst/>
                <a:gdLst>
                  <a:gd name="T0" fmla="*/ 0 w 129"/>
                  <a:gd name="T1" fmla="*/ 0 h 398"/>
                  <a:gd name="T2" fmla="*/ 0 w 129"/>
                  <a:gd name="T3" fmla="*/ 0 h 398"/>
                  <a:gd name="T4" fmla="*/ 123 w 129"/>
                  <a:gd name="T5" fmla="*/ 398 h 398"/>
                  <a:gd name="T6" fmla="*/ 124 w 129"/>
                  <a:gd name="T7" fmla="*/ 398 h 398"/>
                  <a:gd name="T8" fmla="*/ 124 w 129"/>
                  <a:gd name="T9" fmla="*/ 371 h 398"/>
                  <a:gd name="T10" fmla="*/ 0 w 129"/>
                  <a:gd name="T11" fmla="*/ 0 h 398"/>
                </a:gdLst>
                <a:ahLst/>
                <a:cxnLst>
                  <a:cxn ang="0">
                    <a:pos x="T0" y="T1"/>
                  </a:cxn>
                  <a:cxn ang="0">
                    <a:pos x="T2" y="T3"/>
                  </a:cxn>
                  <a:cxn ang="0">
                    <a:pos x="T4" y="T5"/>
                  </a:cxn>
                  <a:cxn ang="0">
                    <a:pos x="T6" y="T7"/>
                  </a:cxn>
                  <a:cxn ang="0">
                    <a:pos x="T8" y="T9"/>
                  </a:cxn>
                  <a:cxn ang="0">
                    <a:pos x="T10" y="T11"/>
                  </a:cxn>
                </a:cxnLst>
                <a:rect l="0" t="0" r="r" b="b"/>
                <a:pathLst>
                  <a:path w="129" h="398">
                    <a:moveTo>
                      <a:pt x="0" y="0"/>
                    </a:moveTo>
                    <a:cubicBezTo>
                      <a:pt x="0" y="0"/>
                      <a:pt x="0" y="0"/>
                      <a:pt x="0" y="0"/>
                    </a:cubicBezTo>
                    <a:cubicBezTo>
                      <a:pt x="88" y="118"/>
                      <a:pt x="129" y="259"/>
                      <a:pt x="123" y="398"/>
                    </a:cubicBezTo>
                    <a:cubicBezTo>
                      <a:pt x="124" y="398"/>
                      <a:pt x="124" y="398"/>
                      <a:pt x="124" y="398"/>
                    </a:cubicBezTo>
                    <a:cubicBezTo>
                      <a:pt x="124" y="389"/>
                      <a:pt x="124" y="380"/>
                      <a:pt x="124" y="371"/>
                    </a:cubicBezTo>
                    <a:cubicBezTo>
                      <a:pt x="124" y="240"/>
                      <a:pt x="83" y="110"/>
                      <a:pt x="0" y="0"/>
                    </a:cubicBezTo>
                  </a:path>
                </a:pathLst>
              </a:custGeom>
              <a:solidFill>
                <a:srgbClr val="5D62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2" name="Freeform 14">
                <a:extLst>
                  <a:ext uri="{FF2B5EF4-FFF2-40B4-BE49-F238E27FC236}">
                    <a16:creationId xmlns:a16="http://schemas.microsoft.com/office/drawing/2014/main" id="{B96DD7BC-1F84-4FA1-A7F9-321FEDB4911D}"/>
                  </a:ext>
                </a:extLst>
              </p:cNvPr>
              <p:cNvSpPr>
                <a:spLocks/>
              </p:cNvSpPr>
              <p:nvPr/>
            </p:nvSpPr>
            <p:spPr bwMode="auto">
              <a:xfrm>
                <a:off x="6015123" y="938783"/>
                <a:ext cx="2520648" cy="2336536"/>
              </a:xfrm>
              <a:custGeom>
                <a:avLst/>
                <a:gdLst>
                  <a:gd name="T0" fmla="*/ 35 w 1104"/>
                  <a:gd name="T1" fmla="*/ 0 h 1027"/>
                  <a:gd name="T2" fmla="*/ 0 w 1104"/>
                  <a:gd name="T3" fmla="*/ 1 h 1027"/>
                  <a:gd name="T4" fmla="*/ 0 w 1104"/>
                  <a:gd name="T5" fmla="*/ 23 h 1027"/>
                  <a:gd name="T6" fmla="*/ 35 w 1104"/>
                  <a:gd name="T7" fmla="*/ 22 h 1027"/>
                  <a:gd name="T8" fmla="*/ 800 w 1104"/>
                  <a:gd name="T9" fmla="*/ 353 h 1027"/>
                  <a:gd name="T10" fmla="*/ 1082 w 1104"/>
                  <a:gd name="T11" fmla="*/ 1027 h 1027"/>
                  <a:gd name="T12" fmla="*/ 1104 w 1104"/>
                  <a:gd name="T13" fmla="*/ 1026 h 1027"/>
                  <a:gd name="T14" fmla="*/ 815 w 1104"/>
                  <a:gd name="T15" fmla="*/ 338 h 1027"/>
                  <a:gd name="T16" fmla="*/ 35 w 1104"/>
                  <a:gd name="T17" fmla="*/ 0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4" h="1027">
                    <a:moveTo>
                      <a:pt x="35" y="0"/>
                    </a:moveTo>
                    <a:cubicBezTo>
                      <a:pt x="23" y="0"/>
                      <a:pt x="11" y="1"/>
                      <a:pt x="0" y="1"/>
                    </a:cubicBezTo>
                    <a:cubicBezTo>
                      <a:pt x="0" y="8"/>
                      <a:pt x="0" y="15"/>
                      <a:pt x="0" y="23"/>
                    </a:cubicBezTo>
                    <a:cubicBezTo>
                      <a:pt x="12" y="22"/>
                      <a:pt x="23" y="22"/>
                      <a:pt x="35" y="22"/>
                    </a:cubicBezTo>
                    <a:cubicBezTo>
                      <a:pt x="314" y="22"/>
                      <a:pt x="593" y="133"/>
                      <a:pt x="800" y="353"/>
                    </a:cubicBezTo>
                    <a:cubicBezTo>
                      <a:pt x="979" y="544"/>
                      <a:pt x="1072" y="784"/>
                      <a:pt x="1082" y="1027"/>
                    </a:cubicBezTo>
                    <a:cubicBezTo>
                      <a:pt x="1104" y="1026"/>
                      <a:pt x="1104" y="1026"/>
                      <a:pt x="1104" y="1026"/>
                    </a:cubicBezTo>
                    <a:cubicBezTo>
                      <a:pt x="1094" y="778"/>
                      <a:pt x="998" y="533"/>
                      <a:pt x="815" y="338"/>
                    </a:cubicBezTo>
                    <a:cubicBezTo>
                      <a:pt x="605" y="114"/>
                      <a:pt x="320" y="0"/>
                      <a:pt x="35" y="0"/>
                    </a:cubicBezTo>
                  </a:path>
                </a:pathLst>
              </a:custGeom>
              <a:solidFill>
                <a:schemeClr val="tx2"/>
              </a:solidFill>
              <a:ln>
                <a:noFill/>
              </a:ln>
              <a:effectLst>
                <a:innerShdw blurRad="228600" dist="292100">
                  <a:schemeClr val="tx2"/>
                </a:innerShdw>
                <a:softEdge rad="63500"/>
              </a:effectLst>
              <a:scene3d>
                <a:camera prst="orthographicFront"/>
                <a:lightRig rig="flat" dir="t"/>
              </a:scene3d>
              <a:sp3d>
                <a:bevelT w="0" h="914400"/>
                <a:bevelB/>
              </a:sp3d>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3" name="Freeform 17">
                <a:extLst>
                  <a:ext uri="{FF2B5EF4-FFF2-40B4-BE49-F238E27FC236}">
                    <a16:creationId xmlns:a16="http://schemas.microsoft.com/office/drawing/2014/main" id="{18E945D9-04C8-4DA0-9B11-1EABB4E1A9DB}"/>
                  </a:ext>
                </a:extLst>
              </p:cNvPr>
              <p:cNvSpPr>
                <a:spLocks/>
              </p:cNvSpPr>
              <p:nvPr/>
            </p:nvSpPr>
            <p:spPr bwMode="auto">
              <a:xfrm>
                <a:off x="5663637" y="3780787"/>
                <a:ext cx="2413529" cy="1616831"/>
              </a:xfrm>
              <a:custGeom>
                <a:avLst/>
                <a:gdLst>
                  <a:gd name="T0" fmla="*/ 995 w 1058"/>
                  <a:gd name="T1" fmla="*/ 0 h 710"/>
                  <a:gd name="T2" fmla="*/ 995 w 1058"/>
                  <a:gd name="T3" fmla="*/ 0 h 710"/>
                  <a:gd name="T4" fmla="*/ 754 w 1058"/>
                  <a:gd name="T5" fmla="*/ 423 h 710"/>
                  <a:gd name="T6" fmla="*/ 190 w 1058"/>
                  <a:gd name="T7" fmla="*/ 646 h 710"/>
                  <a:gd name="T8" fmla="*/ 14 w 1058"/>
                  <a:gd name="T9" fmla="*/ 627 h 710"/>
                  <a:gd name="T10" fmla="*/ 0 w 1058"/>
                  <a:gd name="T11" fmla="*/ 689 h 710"/>
                  <a:gd name="T12" fmla="*/ 190 w 1058"/>
                  <a:gd name="T13" fmla="*/ 710 h 710"/>
                  <a:gd name="T14" fmla="*/ 798 w 1058"/>
                  <a:gd name="T15" fmla="*/ 469 h 710"/>
                  <a:gd name="T16" fmla="*/ 1058 w 1058"/>
                  <a:gd name="T17" fmla="*/ 14 h 710"/>
                  <a:gd name="T18" fmla="*/ 995 w 1058"/>
                  <a:gd name="T19"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8" h="710">
                    <a:moveTo>
                      <a:pt x="995" y="0"/>
                    </a:moveTo>
                    <a:cubicBezTo>
                      <a:pt x="995" y="0"/>
                      <a:pt x="995" y="0"/>
                      <a:pt x="995" y="0"/>
                    </a:cubicBezTo>
                    <a:cubicBezTo>
                      <a:pt x="961" y="156"/>
                      <a:pt x="880" y="305"/>
                      <a:pt x="754" y="423"/>
                    </a:cubicBezTo>
                    <a:cubicBezTo>
                      <a:pt x="595" y="572"/>
                      <a:pt x="393" y="646"/>
                      <a:pt x="190" y="646"/>
                    </a:cubicBezTo>
                    <a:cubicBezTo>
                      <a:pt x="131" y="646"/>
                      <a:pt x="72" y="639"/>
                      <a:pt x="14" y="627"/>
                    </a:cubicBezTo>
                    <a:cubicBezTo>
                      <a:pt x="9" y="649"/>
                      <a:pt x="4" y="670"/>
                      <a:pt x="0" y="689"/>
                    </a:cubicBezTo>
                    <a:cubicBezTo>
                      <a:pt x="63" y="703"/>
                      <a:pt x="126" y="710"/>
                      <a:pt x="190" y="710"/>
                    </a:cubicBezTo>
                    <a:cubicBezTo>
                      <a:pt x="408" y="710"/>
                      <a:pt x="627" y="630"/>
                      <a:pt x="798" y="469"/>
                    </a:cubicBezTo>
                    <a:cubicBezTo>
                      <a:pt x="934" y="342"/>
                      <a:pt x="1021" y="182"/>
                      <a:pt x="1058" y="14"/>
                    </a:cubicBezTo>
                    <a:cubicBezTo>
                      <a:pt x="995" y="0"/>
                      <a:pt x="995" y="0"/>
                      <a:pt x="995" y="0"/>
                    </a:cubicBezTo>
                  </a:path>
                </a:pathLst>
              </a:custGeom>
              <a:solidFill>
                <a:schemeClr val="tx2"/>
              </a:solidFill>
              <a:ln>
                <a:noFill/>
              </a:ln>
              <a:effectLst>
                <a:innerShdw blurRad="228600" dist="292100">
                  <a:schemeClr val="tx2"/>
                </a:innerShdw>
                <a:softEdge rad="63500"/>
              </a:effectLst>
              <a:scene3d>
                <a:camera prst="orthographicFront"/>
                <a:lightRig rig="flat" dir="t"/>
              </a:scene3d>
              <a:sp3d>
                <a:bevelT w="0" h="914400"/>
                <a:bevelB/>
              </a:sp3d>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4" name="Freeform 18">
                <a:extLst>
                  <a:ext uri="{FF2B5EF4-FFF2-40B4-BE49-F238E27FC236}">
                    <a16:creationId xmlns:a16="http://schemas.microsoft.com/office/drawing/2014/main" id="{1D31A592-CD61-4430-B6E1-197832A3A6C3}"/>
                  </a:ext>
                </a:extLst>
              </p:cNvPr>
              <p:cNvSpPr>
                <a:spLocks/>
              </p:cNvSpPr>
              <p:nvPr/>
            </p:nvSpPr>
            <p:spPr bwMode="auto">
              <a:xfrm>
                <a:off x="5663637" y="3814261"/>
                <a:ext cx="2413529" cy="1583356"/>
              </a:xfrm>
              <a:custGeom>
                <a:avLst/>
                <a:gdLst>
                  <a:gd name="T0" fmla="*/ 1058 w 1059"/>
                  <a:gd name="T1" fmla="*/ 0 h 697"/>
                  <a:gd name="T2" fmla="*/ 798 w 1059"/>
                  <a:gd name="T3" fmla="*/ 455 h 697"/>
                  <a:gd name="T4" fmla="*/ 190 w 1059"/>
                  <a:gd name="T5" fmla="*/ 696 h 697"/>
                  <a:gd name="T6" fmla="*/ 0 w 1059"/>
                  <a:gd name="T7" fmla="*/ 675 h 697"/>
                  <a:gd name="T8" fmla="*/ 0 w 1059"/>
                  <a:gd name="T9" fmla="*/ 676 h 697"/>
                  <a:gd name="T10" fmla="*/ 190 w 1059"/>
                  <a:gd name="T11" fmla="*/ 697 h 697"/>
                  <a:gd name="T12" fmla="*/ 799 w 1059"/>
                  <a:gd name="T13" fmla="*/ 456 h 697"/>
                  <a:gd name="T14" fmla="*/ 1059 w 1059"/>
                  <a:gd name="T15" fmla="*/ 0 h 697"/>
                  <a:gd name="T16" fmla="*/ 1059 w 1059"/>
                  <a:gd name="T17" fmla="*/ 0 h 697"/>
                  <a:gd name="T18" fmla="*/ 1058 w 1059"/>
                  <a:gd name="T19" fmla="*/ 0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9" h="697">
                    <a:moveTo>
                      <a:pt x="1058" y="0"/>
                    </a:moveTo>
                    <a:cubicBezTo>
                      <a:pt x="1021" y="168"/>
                      <a:pt x="934" y="328"/>
                      <a:pt x="798" y="455"/>
                    </a:cubicBezTo>
                    <a:cubicBezTo>
                      <a:pt x="627" y="616"/>
                      <a:pt x="408" y="696"/>
                      <a:pt x="190" y="696"/>
                    </a:cubicBezTo>
                    <a:cubicBezTo>
                      <a:pt x="126" y="696"/>
                      <a:pt x="63" y="689"/>
                      <a:pt x="0" y="675"/>
                    </a:cubicBezTo>
                    <a:cubicBezTo>
                      <a:pt x="0" y="676"/>
                      <a:pt x="0" y="676"/>
                      <a:pt x="0" y="676"/>
                    </a:cubicBezTo>
                    <a:cubicBezTo>
                      <a:pt x="62" y="690"/>
                      <a:pt x="126" y="697"/>
                      <a:pt x="190" y="697"/>
                    </a:cubicBezTo>
                    <a:cubicBezTo>
                      <a:pt x="408" y="697"/>
                      <a:pt x="627" y="617"/>
                      <a:pt x="799" y="456"/>
                    </a:cubicBezTo>
                    <a:cubicBezTo>
                      <a:pt x="935" y="329"/>
                      <a:pt x="1021" y="169"/>
                      <a:pt x="1059" y="0"/>
                    </a:cubicBezTo>
                    <a:cubicBezTo>
                      <a:pt x="1059" y="0"/>
                      <a:pt x="1059" y="0"/>
                      <a:pt x="1059" y="0"/>
                    </a:cubicBezTo>
                    <a:cubicBezTo>
                      <a:pt x="1058" y="0"/>
                      <a:pt x="1058" y="0"/>
                      <a:pt x="1058" y="0"/>
                    </a:cubicBezTo>
                  </a:path>
                </a:pathLst>
              </a:custGeom>
              <a:solidFill>
                <a:srgbClr val="5D62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5" name="Freeform 21">
                <a:extLst>
                  <a:ext uri="{FF2B5EF4-FFF2-40B4-BE49-F238E27FC236}">
                    <a16:creationId xmlns:a16="http://schemas.microsoft.com/office/drawing/2014/main" id="{9F4C8EE9-7950-4014-BF90-FEB6C55DD1F7}"/>
                  </a:ext>
                </a:extLst>
              </p:cNvPr>
              <p:cNvSpPr>
                <a:spLocks/>
              </p:cNvSpPr>
              <p:nvPr/>
            </p:nvSpPr>
            <p:spPr bwMode="auto">
              <a:xfrm>
                <a:off x="4860243" y="2068786"/>
                <a:ext cx="806742" cy="733098"/>
              </a:xfrm>
              <a:custGeom>
                <a:avLst/>
                <a:gdLst>
                  <a:gd name="T0" fmla="*/ 320 w 353"/>
                  <a:gd name="T1" fmla="*/ 0 h 323"/>
                  <a:gd name="T2" fmla="*/ 120 w 353"/>
                  <a:gd name="T3" fmla="*/ 126 h 323"/>
                  <a:gd name="T4" fmla="*/ 0 w 353"/>
                  <a:gd name="T5" fmla="*/ 280 h 323"/>
                  <a:gd name="T6" fmla="*/ 81 w 353"/>
                  <a:gd name="T7" fmla="*/ 323 h 323"/>
                  <a:gd name="T8" fmla="*/ 174 w 353"/>
                  <a:gd name="T9" fmla="*/ 201 h 323"/>
                  <a:gd name="T10" fmla="*/ 174 w 353"/>
                  <a:gd name="T11" fmla="*/ 201 h 323"/>
                  <a:gd name="T12" fmla="*/ 174 w 353"/>
                  <a:gd name="T13" fmla="*/ 200 h 323"/>
                  <a:gd name="T14" fmla="*/ 174 w 353"/>
                  <a:gd name="T15" fmla="*/ 200 h 323"/>
                  <a:gd name="T16" fmla="*/ 174 w 353"/>
                  <a:gd name="T17" fmla="*/ 200 h 323"/>
                  <a:gd name="T18" fmla="*/ 175 w 353"/>
                  <a:gd name="T19" fmla="*/ 200 h 323"/>
                  <a:gd name="T20" fmla="*/ 175 w 353"/>
                  <a:gd name="T21" fmla="*/ 199 h 323"/>
                  <a:gd name="T22" fmla="*/ 175 w 353"/>
                  <a:gd name="T23" fmla="*/ 199 h 323"/>
                  <a:gd name="T24" fmla="*/ 175 w 353"/>
                  <a:gd name="T25" fmla="*/ 199 h 323"/>
                  <a:gd name="T26" fmla="*/ 176 w 353"/>
                  <a:gd name="T27" fmla="*/ 198 h 323"/>
                  <a:gd name="T28" fmla="*/ 176 w 353"/>
                  <a:gd name="T29" fmla="*/ 198 h 323"/>
                  <a:gd name="T30" fmla="*/ 180 w 353"/>
                  <a:gd name="T31" fmla="*/ 194 h 323"/>
                  <a:gd name="T32" fmla="*/ 180 w 353"/>
                  <a:gd name="T33" fmla="*/ 194 h 323"/>
                  <a:gd name="T34" fmla="*/ 181 w 353"/>
                  <a:gd name="T35" fmla="*/ 194 h 323"/>
                  <a:gd name="T36" fmla="*/ 181 w 353"/>
                  <a:gd name="T37" fmla="*/ 194 h 323"/>
                  <a:gd name="T38" fmla="*/ 181 w 353"/>
                  <a:gd name="T39" fmla="*/ 194 h 323"/>
                  <a:gd name="T40" fmla="*/ 181 w 353"/>
                  <a:gd name="T41" fmla="*/ 193 h 323"/>
                  <a:gd name="T42" fmla="*/ 181 w 353"/>
                  <a:gd name="T43" fmla="*/ 193 h 323"/>
                  <a:gd name="T44" fmla="*/ 182 w 353"/>
                  <a:gd name="T45" fmla="*/ 193 h 323"/>
                  <a:gd name="T46" fmla="*/ 182 w 353"/>
                  <a:gd name="T47" fmla="*/ 193 h 323"/>
                  <a:gd name="T48" fmla="*/ 182 w 353"/>
                  <a:gd name="T49" fmla="*/ 192 h 323"/>
                  <a:gd name="T50" fmla="*/ 353 w 353"/>
                  <a:gd name="T51" fmla="*/ 85 h 323"/>
                  <a:gd name="T52" fmla="*/ 320 w 353"/>
                  <a:gd name="T53"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3" h="323">
                    <a:moveTo>
                      <a:pt x="320" y="0"/>
                    </a:moveTo>
                    <a:cubicBezTo>
                      <a:pt x="248" y="27"/>
                      <a:pt x="180" y="69"/>
                      <a:pt x="120" y="126"/>
                    </a:cubicBezTo>
                    <a:cubicBezTo>
                      <a:pt x="71" y="171"/>
                      <a:pt x="31" y="224"/>
                      <a:pt x="0" y="280"/>
                    </a:cubicBezTo>
                    <a:cubicBezTo>
                      <a:pt x="81" y="323"/>
                      <a:pt x="81" y="323"/>
                      <a:pt x="81" y="323"/>
                    </a:cubicBezTo>
                    <a:cubicBezTo>
                      <a:pt x="105" y="279"/>
                      <a:pt x="136" y="238"/>
                      <a:pt x="174" y="201"/>
                    </a:cubicBezTo>
                    <a:cubicBezTo>
                      <a:pt x="174" y="201"/>
                      <a:pt x="174" y="201"/>
                      <a:pt x="174" y="201"/>
                    </a:cubicBezTo>
                    <a:cubicBezTo>
                      <a:pt x="174" y="200"/>
                      <a:pt x="174" y="200"/>
                      <a:pt x="174" y="200"/>
                    </a:cubicBezTo>
                    <a:cubicBezTo>
                      <a:pt x="174" y="200"/>
                      <a:pt x="174" y="200"/>
                      <a:pt x="174" y="200"/>
                    </a:cubicBezTo>
                    <a:cubicBezTo>
                      <a:pt x="174" y="200"/>
                      <a:pt x="174" y="200"/>
                      <a:pt x="174" y="200"/>
                    </a:cubicBezTo>
                    <a:cubicBezTo>
                      <a:pt x="174" y="200"/>
                      <a:pt x="175" y="200"/>
                      <a:pt x="175" y="200"/>
                    </a:cubicBezTo>
                    <a:cubicBezTo>
                      <a:pt x="175" y="200"/>
                      <a:pt x="175" y="199"/>
                      <a:pt x="175" y="199"/>
                    </a:cubicBezTo>
                    <a:cubicBezTo>
                      <a:pt x="175" y="199"/>
                      <a:pt x="175" y="199"/>
                      <a:pt x="175" y="199"/>
                    </a:cubicBezTo>
                    <a:cubicBezTo>
                      <a:pt x="175" y="199"/>
                      <a:pt x="175" y="199"/>
                      <a:pt x="175" y="199"/>
                    </a:cubicBezTo>
                    <a:cubicBezTo>
                      <a:pt x="176" y="199"/>
                      <a:pt x="176" y="198"/>
                      <a:pt x="176" y="198"/>
                    </a:cubicBezTo>
                    <a:cubicBezTo>
                      <a:pt x="176" y="198"/>
                      <a:pt x="176" y="198"/>
                      <a:pt x="176" y="198"/>
                    </a:cubicBezTo>
                    <a:cubicBezTo>
                      <a:pt x="177" y="197"/>
                      <a:pt x="179" y="196"/>
                      <a:pt x="180" y="194"/>
                    </a:cubicBezTo>
                    <a:cubicBezTo>
                      <a:pt x="180" y="194"/>
                      <a:pt x="180" y="194"/>
                      <a:pt x="180" y="194"/>
                    </a:cubicBezTo>
                    <a:cubicBezTo>
                      <a:pt x="180" y="194"/>
                      <a:pt x="180" y="194"/>
                      <a:pt x="181" y="194"/>
                    </a:cubicBezTo>
                    <a:cubicBezTo>
                      <a:pt x="181" y="194"/>
                      <a:pt x="181" y="194"/>
                      <a:pt x="181" y="194"/>
                    </a:cubicBezTo>
                    <a:cubicBezTo>
                      <a:pt x="181" y="194"/>
                      <a:pt x="181" y="194"/>
                      <a:pt x="181" y="194"/>
                    </a:cubicBezTo>
                    <a:cubicBezTo>
                      <a:pt x="181" y="193"/>
                      <a:pt x="181" y="193"/>
                      <a:pt x="181" y="193"/>
                    </a:cubicBezTo>
                    <a:cubicBezTo>
                      <a:pt x="181" y="193"/>
                      <a:pt x="181" y="193"/>
                      <a:pt x="181" y="193"/>
                    </a:cubicBezTo>
                    <a:cubicBezTo>
                      <a:pt x="182" y="193"/>
                      <a:pt x="182" y="193"/>
                      <a:pt x="182" y="193"/>
                    </a:cubicBezTo>
                    <a:cubicBezTo>
                      <a:pt x="182" y="193"/>
                      <a:pt x="182" y="193"/>
                      <a:pt x="182" y="193"/>
                    </a:cubicBezTo>
                    <a:cubicBezTo>
                      <a:pt x="182" y="193"/>
                      <a:pt x="182" y="192"/>
                      <a:pt x="182" y="192"/>
                    </a:cubicBezTo>
                    <a:cubicBezTo>
                      <a:pt x="233" y="144"/>
                      <a:pt x="291" y="109"/>
                      <a:pt x="353" y="85"/>
                    </a:cubicBezTo>
                    <a:cubicBezTo>
                      <a:pt x="320" y="0"/>
                      <a:pt x="320" y="0"/>
                      <a:pt x="320" y="0"/>
                    </a:cubicBezTo>
                  </a:path>
                </a:pathLst>
              </a:custGeom>
              <a:solidFill>
                <a:srgbClr val="0076A8"/>
              </a:solidFill>
              <a:ln>
                <a:noFill/>
              </a:ln>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6" name="Freeform 22">
                <a:extLst>
                  <a:ext uri="{FF2B5EF4-FFF2-40B4-BE49-F238E27FC236}">
                    <a16:creationId xmlns:a16="http://schemas.microsoft.com/office/drawing/2014/main" id="{15314081-E6F7-4809-93E6-083769B2AC93}"/>
                  </a:ext>
                </a:extLst>
              </p:cNvPr>
              <p:cNvSpPr>
                <a:spLocks/>
              </p:cNvSpPr>
              <p:nvPr/>
            </p:nvSpPr>
            <p:spPr bwMode="auto">
              <a:xfrm>
                <a:off x="4729693" y="2702900"/>
                <a:ext cx="318011" cy="391655"/>
              </a:xfrm>
              <a:custGeom>
                <a:avLst/>
                <a:gdLst>
                  <a:gd name="T0" fmla="*/ 58 w 139"/>
                  <a:gd name="T1" fmla="*/ 0 h 172"/>
                  <a:gd name="T2" fmla="*/ 0 w 139"/>
                  <a:gd name="T3" fmla="*/ 150 h 172"/>
                  <a:gd name="T4" fmla="*/ 89 w 139"/>
                  <a:gd name="T5" fmla="*/ 172 h 172"/>
                  <a:gd name="T6" fmla="*/ 139 w 139"/>
                  <a:gd name="T7" fmla="*/ 43 h 172"/>
                  <a:gd name="T8" fmla="*/ 58 w 139"/>
                  <a:gd name="T9" fmla="*/ 0 h 172"/>
                </a:gdLst>
                <a:ahLst/>
                <a:cxnLst>
                  <a:cxn ang="0">
                    <a:pos x="T0" y="T1"/>
                  </a:cxn>
                  <a:cxn ang="0">
                    <a:pos x="T2" y="T3"/>
                  </a:cxn>
                  <a:cxn ang="0">
                    <a:pos x="T4" y="T5"/>
                  </a:cxn>
                  <a:cxn ang="0">
                    <a:pos x="T6" y="T7"/>
                  </a:cxn>
                  <a:cxn ang="0">
                    <a:pos x="T8" y="T9"/>
                  </a:cxn>
                </a:cxnLst>
                <a:rect l="0" t="0" r="r" b="b"/>
                <a:pathLst>
                  <a:path w="139" h="172">
                    <a:moveTo>
                      <a:pt x="58" y="0"/>
                    </a:moveTo>
                    <a:cubicBezTo>
                      <a:pt x="32" y="47"/>
                      <a:pt x="13" y="98"/>
                      <a:pt x="0" y="150"/>
                    </a:cubicBezTo>
                    <a:cubicBezTo>
                      <a:pt x="89" y="172"/>
                      <a:pt x="89" y="172"/>
                      <a:pt x="89" y="172"/>
                    </a:cubicBezTo>
                    <a:cubicBezTo>
                      <a:pt x="100" y="127"/>
                      <a:pt x="116" y="84"/>
                      <a:pt x="139" y="43"/>
                    </a:cubicBezTo>
                    <a:cubicBezTo>
                      <a:pt x="58" y="0"/>
                      <a:pt x="58" y="0"/>
                      <a:pt x="58" y="0"/>
                    </a:cubicBezTo>
                  </a:path>
                </a:pathLst>
              </a:custGeom>
              <a:solidFill>
                <a:srgbClr val="0076A8">
                  <a:alpha val="69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7" name="Freeform 23">
                <a:extLst>
                  <a:ext uri="{FF2B5EF4-FFF2-40B4-BE49-F238E27FC236}">
                    <a16:creationId xmlns:a16="http://schemas.microsoft.com/office/drawing/2014/main" id="{D8CB67A1-F96D-4DE9-8815-BEED645CE82C}"/>
                  </a:ext>
                </a:extLst>
              </p:cNvPr>
              <p:cNvSpPr>
                <a:spLocks noEditPoints="1"/>
              </p:cNvSpPr>
              <p:nvPr/>
            </p:nvSpPr>
            <p:spPr bwMode="auto">
              <a:xfrm>
                <a:off x="5258594" y="2505400"/>
                <a:ext cx="16738" cy="16738"/>
              </a:xfrm>
              <a:custGeom>
                <a:avLst/>
                <a:gdLst>
                  <a:gd name="T0" fmla="*/ 0 w 8"/>
                  <a:gd name="T1" fmla="*/ 8 h 8"/>
                  <a:gd name="T2" fmla="*/ 0 w 8"/>
                  <a:gd name="T3" fmla="*/ 8 h 8"/>
                  <a:gd name="T4" fmla="*/ 0 w 8"/>
                  <a:gd name="T5" fmla="*/ 8 h 8"/>
                  <a:gd name="T6" fmla="*/ 0 w 8"/>
                  <a:gd name="T7" fmla="*/ 7 h 8"/>
                  <a:gd name="T8" fmla="*/ 0 w 8"/>
                  <a:gd name="T9" fmla="*/ 7 h 8"/>
                  <a:gd name="T10" fmla="*/ 0 w 8"/>
                  <a:gd name="T11" fmla="*/ 7 h 8"/>
                  <a:gd name="T12" fmla="*/ 1 w 8"/>
                  <a:gd name="T13" fmla="*/ 7 h 8"/>
                  <a:gd name="T14" fmla="*/ 0 w 8"/>
                  <a:gd name="T15" fmla="*/ 7 h 8"/>
                  <a:gd name="T16" fmla="*/ 1 w 8"/>
                  <a:gd name="T17" fmla="*/ 7 h 8"/>
                  <a:gd name="T18" fmla="*/ 1 w 8"/>
                  <a:gd name="T19" fmla="*/ 6 h 8"/>
                  <a:gd name="T20" fmla="*/ 1 w 8"/>
                  <a:gd name="T21" fmla="*/ 6 h 8"/>
                  <a:gd name="T22" fmla="*/ 1 w 8"/>
                  <a:gd name="T23" fmla="*/ 6 h 8"/>
                  <a:gd name="T24" fmla="*/ 2 w 8"/>
                  <a:gd name="T25" fmla="*/ 5 h 8"/>
                  <a:gd name="T26" fmla="*/ 1 w 8"/>
                  <a:gd name="T27" fmla="*/ 6 h 8"/>
                  <a:gd name="T28" fmla="*/ 2 w 8"/>
                  <a:gd name="T29" fmla="*/ 5 h 8"/>
                  <a:gd name="T30" fmla="*/ 6 w 8"/>
                  <a:gd name="T31" fmla="*/ 1 h 8"/>
                  <a:gd name="T32" fmla="*/ 2 w 8"/>
                  <a:gd name="T33" fmla="*/ 5 h 8"/>
                  <a:gd name="T34" fmla="*/ 6 w 8"/>
                  <a:gd name="T35" fmla="*/ 1 h 8"/>
                  <a:gd name="T36" fmla="*/ 7 w 8"/>
                  <a:gd name="T37" fmla="*/ 1 h 8"/>
                  <a:gd name="T38" fmla="*/ 6 w 8"/>
                  <a:gd name="T39" fmla="*/ 1 h 8"/>
                  <a:gd name="T40" fmla="*/ 7 w 8"/>
                  <a:gd name="T41" fmla="*/ 1 h 8"/>
                  <a:gd name="T42" fmla="*/ 7 w 8"/>
                  <a:gd name="T43" fmla="*/ 1 h 8"/>
                  <a:gd name="T44" fmla="*/ 7 w 8"/>
                  <a:gd name="T45" fmla="*/ 1 h 8"/>
                  <a:gd name="T46" fmla="*/ 7 w 8"/>
                  <a:gd name="T47" fmla="*/ 1 h 8"/>
                  <a:gd name="T48" fmla="*/ 7 w 8"/>
                  <a:gd name="T49" fmla="*/ 0 h 8"/>
                  <a:gd name="T50" fmla="*/ 7 w 8"/>
                  <a:gd name="T51" fmla="*/ 0 h 8"/>
                  <a:gd name="T52" fmla="*/ 7 w 8"/>
                  <a:gd name="T53" fmla="*/ 0 h 8"/>
                  <a:gd name="T54" fmla="*/ 8 w 8"/>
                  <a:gd name="T55" fmla="*/ 0 h 8"/>
                  <a:gd name="T56" fmla="*/ 8 w 8"/>
                  <a:gd name="T57" fmla="*/ 0 h 8"/>
                  <a:gd name="T58" fmla="*/ 8 w 8"/>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0" y="8"/>
                    </a:moveTo>
                    <a:cubicBezTo>
                      <a:pt x="0" y="8"/>
                      <a:pt x="0" y="8"/>
                      <a:pt x="0" y="8"/>
                    </a:cubicBezTo>
                    <a:cubicBezTo>
                      <a:pt x="0" y="8"/>
                      <a:pt x="0" y="8"/>
                      <a:pt x="0" y="8"/>
                    </a:cubicBezTo>
                    <a:moveTo>
                      <a:pt x="0" y="7"/>
                    </a:moveTo>
                    <a:cubicBezTo>
                      <a:pt x="0" y="7"/>
                      <a:pt x="0" y="7"/>
                      <a:pt x="0" y="7"/>
                    </a:cubicBezTo>
                    <a:cubicBezTo>
                      <a:pt x="0" y="7"/>
                      <a:pt x="0" y="7"/>
                      <a:pt x="0" y="7"/>
                    </a:cubicBezTo>
                    <a:moveTo>
                      <a:pt x="1" y="7"/>
                    </a:moveTo>
                    <a:cubicBezTo>
                      <a:pt x="1" y="7"/>
                      <a:pt x="0" y="7"/>
                      <a:pt x="0" y="7"/>
                    </a:cubicBezTo>
                    <a:cubicBezTo>
                      <a:pt x="0" y="7"/>
                      <a:pt x="1" y="7"/>
                      <a:pt x="1" y="7"/>
                    </a:cubicBezTo>
                    <a:moveTo>
                      <a:pt x="1" y="6"/>
                    </a:moveTo>
                    <a:cubicBezTo>
                      <a:pt x="1" y="6"/>
                      <a:pt x="1" y="6"/>
                      <a:pt x="1" y="6"/>
                    </a:cubicBezTo>
                    <a:cubicBezTo>
                      <a:pt x="1" y="6"/>
                      <a:pt x="1" y="6"/>
                      <a:pt x="1" y="6"/>
                    </a:cubicBezTo>
                    <a:moveTo>
                      <a:pt x="2" y="5"/>
                    </a:moveTo>
                    <a:cubicBezTo>
                      <a:pt x="2" y="5"/>
                      <a:pt x="2" y="6"/>
                      <a:pt x="1" y="6"/>
                    </a:cubicBezTo>
                    <a:cubicBezTo>
                      <a:pt x="2" y="6"/>
                      <a:pt x="2" y="5"/>
                      <a:pt x="2" y="5"/>
                    </a:cubicBezTo>
                    <a:moveTo>
                      <a:pt x="6" y="1"/>
                    </a:moveTo>
                    <a:cubicBezTo>
                      <a:pt x="5" y="3"/>
                      <a:pt x="3" y="4"/>
                      <a:pt x="2" y="5"/>
                    </a:cubicBezTo>
                    <a:cubicBezTo>
                      <a:pt x="3" y="4"/>
                      <a:pt x="5" y="3"/>
                      <a:pt x="6" y="1"/>
                    </a:cubicBezTo>
                    <a:moveTo>
                      <a:pt x="7" y="1"/>
                    </a:moveTo>
                    <a:cubicBezTo>
                      <a:pt x="6" y="1"/>
                      <a:pt x="6" y="1"/>
                      <a:pt x="6" y="1"/>
                    </a:cubicBezTo>
                    <a:cubicBezTo>
                      <a:pt x="6" y="1"/>
                      <a:pt x="6" y="1"/>
                      <a:pt x="7" y="1"/>
                    </a:cubicBezTo>
                    <a:moveTo>
                      <a:pt x="7" y="1"/>
                    </a:moveTo>
                    <a:cubicBezTo>
                      <a:pt x="7" y="1"/>
                      <a:pt x="7" y="1"/>
                      <a:pt x="7" y="1"/>
                    </a:cubicBezTo>
                    <a:cubicBezTo>
                      <a:pt x="7" y="1"/>
                      <a:pt x="7" y="1"/>
                      <a:pt x="7" y="1"/>
                    </a:cubicBezTo>
                    <a:moveTo>
                      <a:pt x="7" y="0"/>
                    </a:moveTo>
                    <a:cubicBezTo>
                      <a:pt x="7" y="0"/>
                      <a:pt x="7" y="0"/>
                      <a:pt x="7" y="0"/>
                    </a:cubicBezTo>
                    <a:cubicBezTo>
                      <a:pt x="7" y="0"/>
                      <a:pt x="7" y="0"/>
                      <a:pt x="7" y="0"/>
                    </a:cubicBezTo>
                    <a:moveTo>
                      <a:pt x="8" y="0"/>
                    </a:moveTo>
                    <a:cubicBezTo>
                      <a:pt x="8" y="0"/>
                      <a:pt x="8" y="0"/>
                      <a:pt x="8" y="0"/>
                    </a:cubicBezTo>
                    <a:cubicBezTo>
                      <a:pt x="8" y="0"/>
                      <a:pt x="8" y="0"/>
                      <a:pt x="8" y="0"/>
                    </a:cubicBezTo>
                  </a:path>
                </a:pathLst>
              </a:custGeom>
              <a:solidFill>
                <a:srgbClr val="124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8" name="Freeform 24">
                <a:extLst>
                  <a:ext uri="{FF2B5EF4-FFF2-40B4-BE49-F238E27FC236}">
                    <a16:creationId xmlns:a16="http://schemas.microsoft.com/office/drawing/2014/main" id="{11ED1C77-FF52-4AB0-9B8E-0C60B96AE5EB}"/>
                  </a:ext>
                </a:extLst>
              </p:cNvPr>
              <p:cNvSpPr>
                <a:spLocks/>
              </p:cNvSpPr>
              <p:nvPr/>
            </p:nvSpPr>
            <p:spPr bwMode="auto">
              <a:xfrm>
                <a:off x="4726345" y="2063534"/>
                <a:ext cx="863648" cy="980811"/>
              </a:xfrm>
              <a:custGeom>
                <a:avLst/>
                <a:gdLst>
                  <a:gd name="T0" fmla="*/ 379 w 379"/>
                  <a:gd name="T1" fmla="*/ 0 h 431"/>
                  <a:gd name="T2" fmla="*/ 178 w 379"/>
                  <a:gd name="T3" fmla="*/ 126 h 431"/>
                  <a:gd name="T4" fmla="*/ 163 w 379"/>
                  <a:gd name="T5" fmla="*/ 140 h 431"/>
                  <a:gd name="T6" fmla="*/ 163 w 379"/>
                  <a:gd name="T7" fmla="*/ 140 h 431"/>
                  <a:gd name="T8" fmla="*/ 31 w 379"/>
                  <a:gd name="T9" fmla="*/ 337 h 431"/>
                  <a:gd name="T10" fmla="*/ 0 w 379"/>
                  <a:gd name="T11" fmla="*/ 431 h 431"/>
                  <a:gd name="T12" fmla="*/ 1 w 379"/>
                  <a:gd name="T13" fmla="*/ 431 h 431"/>
                  <a:gd name="T14" fmla="*/ 59 w 379"/>
                  <a:gd name="T15" fmla="*/ 281 h 431"/>
                  <a:gd name="T16" fmla="*/ 179 w 379"/>
                  <a:gd name="T17" fmla="*/ 127 h 431"/>
                  <a:gd name="T18" fmla="*/ 379 w 379"/>
                  <a:gd name="T19" fmla="*/ 1 h 431"/>
                  <a:gd name="T20" fmla="*/ 379 w 379"/>
                  <a:gd name="T21"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9" h="431">
                    <a:moveTo>
                      <a:pt x="379" y="0"/>
                    </a:moveTo>
                    <a:cubicBezTo>
                      <a:pt x="306" y="28"/>
                      <a:pt x="238" y="70"/>
                      <a:pt x="178" y="126"/>
                    </a:cubicBezTo>
                    <a:cubicBezTo>
                      <a:pt x="173" y="131"/>
                      <a:pt x="168" y="135"/>
                      <a:pt x="163" y="140"/>
                    </a:cubicBezTo>
                    <a:cubicBezTo>
                      <a:pt x="163" y="140"/>
                      <a:pt x="163" y="140"/>
                      <a:pt x="163" y="140"/>
                    </a:cubicBezTo>
                    <a:cubicBezTo>
                      <a:pt x="108" y="195"/>
                      <a:pt x="63" y="261"/>
                      <a:pt x="31" y="337"/>
                    </a:cubicBezTo>
                    <a:cubicBezTo>
                      <a:pt x="18" y="368"/>
                      <a:pt x="8" y="399"/>
                      <a:pt x="0" y="431"/>
                    </a:cubicBezTo>
                    <a:cubicBezTo>
                      <a:pt x="1" y="431"/>
                      <a:pt x="1" y="431"/>
                      <a:pt x="1" y="431"/>
                    </a:cubicBezTo>
                    <a:cubicBezTo>
                      <a:pt x="14" y="379"/>
                      <a:pt x="33" y="328"/>
                      <a:pt x="59" y="281"/>
                    </a:cubicBezTo>
                    <a:cubicBezTo>
                      <a:pt x="90" y="225"/>
                      <a:pt x="130" y="172"/>
                      <a:pt x="179" y="127"/>
                    </a:cubicBezTo>
                    <a:cubicBezTo>
                      <a:pt x="239" y="70"/>
                      <a:pt x="307" y="28"/>
                      <a:pt x="379" y="1"/>
                    </a:cubicBezTo>
                    <a:cubicBezTo>
                      <a:pt x="379" y="0"/>
                      <a:pt x="379" y="0"/>
                      <a:pt x="379" y="0"/>
                    </a:cubicBezTo>
                  </a:path>
                </a:pathLst>
              </a:custGeom>
              <a:solidFill>
                <a:srgbClr val="005B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9" name="Freeform 25">
                <a:extLst>
                  <a:ext uri="{FF2B5EF4-FFF2-40B4-BE49-F238E27FC236}">
                    <a16:creationId xmlns:a16="http://schemas.microsoft.com/office/drawing/2014/main" id="{F9BC4EEE-EE65-4090-8316-4DAE518F34D2}"/>
                  </a:ext>
                </a:extLst>
              </p:cNvPr>
              <p:cNvSpPr>
                <a:spLocks/>
              </p:cNvSpPr>
              <p:nvPr/>
            </p:nvSpPr>
            <p:spPr bwMode="auto">
              <a:xfrm>
                <a:off x="4930541" y="2261034"/>
                <a:ext cx="736444" cy="833522"/>
              </a:xfrm>
              <a:custGeom>
                <a:avLst/>
                <a:gdLst>
                  <a:gd name="T0" fmla="*/ 322 w 322"/>
                  <a:gd name="T1" fmla="*/ 0 h 367"/>
                  <a:gd name="T2" fmla="*/ 151 w 322"/>
                  <a:gd name="T3" fmla="*/ 107 h 367"/>
                  <a:gd name="T4" fmla="*/ 151 w 322"/>
                  <a:gd name="T5" fmla="*/ 108 h 367"/>
                  <a:gd name="T6" fmla="*/ 151 w 322"/>
                  <a:gd name="T7" fmla="*/ 108 h 367"/>
                  <a:gd name="T8" fmla="*/ 150 w 322"/>
                  <a:gd name="T9" fmla="*/ 108 h 367"/>
                  <a:gd name="T10" fmla="*/ 150 w 322"/>
                  <a:gd name="T11" fmla="*/ 108 h 367"/>
                  <a:gd name="T12" fmla="*/ 150 w 322"/>
                  <a:gd name="T13" fmla="*/ 109 h 367"/>
                  <a:gd name="T14" fmla="*/ 150 w 322"/>
                  <a:gd name="T15" fmla="*/ 109 h 367"/>
                  <a:gd name="T16" fmla="*/ 150 w 322"/>
                  <a:gd name="T17" fmla="*/ 109 h 367"/>
                  <a:gd name="T18" fmla="*/ 149 w 322"/>
                  <a:gd name="T19" fmla="*/ 109 h 367"/>
                  <a:gd name="T20" fmla="*/ 149 w 322"/>
                  <a:gd name="T21" fmla="*/ 109 h 367"/>
                  <a:gd name="T22" fmla="*/ 145 w 322"/>
                  <a:gd name="T23" fmla="*/ 113 h 367"/>
                  <a:gd name="T24" fmla="*/ 145 w 322"/>
                  <a:gd name="T25" fmla="*/ 113 h 367"/>
                  <a:gd name="T26" fmla="*/ 144 w 322"/>
                  <a:gd name="T27" fmla="*/ 114 h 367"/>
                  <a:gd name="T28" fmla="*/ 144 w 322"/>
                  <a:gd name="T29" fmla="*/ 114 h 367"/>
                  <a:gd name="T30" fmla="*/ 144 w 322"/>
                  <a:gd name="T31" fmla="*/ 114 h 367"/>
                  <a:gd name="T32" fmla="*/ 144 w 322"/>
                  <a:gd name="T33" fmla="*/ 115 h 367"/>
                  <a:gd name="T34" fmla="*/ 143 w 322"/>
                  <a:gd name="T35" fmla="*/ 115 h 367"/>
                  <a:gd name="T36" fmla="*/ 143 w 322"/>
                  <a:gd name="T37" fmla="*/ 115 h 367"/>
                  <a:gd name="T38" fmla="*/ 143 w 322"/>
                  <a:gd name="T39" fmla="*/ 115 h 367"/>
                  <a:gd name="T40" fmla="*/ 143 w 322"/>
                  <a:gd name="T41" fmla="*/ 116 h 367"/>
                  <a:gd name="T42" fmla="*/ 143 w 322"/>
                  <a:gd name="T43" fmla="*/ 116 h 367"/>
                  <a:gd name="T44" fmla="*/ 50 w 322"/>
                  <a:gd name="T45" fmla="*/ 238 h 367"/>
                  <a:gd name="T46" fmla="*/ 0 w 322"/>
                  <a:gd name="T47" fmla="*/ 367 h 367"/>
                  <a:gd name="T48" fmla="*/ 1 w 322"/>
                  <a:gd name="T49" fmla="*/ 367 h 367"/>
                  <a:gd name="T50" fmla="*/ 27 w 322"/>
                  <a:gd name="T51" fmla="*/ 287 h 367"/>
                  <a:gd name="T52" fmla="*/ 95 w 322"/>
                  <a:gd name="T53" fmla="*/ 170 h 367"/>
                  <a:gd name="T54" fmla="*/ 95 w 322"/>
                  <a:gd name="T55" fmla="*/ 170 h 367"/>
                  <a:gd name="T56" fmla="*/ 152 w 322"/>
                  <a:gd name="T57" fmla="*/ 108 h 367"/>
                  <a:gd name="T58" fmla="*/ 322 w 322"/>
                  <a:gd name="T59" fmla="*/ 1 h 367"/>
                  <a:gd name="T60" fmla="*/ 322 w 322"/>
                  <a:gd name="T61" fmla="*/ 1 h 367"/>
                  <a:gd name="T62" fmla="*/ 322 w 322"/>
                  <a:gd name="T6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2" h="367">
                    <a:moveTo>
                      <a:pt x="322" y="0"/>
                    </a:moveTo>
                    <a:cubicBezTo>
                      <a:pt x="260" y="24"/>
                      <a:pt x="202" y="59"/>
                      <a:pt x="151" y="107"/>
                    </a:cubicBezTo>
                    <a:cubicBezTo>
                      <a:pt x="151" y="107"/>
                      <a:pt x="151" y="108"/>
                      <a:pt x="151" y="108"/>
                    </a:cubicBezTo>
                    <a:cubicBezTo>
                      <a:pt x="151" y="108"/>
                      <a:pt x="151" y="108"/>
                      <a:pt x="151" y="108"/>
                    </a:cubicBezTo>
                    <a:cubicBezTo>
                      <a:pt x="151" y="108"/>
                      <a:pt x="151" y="108"/>
                      <a:pt x="150" y="108"/>
                    </a:cubicBezTo>
                    <a:cubicBezTo>
                      <a:pt x="150" y="108"/>
                      <a:pt x="150" y="108"/>
                      <a:pt x="150" y="108"/>
                    </a:cubicBezTo>
                    <a:cubicBezTo>
                      <a:pt x="150" y="108"/>
                      <a:pt x="150" y="108"/>
                      <a:pt x="150" y="109"/>
                    </a:cubicBezTo>
                    <a:cubicBezTo>
                      <a:pt x="150" y="109"/>
                      <a:pt x="150" y="109"/>
                      <a:pt x="150" y="109"/>
                    </a:cubicBezTo>
                    <a:cubicBezTo>
                      <a:pt x="150" y="109"/>
                      <a:pt x="150" y="109"/>
                      <a:pt x="150" y="109"/>
                    </a:cubicBezTo>
                    <a:cubicBezTo>
                      <a:pt x="149" y="109"/>
                      <a:pt x="149" y="109"/>
                      <a:pt x="149" y="109"/>
                    </a:cubicBezTo>
                    <a:cubicBezTo>
                      <a:pt x="149" y="109"/>
                      <a:pt x="149" y="109"/>
                      <a:pt x="149" y="109"/>
                    </a:cubicBezTo>
                    <a:cubicBezTo>
                      <a:pt x="148" y="111"/>
                      <a:pt x="146" y="112"/>
                      <a:pt x="145" y="113"/>
                    </a:cubicBezTo>
                    <a:cubicBezTo>
                      <a:pt x="145" y="113"/>
                      <a:pt x="145" y="113"/>
                      <a:pt x="145" y="113"/>
                    </a:cubicBezTo>
                    <a:cubicBezTo>
                      <a:pt x="145" y="113"/>
                      <a:pt x="145" y="114"/>
                      <a:pt x="144" y="114"/>
                    </a:cubicBezTo>
                    <a:cubicBezTo>
                      <a:pt x="144" y="114"/>
                      <a:pt x="144" y="114"/>
                      <a:pt x="144" y="114"/>
                    </a:cubicBezTo>
                    <a:cubicBezTo>
                      <a:pt x="144" y="114"/>
                      <a:pt x="144" y="114"/>
                      <a:pt x="144" y="114"/>
                    </a:cubicBezTo>
                    <a:cubicBezTo>
                      <a:pt x="144" y="114"/>
                      <a:pt x="144" y="115"/>
                      <a:pt x="144" y="115"/>
                    </a:cubicBezTo>
                    <a:cubicBezTo>
                      <a:pt x="144" y="115"/>
                      <a:pt x="143" y="115"/>
                      <a:pt x="143" y="115"/>
                    </a:cubicBezTo>
                    <a:cubicBezTo>
                      <a:pt x="143" y="115"/>
                      <a:pt x="143" y="115"/>
                      <a:pt x="143" y="115"/>
                    </a:cubicBezTo>
                    <a:cubicBezTo>
                      <a:pt x="143" y="115"/>
                      <a:pt x="143" y="115"/>
                      <a:pt x="143" y="115"/>
                    </a:cubicBezTo>
                    <a:cubicBezTo>
                      <a:pt x="143" y="115"/>
                      <a:pt x="143" y="115"/>
                      <a:pt x="143" y="116"/>
                    </a:cubicBezTo>
                    <a:cubicBezTo>
                      <a:pt x="143" y="116"/>
                      <a:pt x="143" y="116"/>
                      <a:pt x="143" y="116"/>
                    </a:cubicBezTo>
                    <a:cubicBezTo>
                      <a:pt x="105" y="153"/>
                      <a:pt x="74" y="194"/>
                      <a:pt x="50" y="238"/>
                    </a:cubicBezTo>
                    <a:cubicBezTo>
                      <a:pt x="27" y="279"/>
                      <a:pt x="11" y="322"/>
                      <a:pt x="0" y="367"/>
                    </a:cubicBezTo>
                    <a:cubicBezTo>
                      <a:pt x="1" y="367"/>
                      <a:pt x="1" y="367"/>
                      <a:pt x="1" y="367"/>
                    </a:cubicBezTo>
                    <a:cubicBezTo>
                      <a:pt x="8" y="340"/>
                      <a:pt x="16" y="313"/>
                      <a:pt x="27" y="287"/>
                    </a:cubicBezTo>
                    <a:cubicBezTo>
                      <a:pt x="45" y="244"/>
                      <a:pt x="68" y="205"/>
                      <a:pt x="95" y="170"/>
                    </a:cubicBezTo>
                    <a:cubicBezTo>
                      <a:pt x="95" y="170"/>
                      <a:pt x="95" y="170"/>
                      <a:pt x="95" y="170"/>
                    </a:cubicBezTo>
                    <a:cubicBezTo>
                      <a:pt x="112" y="148"/>
                      <a:pt x="131" y="127"/>
                      <a:pt x="152" y="108"/>
                    </a:cubicBezTo>
                    <a:cubicBezTo>
                      <a:pt x="203" y="60"/>
                      <a:pt x="261" y="25"/>
                      <a:pt x="322" y="1"/>
                    </a:cubicBezTo>
                    <a:cubicBezTo>
                      <a:pt x="322" y="1"/>
                      <a:pt x="322" y="1"/>
                      <a:pt x="322" y="1"/>
                    </a:cubicBezTo>
                    <a:cubicBezTo>
                      <a:pt x="322" y="0"/>
                      <a:pt x="322" y="0"/>
                      <a:pt x="322" y="0"/>
                    </a:cubicBezTo>
                  </a:path>
                </a:pathLst>
              </a:custGeom>
              <a:solidFill>
                <a:srgbClr val="005B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30" name="Freeform 26">
                <a:extLst>
                  <a:ext uri="{FF2B5EF4-FFF2-40B4-BE49-F238E27FC236}">
                    <a16:creationId xmlns:a16="http://schemas.microsoft.com/office/drawing/2014/main" id="{D4E7F676-4B71-41A7-B178-73F8B2C3E71B}"/>
                  </a:ext>
                </a:extLst>
              </p:cNvPr>
              <p:cNvSpPr>
                <a:spLocks/>
              </p:cNvSpPr>
              <p:nvPr/>
            </p:nvSpPr>
            <p:spPr bwMode="auto">
              <a:xfrm>
                <a:off x="5452747" y="855095"/>
                <a:ext cx="569070" cy="301273"/>
              </a:xfrm>
              <a:custGeom>
                <a:avLst/>
                <a:gdLst>
                  <a:gd name="T0" fmla="*/ 245 w 249"/>
                  <a:gd name="T1" fmla="*/ 0 h 133"/>
                  <a:gd name="T2" fmla="*/ 245 w 249"/>
                  <a:gd name="T3" fmla="*/ 0 h 133"/>
                  <a:gd name="T4" fmla="*/ 0 w 249"/>
                  <a:gd name="T5" fmla="*/ 35 h 133"/>
                  <a:gd name="T6" fmla="*/ 0 w 249"/>
                  <a:gd name="T7" fmla="*/ 35 h 133"/>
                  <a:gd name="T8" fmla="*/ 26 w 249"/>
                  <a:gd name="T9" fmla="*/ 133 h 133"/>
                  <a:gd name="T10" fmla="*/ 26 w 249"/>
                  <a:gd name="T11" fmla="*/ 133 h 133"/>
                  <a:gd name="T12" fmla="*/ 249 w 249"/>
                  <a:gd name="T13" fmla="*/ 101 h 133"/>
                  <a:gd name="T14" fmla="*/ 247 w 249"/>
                  <a:gd name="T15" fmla="*/ 61 h 133"/>
                  <a:gd name="T16" fmla="*/ 100 w 249"/>
                  <a:gd name="T17" fmla="*/ 76 h 133"/>
                  <a:gd name="T18" fmla="*/ 96 w 249"/>
                  <a:gd name="T19" fmla="*/ 55 h 133"/>
                  <a:gd name="T20" fmla="*/ 247 w 249"/>
                  <a:gd name="T21" fmla="*/ 39 h 133"/>
                  <a:gd name="T22" fmla="*/ 245 w 249"/>
                  <a:gd name="T23" fmla="*/ 0 h 133"/>
                  <a:gd name="connsiteX0" fmla="*/ 9839 w 10000"/>
                  <a:gd name="connsiteY0" fmla="*/ 0 h 10000"/>
                  <a:gd name="connsiteX1" fmla="*/ 9839 w 10000"/>
                  <a:gd name="connsiteY1" fmla="*/ 0 h 10000"/>
                  <a:gd name="connsiteX2" fmla="*/ 0 w 10000"/>
                  <a:gd name="connsiteY2" fmla="*/ 2632 h 10000"/>
                  <a:gd name="connsiteX3" fmla="*/ 0 w 10000"/>
                  <a:gd name="connsiteY3" fmla="*/ 2632 h 10000"/>
                  <a:gd name="connsiteX4" fmla="*/ 1044 w 10000"/>
                  <a:gd name="connsiteY4" fmla="*/ 10000 h 10000"/>
                  <a:gd name="connsiteX5" fmla="*/ 1044 w 10000"/>
                  <a:gd name="connsiteY5" fmla="*/ 10000 h 10000"/>
                  <a:gd name="connsiteX6" fmla="*/ 10000 w 10000"/>
                  <a:gd name="connsiteY6" fmla="*/ 7594 h 10000"/>
                  <a:gd name="connsiteX7" fmla="*/ 9920 w 10000"/>
                  <a:gd name="connsiteY7" fmla="*/ 4586 h 10000"/>
                  <a:gd name="connsiteX8" fmla="*/ 4016 w 10000"/>
                  <a:gd name="connsiteY8" fmla="*/ 5714 h 10000"/>
                  <a:gd name="connsiteX9" fmla="*/ 9920 w 10000"/>
                  <a:gd name="connsiteY9" fmla="*/ 2932 h 10000"/>
                  <a:gd name="connsiteX10" fmla="*/ 9839 w 10000"/>
                  <a:gd name="connsiteY10" fmla="*/ 0 h 10000"/>
                  <a:gd name="connsiteX0" fmla="*/ 9839 w 10000"/>
                  <a:gd name="connsiteY0" fmla="*/ 0 h 10000"/>
                  <a:gd name="connsiteX1" fmla="*/ 9839 w 10000"/>
                  <a:gd name="connsiteY1" fmla="*/ 0 h 10000"/>
                  <a:gd name="connsiteX2" fmla="*/ 0 w 10000"/>
                  <a:gd name="connsiteY2" fmla="*/ 2632 h 10000"/>
                  <a:gd name="connsiteX3" fmla="*/ 0 w 10000"/>
                  <a:gd name="connsiteY3" fmla="*/ 2632 h 10000"/>
                  <a:gd name="connsiteX4" fmla="*/ 1044 w 10000"/>
                  <a:gd name="connsiteY4" fmla="*/ 10000 h 10000"/>
                  <a:gd name="connsiteX5" fmla="*/ 1044 w 10000"/>
                  <a:gd name="connsiteY5" fmla="*/ 10000 h 10000"/>
                  <a:gd name="connsiteX6" fmla="*/ 10000 w 10000"/>
                  <a:gd name="connsiteY6" fmla="*/ 7594 h 10000"/>
                  <a:gd name="connsiteX7" fmla="*/ 9920 w 10000"/>
                  <a:gd name="connsiteY7" fmla="*/ 4586 h 10000"/>
                  <a:gd name="connsiteX8" fmla="*/ 9920 w 10000"/>
                  <a:gd name="connsiteY8" fmla="*/ 2932 h 10000"/>
                  <a:gd name="connsiteX9" fmla="*/ 9839 w 1000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9839" y="0"/>
                    </a:moveTo>
                    <a:lnTo>
                      <a:pt x="9839" y="0"/>
                    </a:lnTo>
                    <a:cubicBezTo>
                      <a:pt x="6546" y="226"/>
                      <a:pt x="3253" y="1053"/>
                      <a:pt x="0" y="2632"/>
                    </a:cubicBezTo>
                    <a:lnTo>
                      <a:pt x="0" y="2632"/>
                    </a:lnTo>
                    <a:lnTo>
                      <a:pt x="1044" y="10000"/>
                    </a:lnTo>
                    <a:lnTo>
                      <a:pt x="1044" y="10000"/>
                    </a:lnTo>
                    <a:cubicBezTo>
                      <a:pt x="3976" y="8571"/>
                      <a:pt x="6988" y="7744"/>
                      <a:pt x="10000" y="7594"/>
                    </a:cubicBezTo>
                    <a:cubicBezTo>
                      <a:pt x="9960" y="6541"/>
                      <a:pt x="9960" y="5489"/>
                      <a:pt x="9920" y="4586"/>
                    </a:cubicBezTo>
                    <a:cubicBezTo>
                      <a:pt x="9907" y="3809"/>
                      <a:pt x="9934" y="3696"/>
                      <a:pt x="9920" y="2932"/>
                    </a:cubicBezTo>
                    <a:cubicBezTo>
                      <a:pt x="9880" y="1880"/>
                      <a:pt x="9880" y="902"/>
                      <a:pt x="9839" y="0"/>
                    </a:cubicBezTo>
                  </a:path>
                </a:pathLst>
              </a:custGeom>
              <a:solidFill>
                <a:srgbClr val="FCB913"/>
              </a:solidFill>
              <a:ln>
                <a:noFill/>
              </a:ln>
              <a:effectLst>
                <a:innerShdw blurRad="228600" dist="292100">
                  <a:schemeClr val="tx2"/>
                </a:innerShdw>
                <a:softEdge rad="63500"/>
              </a:effectLst>
              <a:scene3d>
                <a:camera prst="orthographicFront"/>
                <a:lightRig rig="flat" dir="t"/>
              </a:scene3d>
              <a:sp3d>
                <a:bevelT w="0" h="914400"/>
                <a:bevelB/>
              </a:sp3d>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31" name="Freeform 27">
                <a:extLst>
                  <a:ext uri="{FF2B5EF4-FFF2-40B4-BE49-F238E27FC236}">
                    <a16:creationId xmlns:a16="http://schemas.microsoft.com/office/drawing/2014/main" id="{E1F83B54-B188-4622-ACB4-26CB0D561D7E}"/>
                  </a:ext>
                </a:extLst>
              </p:cNvPr>
              <p:cNvSpPr>
                <a:spLocks/>
              </p:cNvSpPr>
              <p:nvPr/>
            </p:nvSpPr>
            <p:spPr bwMode="auto">
              <a:xfrm>
                <a:off x="5672238" y="940223"/>
                <a:ext cx="344791" cy="83688"/>
              </a:xfrm>
              <a:custGeom>
                <a:avLst/>
                <a:gdLst>
                  <a:gd name="T0" fmla="*/ 151 w 151"/>
                  <a:gd name="T1" fmla="*/ 0 h 37"/>
                  <a:gd name="T2" fmla="*/ 0 w 151"/>
                  <a:gd name="T3" fmla="*/ 16 h 37"/>
                  <a:gd name="T4" fmla="*/ 4 w 151"/>
                  <a:gd name="T5" fmla="*/ 37 h 37"/>
                  <a:gd name="T6" fmla="*/ 151 w 151"/>
                  <a:gd name="T7" fmla="*/ 22 h 37"/>
                  <a:gd name="T8" fmla="*/ 151 w 151"/>
                  <a:gd name="T9" fmla="*/ 0 h 37"/>
                </a:gdLst>
                <a:ahLst/>
                <a:cxnLst>
                  <a:cxn ang="0">
                    <a:pos x="T0" y="T1"/>
                  </a:cxn>
                  <a:cxn ang="0">
                    <a:pos x="T2" y="T3"/>
                  </a:cxn>
                  <a:cxn ang="0">
                    <a:pos x="T4" y="T5"/>
                  </a:cxn>
                  <a:cxn ang="0">
                    <a:pos x="T6" y="T7"/>
                  </a:cxn>
                  <a:cxn ang="0">
                    <a:pos x="T8" y="T9"/>
                  </a:cxn>
                </a:cxnLst>
                <a:rect l="0" t="0" r="r" b="b"/>
                <a:pathLst>
                  <a:path w="151" h="37">
                    <a:moveTo>
                      <a:pt x="151" y="0"/>
                    </a:moveTo>
                    <a:cubicBezTo>
                      <a:pt x="100" y="2"/>
                      <a:pt x="50" y="7"/>
                      <a:pt x="0" y="16"/>
                    </a:cubicBezTo>
                    <a:cubicBezTo>
                      <a:pt x="4" y="37"/>
                      <a:pt x="4" y="37"/>
                      <a:pt x="4" y="37"/>
                    </a:cubicBezTo>
                    <a:cubicBezTo>
                      <a:pt x="53" y="28"/>
                      <a:pt x="102" y="23"/>
                      <a:pt x="151" y="22"/>
                    </a:cubicBezTo>
                    <a:cubicBezTo>
                      <a:pt x="151" y="14"/>
                      <a:pt x="151" y="7"/>
                      <a:pt x="151" y="0"/>
                    </a:cubicBezTo>
                  </a:path>
                </a:pathLst>
              </a:custGeom>
              <a:gradFill flip="none" rotWithShape="1">
                <a:gsLst>
                  <a:gs pos="0">
                    <a:schemeClr val="tx1"/>
                  </a:gs>
                  <a:gs pos="55000">
                    <a:schemeClr val="tx1">
                      <a:lumMod val="75000"/>
                      <a:lumOff val="25000"/>
                    </a:schemeClr>
                  </a:gs>
                  <a:gs pos="100000">
                    <a:schemeClr val="tx1"/>
                  </a:gs>
                </a:gsLst>
                <a:lin ang="0" scaled="0"/>
                <a:tileRect/>
              </a:gradFill>
              <a:ln>
                <a:noFill/>
              </a:ln>
              <a:effectLst>
                <a:innerShdw blurRad="228600" dist="292100">
                  <a:schemeClr val="tx2"/>
                </a:innerShdw>
                <a:softEdge rad="63500"/>
              </a:effectLst>
              <a:scene3d>
                <a:camera prst="orthographicFront"/>
                <a:lightRig rig="flat" dir="t"/>
              </a:scene3d>
              <a:sp3d>
                <a:bevelT w="0" h="914400"/>
                <a:bevelB/>
              </a:sp3d>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32" name="Freeform 16">
                <a:extLst>
                  <a:ext uri="{FF2B5EF4-FFF2-40B4-BE49-F238E27FC236}">
                    <a16:creationId xmlns:a16="http://schemas.microsoft.com/office/drawing/2014/main" id="{507C586B-2361-4F70-A72A-6452C35AEEC0}"/>
                  </a:ext>
                </a:extLst>
              </p:cNvPr>
              <p:cNvSpPr>
                <a:spLocks/>
              </p:cNvSpPr>
              <p:nvPr/>
            </p:nvSpPr>
            <p:spPr bwMode="auto">
              <a:xfrm>
                <a:off x="4063545" y="1347175"/>
                <a:ext cx="4063832" cy="4053791"/>
              </a:xfrm>
              <a:custGeom>
                <a:avLst/>
                <a:gdLst>
                  <a:gd name="T0" fmla="*/ 242 w 1782"/>
                  <a:gd name="T1" fmla="*/ 1500 h 1782"/>
                  <a:gd name="T2" fmla="*/ 241 w 1782"/>
                  <a:gd name="T3" fmla="*/ 1500 h 1782"/>
                  <a:gd name="T4" fmla="*/ 891 w 1782"/>
                  <a:gd name="T5" fmla="*/ 1782 h 1782"/>
                  <a:gd name="T6" fmla="*/ 1501 w 1782"/>
                  <a:gd name="T7" fmla="*/ 1541 h 1782"/>
                  <a:gd name="T8" fmla="*/ 1782 w 1782"/>
                  <a:gd name="T9" fmla="*/ 891 h 1782"/>
                  <a:gd name="T10" fmla="*/ 1541 w 1782"/>
                  <a:gd name="T11" fmla="*/ 281 h 1782"/>
                  <a:gd name="T12" fmla="*/ 891 w 1782"/>
                  <a:gd name="T13" fmla="*/ 0 h 1782"/>
                  <a:gd name="T14" fmla="*/ 282 w 1782"/>
                  <a:gd name="T15" fmla="*/ 241 h 1782"/>
                  <a:gd name="T16" fmla="*/ 0 w 1782"/>
                  <a:gd name="T17" fmla="*/ 891 h 1782"/>
                  <a:gd name="T18" fmla="*/ 241 w 1782"/>
                  <a:gd name="T19" fmla="*/ 1500 h 1782"/>
                  <a:gd name="T20" fmla="*/ 242 w 1782"/>
                  <a:gd name="T21" fmla="*/ 1500 h 1782"/>
                  <a:gd name="T22" fmla="*/ 243 w 1782"/>
                  <a:gd name="T23" fmla="*/ 1499 h 1782"/>
                  <a:gd name="T24" fmla="*/ 2 w 1782"/>
                  <a:gd name="T25" fmla="*/ 891 h 1782"/>
                  <a:gd name="T26" fmla="*/ 283 w 1782"/>
                  <a:gd name="T27" fmla="*/ 242 h 1782"/>
                  <a:gd name="T28" fmla="*/ 891 w 1782"/>
                  <a:gd name="T29" fmla="*/ 2 h 1782"/>
                  <a:gd name="T30" fmla="*/ 1539 w 1782"/>
                  <a:gd name="T31" fmla="*/ 283 h 1782"/>
                  <a:gd name="T32" fmla="*/ 1780 w 1782"/>
                  <a:gd name="T33" fmla="*/ 891 h 1782"/>
                  <a:gd name="T34" fmla="*/ 1499 w 1782"/>
                  <a:gd name="T35" fmla="*/ 1539 h 1782"/>
                  <a:gd name="T36" fmla="*/ 891 w 1782"/>
                  <a:gd name="T37" fmla="*/ 1780 h 1782"/>
                  <a:gd name="T38" fmla="*/ 243 w 1782"/>
                  <a:gd name="T39" fmla="*/ 1499 h 1782"/>
                  <a:gd name="T40" fmla="*/ 242 w 1782"/>
                  <a:gd name="T41" fmla="*/ 1500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2" h="1782">
                    <a:moveTo>
                      <a:pt x="242" y="1500"/>
                    </a:moveTo>
                    <a:cubicBezTo>
                      <a:pt x="241" y="1500"/>
                      <a:pt x="241" y="1500"/>
                      <a:pt x="241" y="1500"/>
                    </a:cubicBezTo>
                    <a:cubicBezTo>
                      <a:pt x="417" y="1687"/>
                      <a:pt x="654" y="1782"/>
                      <a:pt x="891" y="1782"/>
                    </a:cubicBezTo>
                    <a:cubicBezTo>
                      <a:pt x="1110" y="1782"/>
                      <a:pt x="1329" y="1702"/>
                      <a:pt x="1501" y="1541"/>
                    </a:cubicBezTo>
                    <a:cubicBezTo>
                      <a:pt x="1688" y="1365"/>
                      <a:pt x="1782" y="1128"/>
                      <a:pt x="1782" y="891"/>
                    </a:cubicBezTo>
                    <a:cubicBezTo>
                      <a:pt x="1782" y="672"/>
                      <a:pt x="1702" y="453"/>
                      <a:pt x="1541" y="281"/>
                    </a:cubicBezTo>
                    <a:cubicBezTo>
                      <a:pt x="1366" y="94"/>
                      <a:pt x="1129" y="0"/>
                      <a:pt x="891" y="0"/>
                    </a:cubicBezTo>
                    <a:cubicBezTo>
                      <a:pt x="672" y="0"/>
                      <a:pt x="454" y="80"/>
                      <a:pt x="282" y="241"/>
                    </a:cubicBezTo>
                    <a:cubicBezTo>
                      <a:pt x="95" y="416"/>
                      <a:pt x="0" y="653"/>
                      <a:pt x="0" y="891"/>
                    </a:cubicBezTo>
                    <a:cubicBezTo>
                      <a:pt x="0" y="1109"/>
                      <a:pt x="80" y="1328"/>
                      <a:pt x="241" y="1500"/>
                    </a:cubicBezTo>
                    <a:cubicBezTo>
                      <a:pt x="242" y="1500"/>
                      <a:pt x="242" y="1500"/>
                      <a:pt x="242" y="1500"/>
                    </a:cubicBezTo>
                    <a:cubicBezTo>
                      <a:pt x="243" y="1499"/>
                      <a:pt x="243" y="1499"/>
                      <a:pt x="243" y="1499"/>
                    </a:cubicBezTo>
                    <a:cubicBezTo>
                      <a:pt x="82" y="1327"/>
                      <a:pt x="2" y="1109"/>
                      <a:pt x="2" y="891"/>
                    </a:cubicBezTo>
                    <a:cubicBezTo>
                      <a:pt x="2" y="654"/>
                      <a:pt x="96" y="417"/>
                      <a:pt x="283" y="242"/>
                    </a:cubicBezTo>
                    <a:cubicBezTo>
                      <a:pt x="455" y="82"/>
                      <a:pt x="673" y="2"/>
                      <a:pt x="891" y="2"/>
                    </a:cubicBezTo>
                    <a:cubicBezTo>
                      <a:pt x="1128" y="2"/>
                      <a:pt x="1365" y="96"/>
                      <a:pt x="1539" y="283"/>
                    </a:cubicBezTo>
                    <a:cubicBezTo>
                      <a:pt x="1700" y="454"/>
                      <a:pt x="1780" y="673"/>
                      <a:pt x="1780" y="891"/>
                    </a:cubicBezTo>
                    <a:cubicBezTo>
                      <a:pt x="1780" y="1128"/>
                      <a:pt x="1686" y="1364"/>
                      <a:pt x="1499" y="1539"/>
                    </a:cubicBezTo>
                    <a:cubicBezTo>
                      <a:pt x="1328" y="1700"/>
                      <a:pt x="1109" y="1780"/>
                      <a:pt x="891" y="1780"/>
                    </a:cubicBezTo>
                    <a:cubicBezTo>
                      <a:pt x="654" y="1780"/>
                      <a:pt x="418" y="1686"/>
                      <a:pt x="243" y="1499"/>
                    </a:cubicBezTo>
                    <a:cubicBezTo>
                      <a:pt x="242" y="1500"/>
                      <a:pt x="242" y="1500"/>
                      <a:pt x="242" y="1500"/>
                    </a:cubicBezTo>
                  </a:path>
                </a:pathLst>
              </a:custGeom>
              <a:solidFill>
                <a:srgbClr val="A4A7A9"/>
              </a:solidFill>
              <a:ln w="9525">
                <a:solidFill>
                  <a:srgbClr val="0DF250"/>
                </a:solidFill>
                <a:round/>
                <a:headEnd/>
                <a:tailEnd/>
              </a:ln>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33" name="Freeform 10">
                <a:extLst>
                  <a:ext uri="{FF2B5EF4-FFF2-40B4-BE49-F238E27FC236}">
                    <a16:creationId xmlns:a16="http://schemas.microsoft.com/office/drawing/2014/main" id="{B48372D4-F0B8-4F14-BDEB-6AD48307CCA0}"/>
                  </a:ext>
                </a:extLst>
              </p:cNvPr>
              <p:cNvSpPr>
                <a:spLocks/>
              </p:cNvSpPr>
              <p:nvPr/>
            </p:nvSpPr>
            <p:spPr bwMode="auto">
              <a:xfrm>
                <a:off x="4686175" y="1969805"/>
                <a:ext cx="2818572" cy="2808531"/>
              </a:xfrm>
              <a:custGeom>
                <a:avLst/>
                <a:gdLst>
                  <a:gd name="T0" fmla="*/ 168 w 1236"/>
                  <a:gd name="T1" fmla="*/ 1040 h 1236"/>
                  <a:gd name="T2" fmla="*/ 167 w 1236"/>
                  <a:gd name="T3" fmla="*/ 1041 h 1236"/>
                  <a:gd name="T4" fmla="*/ 618 w 1236"/>
                  <a:gd name="T5" fmla="*/ 1236 h 1236"/>
                  <a:gd name="T6" fmla="*/ 1041 w 1236"/>
                  <a:gd name="T7" fmla="*/ 1069 h 1236"/>
                  <a:gd name="T8" fmla="*/ 1236 w 1236"/>
                  <a:gd name="T9" fmla="*/ 618 h 1236"/>
                  <a:gd name="T10" fmla="*/ 1069 w 1236"/>
                  <a:gd name="T11" fmla="*/ 195 h 1236"/>
                  <a:gd name="T12" fmla="*/ 618 w 1236"/>
                  <a:gd name="T13" fmla="*/ 0 h 1236"/>
                  <a:gd name="T14" fmla="*/ 195 w 1236"/>
                  <a:gd name="T15" fmla="*/ 167 h 1236"/>
                  <a:gd name="T16" fmla="*/ 0 w 1236"/>
                  <a:gd name="T17" fmla="*/ 618 h 1236"/>
                  <a:gd name="T18" fmla="*/ 167 w 1236"/>
                  <a:gd name="T19" fmla="*/ 1041 h 1236"/>
                  <a:gd name="T20" fmla="*/ 168 w 1236"/>
                  <a:gd name="T21" fmla="*/ 1040 h 1236"/>
                  <a:gd name="T22" fmla="*/ 169 w 1236"/>
                  <a:gd name="T23" fmla="*/ 1039 h 1236"/>
                  <a:gd name="T24" fmla="*/ 2 w 1236"/>
                  <a:gd name="T25" fmla="*/ 618 h 1236"/>
                  <a:gd name="T26" fmla="*/ 197 w 1236"/>
                  <a:gd name="T27" fmla="*/ 169 h 1236"/>
                  <a:gd name="T28" fmla="*/ 618 w 1236"/>
                  <a:gd name="T29" fmla="*/ 2 h 1236"/>
                  <a:gd name="T30" fmla="*/ 1067 w 1236"/>
                  <a:gd name="T31" fmla="*/ 196 h 1236"/>
                  <a:gd name="T32" fmla="*/ 1234 w 1236"/>
                  <a:gd name="T33" fmla="*/ 618 h 1236"/>
                  <a:gd name="T34" fmla="*/ 1039 w 1236"/>
                  <a:gd name="T35" fmla="*/ 1067 h 1236"/>
                  <a:gd name="T36" fmla="*/ 618 w 1236"/>
                  <a:gd name="T37" fmla="*/ 1234 h 1236"/>
                  <a:gd name="T38" fmla="*/ 169 w 1236"/>
                  <a:gd name="T39" fmla="*/ 1039 h 1236"/>
                  <a:gd name="T40" fmla="*/ 168 w 1236"/>
                  <a:gd name="T41" fmla="*/ 104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6" h="1236">
                    <a:moveTo>
                      <a:pt x="168" y="1040"/>
                    </a:moveTo>
                    <a:cubicBezTo>
                      <a:pt x="167" y="1041"/>
                      <a:pt x="167" y="1041"/>
                      <a:pt x="167" y="1041"/>
                    </a:cubicBezTo>
                    <a:cubicBezTo>
                      <a:pt x="289" y="1170"/>
                      <a:pt x="453" y="1236"/>
                      <a:pt x="618" y="1236"/>
                    </a:cubicBezTo>
                    <a:cubicBezTo>
                      <a:pt x="770" y="1236"/>
                      <a:pt x="922" y="1181"/>
                      <a:pt x="1041" y="1069"/>
                    </a:cubicBezTo>
                    <a:cubicBezTo>
                      <a:pt x="1171" y="947"/>
                      <a:pt x="1236" y="783"/>
                      <a:pt x="1236" y="618"/>
                    </a:cubicBezTo>
                    <a:cubicBezTo>
                      <a:pt x="1236" y="466"/>
                      <a:pt x="1181" y="314"/>
                      <a:pt x="1069" y="195"/>
                    </a:cubicBezTo>
                    <a:cubicBezTo>
                      <a:pt x="947" y="65"/>
                      <a:pt x="783" y="0"/>
                      <a:pt x="618" y="0"/>
                    </a:cubicBezTo>
                    <a:cubicBezTo>
                      <a:pt x="466" y="0"/>
                      <a:pt x="315" y="55"/>
                      <a:pt x="195" y="167"/>
                    </a:cubicBezTo>
                    <a:cubicBezTo>
                      <a:pt x="66" y="289"/>
                      <a:pt x="0" y="453"/>
                      <a:pt x="0" y="618"/>
                    </a:cubicBezTo>
                    <a:cubicBezTo>
                      <a:pt x="0" y="770"/>
                      <a:pt x="55" y="921"/>
                      <a:pt x="167" y="1041"/>
                    </a:cubicBezTo>
                    <a:cubicBezTo>
                      <a:pt x="168" y="1040"/>
                      <a:pt x="168" y="1040"/>
                      <a:pt x="168" y="1040"/>
                    </a:cubicBezTo>
                    <a:cubicBezTo>
                      <a:pt x="169" y="1039"/>
                      <a:pt x="169" y="1039"/>
                      <a:pt x="169" y="1039"/>
                    </a:cubicBezTo>
                    <a:cubicBezTo>
                      <a:pt x="57" y="920"/>
                      <a:pt x="2" y="769"/>
                      <a:pt x="2" y="618"/>
                    </a:cubicBezTo>
                    <a:cubicBezTo>
                      <a:pt x="2" y="454"/>
                      <a:pt x="67" y="290"/>
                      <a:pt x="197" y="169"/>
                    </a:cubicBezTo>
                    <a:cubicBezTo>
                      <a:pt x="316" y="57"/>
                      <a:pt x="467" y="2"/>
                      <a:pt x="618" y="2"/>
                    </a:cubicBezTo>
                    <a:cubicBezTo>
                      <a:pt x="782" y="2"/>
                      <a:pt x="946" y="67"/>
                      <a:pt x="1067" y="196"/>
                    </a:cubicBezTo>
                    <a:cubicBezTo>
                      <a:pt x="1179" y="315"/>
                      <a:pt x="1234" y="467"/>
                      <a:pt x="1234" y="618"/>
                    </a:cubicBezTo>
                    <a:cubicBezTo>
                      <a:pt x="1234" y="782"/>
                      <a:pt x="1169" y="946"/>
                      <a:pt x="1039" y="1067"/>
                    </a:cubicBezTo>
                    <a:cubicBezTo>
                      <a:pt x="921" y="1179"/>
                      <a:pt x="769" y="1234"/>
                      <a:pt x="618" y="1234"/>
                    </a:cubicBezTo>
                    <a:cubicBezTo>
                      <a:pt x="454" y="1234"/>
                      <a:pt x="290" y="1169"/>
                      <a:pt x="169" y="1039"/>
                    </a:cubicBezTo>
                    <a:cubicBezTo>
                      <a:pt x="168" y="1040"/>
                      <a:pt x="168" y="1040"/>
                      <a:pt x="168" y="1040"/>
                    </a:cubicBezTo>
                  </a:path>
                </a:pathLst>
              </a:custGeom>
              <a:solidFill>
                <a:srgbClr val="0076A8"/>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34" name="Freeform 20">
                <a:extLst>
                  <a:ext uri="{FF2B5EF4-FFF2-40B4-BE49-F238E27FC236}">
                    <a16:creationId xmlns:a16="http://schemas.microsoft.com/office/drawing/2014/main" id="{9376C4DF-4BB3-4627-B8E3-1AC7918D3B5F}"/>
                  </a:ext>
                </a:extLst>
              </p:cNvPr>
              <p:cNvSpPr>
                <a:spLocks/>
              </p:cNvSpPr>
              <p:nvPr/>
            </p:nvSpPr>
            <p:spPr bwMode="auto">
              <a:xfrm>
                <a:off x="4900413" y="2180694"/>
                <a:ext cx="2393444" cy="2386749"/>
              </a:xfrm>
              <a:custGeom>
                <a:avLst/>
                <a:gdLst>
                  <a:gd name="T0" fmla="*/ 142 w 1049"/>
                  <a:gd name="T1" fmla="*/ 883 h 1049"/>
                  <a:gd name="T2" fmla="*/ 141 w 1049"/>
                  <a:gd name="T3" fmla="*/ 884 h 1049"/>
                  <a:gd name="T4" fmla="*/ 524 w 1049"/>
                  <a:gd name="T5" fmla="*/ 1049 h 1049"/>
                  <a:gd name="T6" fmla="*/ 883 w 1049"/>
                  <a:gd name="T7" fmla="*/ 907 h 1049"/>
                  <a:gd name="T8" fmla="*/ 1049 w 1049"/>
                  <a:gd name="T9" fmla="*/ 525 h 1049"/>
                  <a:gd name="T10" fmla="*/ 907 w 1049"/>
                  <a:gd name="T11" fmla="*/ 166 h 1049"/>
                  <a:gd name="T12" fmla="*/ 524 w 1049"/>
                  <a:gd name="T13" fmla="*/ 0 h 1049"/>
                  <a:gd name="T14" fmla="*/ 165 w 1049"/>
                  <a:gd name="T15" fmla="*/ 142 h 1049"/>
                  <a:gd name="T16" fmla="*/ 0 w 1049"/>
                  <a:gd name="T17" fmla="*/ 525 h 1049"/>
                  <a:gd name="T18" fmla="*/ 141 w 1049"/>
                  <a:gd name="T19" fmla="*/ 884 h 1049"/>
                  <a:gd name="T20" fmla="*/ 142 w 1049"/>
                  <a:gd name="T21" fmla="*/ 883 h 1049"/>
                  <a:gd name="T22" fmla="*/ 143 w 1049"/>
                  <a:gd name="T23" fmla="*/ 882 h 1049"/>
                  <a:gd name="T24" fmla="*/ 2 w 1049"/>
                  <a:gd name="T25" fmla="*/ 525 h 1049"/>
                  <a:gd name="T26" fmla="*/ 167 w 1049"/>
                  <a:gd name="T27" fmla="*/ 144 h 1049"/>
                  <a:gd name="T28" fmla="*/ 524 w 1049"/>
                  <a:gd name="T29" fmla="*/ 2 h 1049"/>
                  <a:gd name="T30" fmla="*/ 905 w 1049"/>
                  <a:gd name="T31" fmla="*/ 167 h 1049"/>
                  <a:gd name="T32" fmla="*/ 1047 w 1049"/>
                  <a:gd name="T33" fmla="*/ 525 h 1049"/>
                  <a:gd name="T34" fmla="*/ 882 w 1049"/>
                  <a:gd name="T35" fmla="*/ 906 h 1049"/>
                  <a:gd name="T36" fmla="*/ 524 w 1049"/>
                  <a:gd name="T37" fmla="*/ 1047 h 1049"/>
                  <a:gd name="T38" fmla="*/ 143 w 1049"/>
                  <a:gd name="T39" fmla="*/ 882 h 1049"/>
                  <a:gd name="T40" fmla="*/ 142 w 1049"/>
                  <a:gd name="T41" fmla="*/ 883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9" h="1049">
                    <a:moveTo>
                      <a:pt x="142" y="883"/>
                    </a:moveTo>
                    <a:cubicBezTo>
                      <a:pt x="141" y="884"/>
                      <a:pt x="141" y="884"/>
                      <a:pt x="141" y="884"/>
                    </a:cubicBezTo>
                    <a:cubicBezTo>
                      <a:pt x="245" y="994"/>
                      <a:pt x="384" y="1049"/>
                      <a:pt x="524" y="1049"/>
                    </a:cubicBezTo>
                    <a:cubicBezTo>
                      <a:pt x="653" y="1049"/>
                      <a:pt x="782" y="1002"/>
                      <a:pt x="883" y="907"/>
                    </a:cubicBezTo>
                    <a:cubicBezTo>
                      <a:pt x="993" y="804"/>
                      <a:pt x="1049" y="665"/>
                      <a:pt x="1049" y="525"/>
                    </a:cubicBezTo>
                    <a:cubicBezTo>
                      <a:pt x="1049" y="396"/>
                      <a:pt x="1002" y="267"/>
                      <a:pt x="907" y="166"/>
                    </a:cubicBezTo>
                    <a:cubicBezTo>
                      <a:pt x="803" y="56"/>
                      <a:pt x="664" y="0"/>
                      <a:pt x="524" y="0"/>
                    </a:cubicBezTo>
                    <a:cubicBezTo>
                      <a:pt x="395" y="0"/>
                      <a:pt x="266" y="47"/>
                      <a:pt x="165" y="142"/>
                    </a:cubicBezTo>
                    <a:cubicBezTo>
                      <a:pt x="55" y="246"/>
                      <a:pt x="0" y="385"/>
                      <a:pt x="0" y="525"/>
                    </a:cubicBezTo>
                    <a:cubicBezTo>
                      <a:pt x="0" y="654"/>
                      <a:pt x="47" y="782"/>
                      <a:pt x="141" y="884"/>
                    </a:cubicBezTo>
                    <a:cubicBezTo>
                      <a:pt x="142" y="883"/>
                      <a:pt x="142" y="883"/>
                      <a:pt x="142" y="883"/>
                    </a:cubicBezTo>
                    <a:cubicBezTo>
                      <a:pt x="143" y="882"/>
                      <a:pt x="143" y="882"/>
                      <a:pt x="143" y="882"/>
                    </a:cubicBezTo>
                    <a:cubicBezTo>
                      <a:pt x="48" y="781"/>
                      <a:pt x="2" y="653"/>
                      <a:pt x="2" y="525"/>
                    </a:cubicBezTo>
                    <a:cubicBezTo>
                      <a:pt x="2" y="386"/>
                      <a:pt x="57" y="247"/>
                      <a:pt x="167" y="144"/>
                    </a:cubicBezTo>
                    <a:cubicBezTo>
                      <a:pt x="267" y="49"/>
                      <a:pt x="396" y="2"/>
                      <a:pt x="524" y="2"/>
                    </a:cubicBezTo>
                    <a:cubicBezTo>
                      <a:pt x="663" y="2"/>
                      <a:pt x="802" y="58"/>
                      <a:pt x="905" y="167"/>
                    </a:cubicBezTo>
                    <a:cubicBezTo>
                      <a:pt x="1000" y="268"/>
                      <a:pt x="1047" y="397"/>
                      <a:pt x="1047" y="525"/>
                    </a:cubicBezTo>
                    <a:cubicBezTo>
                      <a:pt x="1047" y="664"/>
                      <a:pt x="991" y="803"/>
                      <a:pt x="882" y="906"/>
                    </a:cubicBezTo>
                    <a:cubicBezTo>
                      <a:pt x="781" y="1001"/>
                      <a:pt x="652" y="1047"/>
                      <a:pt x="524" y="1047"/>
                    </a:cubicBezTo>
                    <a:cubicBezTo>
                      <a:pt x="385" y="1047"/>
                      <a:pt x="246" y="992"/>
                      <a:pt x="143" y="882"/>
                    </a:cubicBezTo>
                    <a:cubicBezTo>
                      <a:pt x="142" y="883"/>
                      <a:pt x="142" y="883"/>
                      <a:pt x="142" y="883"/>
                    </a:cubicBezTo>
                  </a:path>
                </a:pathLst>
              </a:custGeom>
              <a:solidFill>
                <a:schemeClr val="accent1"/>
              </a:solidFill>
              <a:ln>
                <a:solidFill>
                  <a:srgbClr val="0DF250"/>
                </a:solidFill>
              </a:ln>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35" name="Freeform 13">
                <a:extLst>
                  <a:ext uri="{FF2B5EF4-FFF2-40B4-BE49-F238E27FC236}">
                    <a16:creationId xmlns:a16="http://schemas.microsoft.com/office/drawing/2014/main" id="{A1B9F43F-C0B3-47FB-B442-BA5152076510}"/>
                  </a:ext>
                </a:extLst>
              </p:cNvPr>
              <p:cNvSpPr>
                <a:spLocks/>
              </p:cNvSpPr>
              <p:nvPr/>
            </p:nvSpPr>
            <p:spPr bwMode="auto">
              <a:xfrm rot="309781">
                <a:off x="6976077" y="3624558"/>
                <a:ext cx="1449154" cy="2101957"/>
              </a:xfrm>
              <a:custGeom>
                <a:avLst/>
                <a:gdLst>
                  <a:gd name="T0" fmla="*/ 579 w 621"/>
                  <a:gd name="T1" fmla="*/ 0 h 905"/>
                  <a:gd name="T2" fmla="*/ 579 w 621"/>
                  <a:gd name="T3" fmla="*/ 0 h 905"/>
                  <a:gd name="T4" fmla="*/ 262 w 621"/>
                  <a:gd name="T5" fmla="*/ 690 h 905"/>
                  <a:gd name="T6" fmla="*/ 0 w 621"/>
                  <a:gd name="T7" fmla="*/ 867 h 905"/>
                  <a:gd name="T8" fmla="*/ 0 w 621"/>
                  <a:gd name="T9" fmla="*/ 867 h 905"/>
                  <a:gd name="T10" fmla="*/ 18 w 621"/>
                  <a:gd name="T11" fmla="*/ 905 h 905"/>
                  <a:gd name="T12" fmla="*/ 291 w 621"/>
                  <a:gd name="T13" fmla="*/ 720 h 905"/>
                  <a:gd name="T14" fmla="*/ 621 w 621"/>
                  <a:gd name="T15" fmla="*/ 2 h 905"/>
                  <a:gd name="T16" fmla="*/ 621 w 621"/>
                  <a:gd name="T17" fmla="*/ 2 h 905"/>
                  <a:gd name="T18" fmla="*/ 579 w 621"/>
                  <a:gd name="T19"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1" h="905">
                    <a:moveTo>
                      <a:pt x="579" y="0"/>
                    </a:moveTo>
                    <a:cubicBezTo>
                      <a:pt x="579" y="0"/>
                      <a:pt x="579" y="0"/>
                      <a:pt x="579" y="0"/>
                    </a:cubicBezTo>
                    <a:cubicBezTo>
                      <a:pt x="568" y="253"/>
                      <a:pt x="462" y="503"/>
                      <a:pt x="262" y="690"/>
                    </a:cubicBezTo>
                    <a:cubicBezTo>
                      <a:pt x="183" y="764"/>
                      <a:pt x="94" y="824"/>
                      <a:pt x="0" y="867"/>
                    </a:cubicBezTo>
                    <a:cubicBezTo>
                      <a:pt x="0" y="867"/>
                      <a:pt x="0" y="867"/>
                      <a:pt x="0" y="867"/>
                    </a:cubicBezTo>
                    <a:cubicBezTo>
                      <a:pt x="18" y="905"/>
                      <a:pt x="18" y="905"/>
                      <a:pt x="18" y="905"/>
                    </a:cubicBezTo>
                    <a:cubicBezTo>
                      <a:pt x="116" y="860"/>
                      <a:pt x="208" y="798"/>
                      <a:pt x="291" y="720"/>
                    </a:cubicBezTo>
                    <a:cubicBezTo>
                      <a:pt x="499" y="525"/>
                      <a:pt x="609" y="266"/>
                      <a:pt x="621" y="2"/>
                    </a:cubicBezTo>
                    <a:cubicBezTo>
                      <a:pt x="621" y="2"/>
                      <a:pt x="621" y="2"/>
                      <a:pt x="621" y="2"/>
                    </a:cubicBezTo>
                    <a:cubicBezTo>
                      <a:pt x="579" y="0"/>
                      <a:pt x="579" y="0"/>
                      <a:pt x="579" y="0"/>
                    </a:cubicBezTo>
                  </a:path>
                </a:pathLst>
              </a:custGeom>
              <a:solidFill>
                <a:srgbClr val="FCB913"/>
              </a:solidFill>
              <a:ln>
                <a:noFill/>
              </a:ln>
              <a:effectLst>
                <a:innerShdw blurRad="228600" dist="292100">
                  <a:schemeClr val="tx2"/>
                </a:innerShdw>
                <a:softEdge rad="63500"/>
              </a:effectLst>
              <a:scene3d>
                <a:camera prst="orthographicFront"/>
                <a:lightRig rig="flat" dir="t"/>
              </a:scene3d>
              <a:sp3d>
                <a:bevelT w="0" h="914400"/>
                <a:bevelB/>
              </a:sp3d>
            </p:spPr>
            <p:txBody>
              <a:bodyPr vert="horz" wrap="square" lIns="91440" tIns="45720" rIns="91440" bIns="45720" numCol="1" anchor="t" anchorCtr="0" compatLnSpc="1">
                <a:prstTxWarp prst="textNoShape">
                  <a:avLst/>
                </a:prstTxWarp>
              </a:bodyPr>
              <a:lstStyle/>
              <a:p>
                <a:pPr marL="0" marR="0" lvl="0" indent="0" algn="l" defTabSz="1217613"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grpSp>
      </p:grpSp>
      <p:sp>
        <p:nvSpPr>
          <p:cNvPr id="4" name="Subtitle 3"/>
          <p:cNvSpPr>
            <a:spLocks noGrp="1"/>
          </p:cNvSpPr>
          <p:nvPr>
            <p:ph type="subTitle" idx="1"/>
          </p:nvPr>
        </p:nvSpPr>
        <p:spPr>
          <a:xfrm>
            <a:off x="352805" y="5519738"/>
            <a:ext cx="6531634" cy="914400"/>
          </a:xfrm>
        </p:spPr>
        <p:txBody>
          <a:bodyPr/>
          <a:lstStyle/>
          <a:p>
            <a:r>
              <a:rPr lang="en-US" dirty="0">
                <a:solidFill>
                  <a:schemeClr val="bg1"/>
                </a:solidFill>
              </a:rPr>
              <a:t>RIBridges Lower Environments Reconciliation</a:t>
            </a:r>
          </a:p>
        </p:txBody>
      </p:sp>
      <p:sp>
        <p:nvSpPr>
          <p:cNvPr id="2" name="Rectangle 1">
            <a:extLst>
              <a:ext uri="{FF2B5EF4-FFF2-40B4-BE49-F238E27FC236}">
                <a16:creationId xmlns:a16="http://schemas.microsoft.com/office/drawing/2014/main" id="{8DAD81E4-46D6-48CA-BDD8-B1B2FF97813B}"/>
              </a:ext>
            </a:extLst>
          </p:cNvPr>
          <p:cNvSpPr/>
          <p:nvPr/>
        </p:nvSpPr>
        <p:spPr>
          <a:xfrm>
            <a:off x="5974813" y="3244334"/>
            <a:ext cx="24237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 name="Rectangle 4">
            <a:extLst>
              <a:ext uri="{FF2B5EF4-FFF2-40B4-BE49-F238E27FC236}">
                <a16:creationId xmlns:a16="http://schemas.microsoft.com/office/drawing/2014/main" id="{4A7E3399-D30E-4E1C-B116-A26F056D0CC3}"/>
              </a:ext>
            </a:extLst>
          </p:cNvPr>
          <p:cNvSpPr/>
          <p:nvPr/>
        </p:nvSpPr>
        <p:spPr>
          <a:xfrm>
            <a:off x="5974813" y="3244334"/>
            <a:ext cx="24237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Tree>
    <p:extLst>
      <p:ext uri="{BB962C8B-B14F-4D97-AF65-F5344CB8AC3E}">
        <p14:creationId xmlns:p14="http://schemas.microsoft.com/office/powerpoint/2010/main" val="2895766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180000" fill="hold"/>
                                        <p:tgtEl>
                                          <p:spTgt spid="1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180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0B9C-92BF-4BB1-A0C5-8CDD1A14206A}"/>
              </a:ext>
            </a:extLst>
          </p:cNvPr>
          <p:cNvSpPr>
            <a:spLocks noGrp="1"/>
          </p:cNvSpPr>
          <p:nvPr>
            <p:ph type="title" idx="4294967295"/>
          </p:nvPr>
        </p:nvSpPr>
        <p:spPr>
          <a:xfrm>
            <a:off x="535709" y="411595"/>
            <a:ext cx="10058400" cy="280988"/>
          </a:xfrm>
        </p:spPr>
        <p:txBody>
          <a:bodyPr>
            <a:normAutofit fontScale="90000"/>
          </a:bodyPr>
          <a:lstStyle/>
          <a:p>
            <a:r>
              <a:rPr lang="en-US" sz="2000" b="1" u="sng" dirty="0">
                <a:latin typeface="Calibri" panose="020F0502020204030204" pitchFamily="34" charset="0"/>
                <a:cs typeface="Calibri" panose="020F0502020204030204" pitchFamily="34" charset="0"/>
              </a:rPr>
              <a:t>Upcoming Contractual expectation for Lower Environments:</a:t>
            </a:r>
            <a:endParaRPr lang="en-US" sz="2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B882DE9-55E2-4A5F-B802-80D14A636CEC}"/>
              </a:ext>
            </a:extLst>
          </p:cNvPr>
          <p:cNvSpPr>
            <a:spLocks noGrp="1"/>
          </p:cNvSpPr>
          <p:nvPr>
            <p:ph idx="4294967295"/>
          </p:nvPr>
        </p:nvSpPr>
        <p:spPr>
          <a:xfrm>
            <a:off x="535709" y="1034473"/>
            <a:ext cx="10058400" cy="3269672"/>
          </a:xfrm>
        </p:spPr>
        <p:txBody>
          <a:bodyPr>
            <a:noAutofit/>
          </a:bodyPr>
          <a:lstStyle/>
          <a:p>
            <a:pPr lvl="0"/>
            <a:r>
              <a:rPr lang="en-US" sz="1600" dirty="0">
                <a:latin typeface="Calibri" panose="020F0502020204030204" pitchFamily="34" charset="0"/>
                <a:cs typeface="Calibri" panose="020F0502020204030204" pitchFamily="34" charset="0"/>
              </a:rPr>
              <a:t>M&amp;O streams - 3 (parallel SDLC)</a:t>
            </a:r>
          </a:p>
          <a:p>
            <a:pPr lvl="1"/>
            <a:r>
              <a:rPr lang="en-US" sz="1600" dirty="0">
                <a:latin typeface="Calibri" panose="020F0502020204030204" pitchFamily="34" charset="0"/>
                <a:cs typeface="Calibri" panose="020F0502020204030204" pitchFamily="34" charset="0"/>
              </a:rPr>
              <a:t>2 Dev, 4 SIT, 1 UAT – Overall 7 (1 unmasked environment)</a:t>
            </a:r>
          </a:p>
          <a:p>
            <a:pPr lvl="0"/>
            <a:r>
              <a:rPr lang="en-US" sz="1600" dirty="0">
                <a:latin typeface="Calibri" panose="020F0502020204030204" pitchFamily="34" charset="0"/>
                <a:cs typeface="Calibri" panose="020F0502020204030204" pitchFamily="34" charset="0"/>
              </a:rPr>
              <a:t>Enhancements Stream - 2 (parallel SDLC)</a:t>
            </a:r>
          </a:p>
          <a:p>
            <a:pPr lvl="1"/>
            <a:r>
              <a:rPr lang="en-US" sz="1600" dirty="0">
                <a:latin typeface="Calibri" panose="020F0502020204030204" pitchFamily="34" charset="0"/>
                <a:cs typeface="Calibri" panose="020F0502020204030204" pitchFamily="34" charset="0"/>
              </a:rPr>
              <a:t>1 Dev, 2 SIT, 1 UAT – Overall 4 (1 unmasked environment)</a:t>
            </a:r>
          </a:p>
          <a:p>
            <a:pPr lvl="0"/>
            <a:r>
              <a:rPr lang="en-US" sz="1600" dirty="0">
                <a:latin typeface="Calibri" panose="020F0502020204030204" pitchFamily="34" charset="0"/>
                <a:cs typeface="Calibri" panose="020F0502020204030204" pitchFamily="34" charset="0"/>
              </a:rPr>
              <a:t>Incident triage and data fix testing (prod size)</a:t>
            </a:r>
          </a:p>
          <a:p>
            <a:pPr lvl="1"/>
            <a:r>
              <a:rPr lang="en-US" sz="1600" dirty="0">
                <a:latin typeface="Calibri" panose="020F0502020204030204" pitchFamily="34" charset="0"/>
                <a:cs typeface="Calibri" panose="020F0502020204030204" pitchFamily="34" charset="0"/>
              </a:rPr>
              <a:t>PRDT (unmasked), SITW (masked)</a:t>
            </a:r>
          </a:p>
          <a:p>
            <a:pPr lvl="0"/>
            <a:r>
              <a:rPr lang="en-US" sz="1600" dirty="0">
                <a:latin typeface="Calibri" panose="020F0502020204030204" pitchFamily="34" charset="0"/>
                <a:cs typeface="Calibri" panose="020F0502020204030204" pitchFamily="34" charset="0"/>
              </a:rPr>
              <a:t>Perf1 - 1 App enhancements/Tech upgrades (will be shared between online and batch)</a:t>
            </a:r>
          </a:p>
          <a:p>
            <a:pPr lvl="0"/>
            <a:r>
              <a:rPr lang="en-US" sz="1600" dirty="0">
                <a:latin typeface="Calibri" panose="020F0502020204030204" pitchFamily="34" charset="0"/>
                <a:cs typeface="Calibri" panose="020F0502020204030204" pitchFamily="34" charset="0"/>
              </a:rPr>
              <a:t>Training - 1 enhancements (we need to cutdown to 1. The current contract has 2)</a:t>
            </a:r>
          </a:p>
        </p:txBody>
      </p:sp>
    </p:spTree>
    <p:extLst>
      <p:ext uri="{BB962C8B-B14F-4D97-AF65-F5344CB8AC3E}">
        <p14:creationId xmlns:p14="http://schemas.microsoft.com/office/powerpoint/2010/main" val="2708646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908D8DB-A21D-4789-A192-7A531CA4E22A}"/>
              </a:ext>
            </a:extLst>
          </p:cNvPr>
          <p:cNvSpPr>
            <a:spLocks noGrp="1"/>
          </p:cNvSpPr>
          <p:nvPr>
            <p:ph type="title" idx="4294967295"/>
          </p:nvPr>
        </p:nvSpPr>
        <p:spPr>
          <a:xfrm>
            <a:off x="295563" y="465427"/>
            <a:ext cx="10058400" cy="273050"/>
          </a:xfrm>
        </p:spPr>
        <p:txBody>
          <a:bodyPr>
            <a:normAutofit fontScale="90000"/>
          </a:bodyPr>
          <a:lstStyle/>
          <a:p>
            <a:r>
              <a:rPr lang="en-US" sz="2000" b="1" dirty="0">
                <a:latin typeface="Calibri" panose="020F0502020204030204" pitchFamily="34" charset="0"/>
                <a:cs typeface="Calibri" panose="020F0502020204030204" pitchFamily="34" charset="0"/>
              </a:rPr>
              <a:t>Environment Reconciliation Plan</a:t>
            </a:r>
          </a:p>
        </p:txBody>
      </p:sp>
      <p:graphicFrame>
        <p:nvGraphicFramePr>
          <p:cNvPr id="6" name="Table 5">
            <a:extLst>
              <a:ext uri="{FF2B5EF4-FFF2-40B4-BE49-F238E27FC236}">
                <a16:creationId xmlns:a16="http://schemas.microsoft.com/office/drawing/2014/main" id="{0BF88960-848D-40DF-88C2-3AAFE3ED0D86}"/>
              </a:ext>
            </a:extLst>
          </p:cNvPr>
          <p:cNvGraphicFramePr>
            <a:graphicFrameLocks noGrp="1"/>
          </p:cNvGraphicFramePr>
          <p:nvPr>
            <p:extLst>
              <p:ext uri="{D42A27DB-BD31-4B8C-83A1-F6EECF244321}">
                <p14:modId xmlns:p14="http://schemas.microsoft.com/office/powerpoint/2010/main" val="1240976808"/>
              </p:ext>
            </p:extLst>
          </p:nvPr>
        </p:nvGraphicFramePr>
        <p:xfrm>
          <a:off x="295563" y="1051267"/>
          <a:ext cx="11628581" cy="4908357"/>
        </p:xfrm>
        <a:graphic>
          <a:graphicData uri="http://schemas.openxmlformats.org/drawingml/2006/table">
            <a:tbl>
              <a:tblPr firstRow="1" firstCol="1" bandRow="1">
                <a:tableStyleId>{5C22544A-7EE6-4342-B048-85BDC9FD1C3A}</a:tableStyleId>
              </a:tblPr>
              <a:tblGrid>
                <a:gridCol w="1278364">
                  <a:extLst>
                    <a:ext uri="{9D8B030D-6E8A-4147-A177-3AD203B41FA5}">
                      <a16:colId xmlns:a16="http://schemas.microsoft.com/office/drawing/2014/main" val="3017128786"/>
                    </a:ext>
                  </a:extLst>
                </a:gridCol>
                <a:gridCol w="1039964">
                  <a:extLst>
                    <a:ext uri="{9D8B030D-6E8A-4147-A177-3AD203B41FA5}">
                      <a16:colId xmlns:a16="http://schemas.microsoft.com/office/drawing/2014/main" val="3180326850"/>
                    </a:ext>
                  </a:extLst>
                </a:gridCol>
                <a:gridCol w="650469">
                  <a:extLst>
                    <a:ext uri="{9D8B030D-6E8A-4147-A177-3AD203B41FA5}">
                      <a16:colId xmlns:a16="http://schemas.microsoft.com/office/drawing/2014/main" val="1531947395"/>
                    </a:ext>
                  </a:extLst>
                </a:gridCol>
                <a:gridCol w="1081288">
                  <a:extLst>
                    <a:ext uri="{9D8B030D-6E8A-4147-A177-3AD203B41FA5}">
                      <a16:colId xmlns:a16="http://schemas.microsoft.com/office/drawing/2014/main" val="1421644804"/>
                    </a:ext>
                  </a:extLst>
                </a:gridCol>
                <a:gridCol w="1864535">
                  <a:extLst>
                    <a:ext uri="{9D8B030D-6E8A-4147-A177-3AD203B41FA5}">
                      <a16:colId xmlns:a16="http://schemas.microsoft.com/office/drawing/2014/main" val="2153141595"/>
                    </a:ext>
                  </a:extLst>
                </a:gridCol>
                <a:gridCol w="1289428">
                  <a:extLst>
                    <a:ext uri="{9D8B030D-6E8A-4147-A177-3AD203B41FA5}">
                      <a16:colId xmlns:a16="http://schemas.microsoft.com/office/drawing/2014/main" val="742389644"/>
                    </a:ext>
                  </a:extLst>
                </a:gridCol>
                <a:gridCol w="933189">
                  <a:extLst>
                    <a:ext uri="{9D8B030D-6E8A-4147-A177-3AD203B41FA5}">
                      <a16:colId xmlns:a16="http://schemas.microsoft.com/office/drawing/2014/main" val="1825403761"/>
                    </a:ext>
                  </a:extLst>
                </a:gridCol>
                <a:gridCol w="1255154">
                  <a:extLst>
                    <a:ext uri="{9D8B030D-6E8A-4147-A177-3AD203B41FA5}">
                      <a16:colId xmlns:a16="http://schemas.microsoft.com/office/drawing/2014/main" val="1609101638"/>
                    </a:ext>
                  </a:extLst>
                </a:gridCol>
                <a:gridCol w="1069381">
                  <a:extLst>
                    <a:ext uri="{9D8B030D-6E8A-4147-A177-3AD203B41FA5}">
                      <a16:colId xmlns:a16="http://schemas.microsoft.com/office/drawing/2014/main" val="2546078260"/>
                    </a:ext>
                  </a:extLst>
                </a:gridCol>
                <a:gridCol w="1166809">
                  <a:extLst>
                    <a:ext uri="{9D8B030D-6E8A-4147-A177-3AD203B41FA5}">
                      <a16:colId xmlns:a16="http://schemas.microsoft.com/office/drawing/2014/main" val="22252336"/>
                    </a:ext>
                  </a:extLst>
                </a:gridCol>
              </a:tblGrid>
              <a:tr h="601648">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Continuance</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accent6"/>
                    </a:solidFill>
                  </a:tcP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PROD issue Triage/DQ/Hotfix</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accent6"/>
                    </a:solidFill>
                  </a:tcPr>
                </a:tc>
                <a:tc>
                  <a:txBody>
                    <a:bodyPr/>
                    <a:lstStyle/>
                    <a:p>
                      <a:pPr marL="0" marR="0" algn="ctr">
                        <a:spcBef>
                          <a:spcPts val="0"/>
                        </a:spcBef>
                        <a:spcAft>
                          <a:spcPts val="0"/>
                        </a:spcAft>
                      </a:pPr>
                      <a:r>
                        <a:rPr lang="en-US" sz="1200">
                          <a:effectLst/>
                          <a:latin typeface="Calibri" panose="020F0502020204030204" pitchFamily="34" charset="0"/>
                          <a:cs typeface="Calibri" panose="020F0502020204030204" pitchFamily="34" charset="0"/>
                        </a:rPr>
                        <a:t>State Training</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accent6"/>
                    </a:solidFill>
                  </a:tcP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Development</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accent6"/>
                    </a:solidFill>
                  </a:tcP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SIT Execution</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accent6"/>
                    </a:solidFill>
                  </a:tcP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UAT Execution</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accent6"/>
                    </a:solidFill>
                  </a:tcP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PERF Testing</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accent6"/>
                    </a:solidFill>
                  </a:tcPr>
                </a:tc>
                <a:tc>
                  <a:txBody>
                    <a:bodyPr/>
                    <a:lstStyle/>
                    <a:p>
                      <a:pPr marL="0" marR="0" algn="ctr">
                        <a:spcBef>
                          <a:spcPts val="0"/>
                        </a:spcBef>
                        <a:spcAft>
                          <a:spcPts val="0"/>
                        </a:spcAft>
                      </a:pPr>
                      <a:r>
                        <a:rPr lang="en-US" sz="1200">
                          <a:effectLst/>
                          <a:latin typeface="Calibri" panose="020F0502020204030204" pitchFamily="34" charset="0"/>
                          <a:cs typeface="Calibri" panose="020F0502020204030204" pitchFamily="34" charset="0"/>
                        </a:rPr>
                        <a:t>PROD Ops Dry-runs</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accent6"/>
                    </a:solidFill>
                  </a:tcP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Unmasked Interface dry-runs</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accent6"/>
                    </a:solidFill>
                  </a:tcP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Total</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accent6"/>
                    </a:solidFill>
                  </a:tcPr>
                </a:tc>
                <a:extLst>
                  <a:ext uri="{0D108BD9-81ED-4DB2-BD59-A6C34878D82A}">
                    <a16:rowId xmlns:a16="http://schemas.microsoft.com/office/drawing/2014/main" val="3521889402"/>
                  </a:ext>
                </a:extLst>
              </a:tr>
              <a:tr h="1604394">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M&amp;O Track/Monthly releases</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PRDT </a:t>
                      </a:r>
                    </a:p>
                    <a:p>
                      <a:pPr marL="0" marR="0" algn="ctr">
                        <a:spcBef>
                          <a:spcPts val="0"/>
                        </a:spcBef>
                        <a:spcAft>
                          <a:spcPts val="0"/>
                        </a:spcAft>
                      </a:pPr>
                      <a:r>
                        <a:rPr lang="en-US" sz="1200" i="1" dirty="0">
                          <a:effectLst/>
                          <a:latin typeface="Calibri" panose="020F0502020204030204" pitchFamily="34" charset="0"/>
                          <a:cs typeface="Calibri" panose="020F0502020204030204" pitchFamily="34" charset="0"/>
                        </a:rPr>
                        <a:t>(US Triage)</a:t>
                      </a:r>
                      <a:br>
                        <a:rPr lang="en-US" sz="1200" dirty="0">
                          <a:effectLst/>
                          <a:latin typeface="Calibri" panose="020F0502020204030204" pitchFamily="34" charset="0"/>
                          <a:cs typeface="Calibri" panose="020F0502020204030204" pitchFamily="34" charset="0"/>
                        </a:rPr>
                      </a:br>
                      <a:r>
                        <a:rPr lang="en-US" sz="1200" dirty="0">
                          <a:effectLst/>
                          <a:latin typeface="Calibri" panose="020F0502020204030204" pitchFamily="34" charset="0"/>
                          <a:cs typeface="Calibri" panose="020F0502020204030204" pitchFamily="34" charset="0"/>
                        </a:rPr>
                        <a:t>SITW </a:t>
                      </a:r>
                    </a:p>
                    <a:p>
                      <a:pPr marL="0" marR="0" algn="ctr">
                        <a:spcBef>
                          <a:spcPts val="0"/>
                        </a:spcBef>
                        <a:spcAft>
                          <a:spcPts val="0"/>
                        </a:spcAft>
                      </a:pPr>
                      <a:r>
                        <a:rPr lang="en-US" sz="1200" i="1" dirty="0">
                          <a:effectLst/>
                          <a:latin typeface="Calibri" panose="020F0502020204030204" pitchFamily="34" charset="0"/>
                          <a:cs typeface="Calibri" panose="020F0502020204030204" pitchFamily="34" charset="0"/>
                        </a:rPr>
                        <a:t>(USI Triage/Hotfix)</a:t>
                      </a:r>
                    </a:p>
                    <a:p>
                      <a:pPr marL="0" marR="0" algn="ctr">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PRDP </a:t>
                      </a:r>
                    </a:p>
                    <a:p>
                      <a:pPr marL="0" marR="0" algn="ctr">
                        <a:spcBef>
                          <a:spcPts val="0"/>
                        </a:spcBef>
                        <a:spcAft>
                          <a:spcPts val="0"/>
                        </a:spcAft>
                      </a:pPr>
                      <a:r>
                        <a:rPr lang="en-US" sz="1200" i="1" dirty="0">
                          <a:effectLst/>
                          <a:latin typeface="Calibri" panose="020F0502020204030204" pitchFamily="34" charset="0"/>
                          <a:ea typeface="Calibri" panose="020F0502020204030204" pitchFamily="34" charset="0"/>
                          <a:cs typeface="Calibri" panose="020F0502020204030204" pitchFamily="34" charset="0"/>
                        </a:rPr>
                        <a:t>(Hotfix UAT)</a:t>
                      </a:r>
                    </a:p>
                  </a:txBody>
                  <a:tcPr marL="18616" marR="18616" marT="0" marB="0" anchor="ctr"/>
                </a:tc>
                <a:tc>
                  <a:txBody>
                    <a:bodyPr/>
                    <a:lstStyle/>
                    <a:p>
                      <a:pPr marL="0" marR="0" algn="ctr">
                        <a:spcBef>
                          <a:spcPts val="0"/>
                        </a:spcBef>
                        <a:spcAft>
                          <a:spcPts val="0"/>
                        </a:spcAft>
                      </a:pPr>
                      <a:r>
                        <a:rPr lang="en-US" sz="1200">
                          <a:effectLst/>
                          <a:latin typeface="Calibri" panose="020F0502020204030204" pitchFamily="34" charset="0"/>
                          <a:cs typeface="Calibri" panose="020F0502020204030204" pitchFamily="34" charset="0"/>
                        </a:rPr>
                        <a:t>NA</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DEVM </a:t>
                      </a:r>
                      <a:r>
                        <a:rPr lang="en-US" sz="1200" i="1" dirty="0">
                          <a:effectLst/>
                          <a:latin typeface="Calibri" panose="020F0502020204030204" pitchFamily="34" charset="0"/>
                          <a:cs typeface="Calibri" panose="020F0502020204030204" pitchFamily="34" charset="0"/>
                        </a:rPr>
                        <a:t>(Monthly)</a:t>
                      </a:r>
                      <a:br>
                        <a:rPr lang="en-US" sz="1200" dirty="0">
                          <a:effectLst/>
                          <a:latin typeface="Calibri" panose="020F0502020204030204" pitchFamily="34" charset="0"/>
                          <a:cs typeface="Calibri" panose="020F0502020204030204" pitchFamily="34" charset="0"/>
                        </a:rPr>
                      </a:br>
                      <a:r>
                        <a:rPr lang="en-US" sz="1200" dirty="0">
                          <a:effectLst/>
                          <a:latin typeface="Calibri" panose="020F0502020204030204" pitchFamily="34" charset="0"/>
                          <a:cs typeface="Calibri" panose="020F0502020204030204" pitchFamily="34" charset="0"/>
                        </a:rPr>
                        <a:t>DEVW </a:t>
                      </a:r>
                      <a:r>
                        <a:rPr lang="en-US" sz="1200" i="1" dirty="0">
                          <a:effectLst/>
                          <a:latin typeface="Calibri" panose="020F0502020204030204" pitchFamily="34" charset="0"/>
                          <a:cs typeface="Calibri" panose="020F0502020204030204" pitchFamily="34" charset="0"/>
                        </a:rPr>
                        <a:t>(Monthly)</a:t>
                      </a:r>
                      <a:endParaRPr lang="en-US" sz="1200" i="1"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SITMT </a:t>
                      </a:r>
                      <a:r>
                        <a:rPr lang="en-US" sz="1200" i="1" dirty="0">
                          <a:effectLst/>
                          <a:latin typeface="Calibri" panose="020F0502020204030204" pitchFamily="34" charset="0"/>
                          <a:cs typeface="Calibri" panose="020F0502020204030204" pitchFamily="34" charset="0"/>
                        </a:rPr>
                        <a:t>(Monthly)</a:t>
                      </a:r>
                      <a:br>
                        <a:rPr lang="en-US" sz="1200" dirty="0">
                          <a:effectLst/>
                          <a:latin typeface="Calibri" panose="020F0502020204030204" pitchFamily="34" charset="0"/>
                          <a:cs typeface="Calibri" panose="020F0502020204030204" pitchFamily="34" charset="0"/>
                        </a:rPr>
                      </a:br>
                      <a:r>
                        <a:rPr lang="en-US" sz="1200" dirty="0">
                          <a:effectLst/>
                          <a:latin typeface="Calibri" panose="020F0502020204030204" pitchFamily="34" charset="0"/>
                          <a:cs typeface="Calibri" panose="020F0502020204030204" pitchFamily="34" charset="0"/>
                        </a:rPr>
                        <a:t>SITN </a:t>
                      </a:r>
                      <a:r>
                        <a:rPr lang="en-US" sz="1200" i="1" dirty="0">
                          <a:effectLst/>
                          <a:latin typeface="Calibri" panose="020F0502020204030204" pitchFamily="34" charset="0"/>
                          <a:cs typeface="Calibri" panose="020F0502020204030204" pitchFamily="34" charset="0"/>
                        </a:rPr>
                        <a:t>(Monthly/Mobile)</a:t>
                      </a:r>
                      <a:br>
                        <a:rPr lang="en-US" sz="1200" dirty="0">
                          <a:effectLst/>
                          <a:latin typeface="Calibri" panose="020F0502020204030204" pitchFamily="34" charset="0"/>
                          <a:cs typeface="Calibri" panose="020F0502020204030204" pitchFamily="34" charset="0"/>
                        </a:rPr>
                      </a:br>
                      <a:r>
                        <a:rPr lang="en-US" sz="1200" dirty="0">
                          <a:effectLst/>
                          <a:latin typeface="Calibri" panose="020F0502020204030204" pitchFamily="34" charset="0"/>
                          <a:cs typeface="Calibri" panose="020F0502020204030204" pitchFamily="34" charset="0"/>
                        </a:rPr>
                        <a:t>SITM </a:t>
                      </a:r>
                      <a:r>
                        <a:rPr lang="en-US" sz="1200" i="1" dirty="0">
                          <a:effectLst/>
                          <a:latin typeface="Calibri" panose="020F0502020204030204" pitchFamily="34" charset="0"/>
                          <a:cs typeface="Calibri" panose="020F0502020204030204" pitchFamily="34" charset="0"/>
                        </a:rPr>
                        <a:t>(Automation)</a:t>
                      </a:r>
                      <a:br>
                        <a:rPr lang="en-US" sz="1200" dirty="0">
                          <a:effectLst/>
                          <a:latin typeface="Calibri" panose="020F0502020204030204" pitchFamily="34" charset="0"/>
                          <a:cs typeface="Calibri" panose="020F0502020204030204" pitchFamily="34" charset="0"/>
                        </a:rPr>
                      </a:br>
                      <a:r>
                        <a:rPr lang="en-US" sz="1200" dirty="0">
                          <a:effectLst/>
                          <a:latin typeface="Calibri" panose="020F0502020204030204" pitchFamily="34" charset="0"/>
                          <a:cs typeface="Calibri" panose="020F0502020204030204" pitchFamily="34" charset="0"/>
                        </a:rPr>
                        <a:t>UATM </a:t>
                      </a:r>
                      <a:r>
                        <a:rPr lang="en-US" sz="1200" i="1" dirty="0">
                          <a:effectLst/>
                          <a:latin typeface="Calibri" panose="020F0502020204030204" pitchFamily="34" charset="0"/>
                          <a:cs typeface="Calibri" panose="020F0502020204030204" pitchFamily="34" charset="0"/>
                        </a:rPr>
                        <a:t>(Unmasked)</a:t>
                      </a:r>
                      <a:endParaRPr lang="en-US" sz="1200" i="1"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UATL </a:t>
                      </a:r>
                      <a:r>
                        <a:rPr lang="en-US" sz="1200" i="1" dirty="0">
                          <a:effectLst/>
                          <a:latin typeface="Calibri" panose="020F0502020204030204" pitchFamily="34" charset="0"/>
                          <a:cs typeface="Calibri" panose="020F0502020204030204" pitchFamily="34" charset="0"/>
                        </a:rPr>
                        <a:t>(App/Mobile/IM)</a:t>
                      </a:r>
                      <a:endParaRPr lang="en-US" sz="1200" i="1"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NA</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a:effectLst/>
                          <a:latin typeface="Calibri" panose="020F0502020204030204" pitchFamily="34" charset="0"/>
                          <a:cs typeface="Calibri" panose="020F0502020204030204" pitchFamily="34" charset="0"/>
                        </a:rPr>
                        <a:t>NA</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NA</a:t>
                      </a:r>
                    </a:p>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a:t>
                      </a:r>
                      <a:r>
                        <a:rPr lang="en-US" sz="1200" i="1" dirty="0">
                          <a:effectLst/>
                          <a:latin typeface="Calibri" panose="020F0502020204030204" pitchFamily="34" charset="0"/>
                          <a:cs typeface="Calibri" panose="020F0502020204030204" pitchFamily="34" charset="0"/>
                        </a:rPr>
                        <a:t>Assumed dry-runs to be aligned with regular releases with reduced release scope</a:t>
                      </a:r>
                      <a:endParaRPr lang="en-US" sz="1200" i="1"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11+2* </a:t>
                      </a:r>
                      <a:br>
                        <a:rPr lang="en-US" sz="1200" dirty="0">
                          <a:effectLst/>
                          <a:latin typeface="Calibri" panose="020F0502020204030204" pitchFamily="34" charset="0"/>
                          <a:cs typeface="Calibri" panose="020F0502020204030204" pitchFamily="34" charset="0"/>
                        </a:rPr>
                      </a:br>
                      <a:r>
                        <a:rPr lang="en-US" sz="1200" i="1" dirty="0">
                          <a:effectLst/>
                          <a:latin typeface="Calibri" panose="020F0502020204030204" pitchFamily="34" charset="0"/>
                          <a:cs typeface="Calibri" panose="020F0502020204030204" pitchFamily="34" charset="0"/>
                        </a:rPr>
                        <a:t>(2 additional UAT env’s until July UAT(UATW/UATN) and discussion in progress with State for post Jul plan)</a:t>
                      </a:r>
                      <a:endParaRPr lang="en-US" sz="1200" i="1"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extLst>
                  <a:ext uri="{0D108BD9-81ED-4DB2-BD59-A6C34878D82A}">
                    <a16:rowId xmlns:a16="http://schemas.microsoft.com/office/drawing/2014/main" val="3272368058"/>
                  </a:ext>
                </a:extLst>
              </a:tr>
              <a:tr h="1203296">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Enhancements Track/Major releases</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spcBef>
                          <a:spcPts val="0"/>
                        </a:spcBef>
                        <a:spcAft>
                          <a:spcPts val="0"/>
                        </a:spcAft>
                      </a:pPr>
                      <a:r>
                        <a:rPr lang="en-US" sz="1200">
                          <a:effectLst/>
                          <a:latin typeface="Calibri" panose="020F0502020204030204" pitchFamily="34" charset="0"/>
                          <a:cs typeface="Calibri" panose="020F0502020204030204" pitchFamily="34" charset="0"/>
                        </a:rPr>
                        <a:t> </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TRNDL1 </a:t>
                      </a:r>
                    </a:p>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DEVN</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SITNT </a:t>
                      </a:r>
                      <a:r>
                        <a:rPr lang="en-US" sz="1200" i="1" dirty="0">
                          <a:effectLst/>
                          <a:latin typeface="Calibri" panose="020F0502020204030204" pitchFamily="34" charset="0"/>
                          <a:cs typeface="Calibri" panose="020F0502020204030204" pitchFamily="34" charset="0"/>
                        </a:rPr>
                        <a:t>(Major)</a:t>
                      </a:r>
                      <a:br>
                        <a:rPr lang="en-US" sz="1200" dirty="0">
                          <a:effectLst/>
                          <a:latin typeface="Calibri" panose="020F0502020204030204" pitchFamily="34" charset="0"/>
                          <a:cs typeface="Calibri" panose="020F0502020204030204" pitchFamily="34" charset="0"/>
                        </a:rPr>
                      </a:br>
                      <a:r>
                        <a:rPr lang="en-US" sz="1200" dirty="0">
                          <a:effectLst/>
                          <a:latin typeface="Calibri" panose="020F0502020204030204" pitchFamily="34" charset="0"/>
                          <a:cs typeface="Calibri" panose="020F0502020204030204" pitchFamily="34" charset="0"/>
                        </a:rPr>
                        <a:t>SITWT </a:t>
                      </a:r>
                      <a:r>
                        <a:rPr lang="en-US" sz="1200" i="1" dirty="0">
                          <a:effectLst/>
                          <a:latin typeface="Calibri" panose="020F0502020204030204" pitchFamily="34" charset="0"/>
                          <a:cs typeface="Calibri" panose="020F0502020204030204" pitchFamily="34" charset="0"/>
                        </a:rPr>
                        <a:t>(Major)</a:t>
                      </a:r>
                      <a:br>
                        <a:rPr lang="en-US" sz="1200" dirty="0">
                          <a:effectLst/>
                          <a:latin typeface="Calibri" panose="020F0502020204030204" pitchFamily="34" charset="0"/>
                          <a:cs typeface="Calibri" panose="020F0502020204030204" pitchFamily="34" charset="0"/>
                        </a:rPr>
                      </a:br>
                      <a:r>
                        <a:rPr lang="en-US" sz="1200" dirty="0" err="1">
                          <a:effectLst/>
                          <a:latin typeface="Calibri" panose="020F0502020204030204" pitchFamily="34" charset="0"/>
                          <a:cs typeface="Calibri" panose="020F0502020204030204" pitchFamily="34" charset="0"/>
                        </a:rPr>
                        <a:t>PRDPatch</a:t>
                      </a:r>
                      <a:r>
                        <a:rPr lang="en-US" sz="1200" dirty="0">
                          <a:effectLst/>
                          <a:latin typeface="Calibri" panose="020F0502020204030204" pitchFamily="34" charset="0"/>
                          <a:cs typeface="Calibri" panose="020F0502020204030204" pitchFamily="34" charset="0"/>
                        </a:rPr>
                        <a:t> </a:t>
                      </a:r>
                      <a:r>
                        <a:rPr lang="en-US" sz="1200" i="1" dirty="0">
                          <a:effectLst/>
                          <a:latin typeface="Calibri" panose="020F0502020204030204" pitchFamily="34" charset="0"/>
                          <a:cs typeface="Calibri" panose="020F0502020204030204" pitchFamily="34" charset="0"/>
                        </a:rPr>
                        <a:t>(Oct Iterative - SNAP reinvestment)</a:t>
                      </a:r>
                      <a:br>
                        <a:rPr lang="en-US" sz="1200" i="1" dirty="0">
                          <a:effectLst/>
                          <a:latin typeface="Calibri" panose="020F0502020204030204" pitchFamily="34" charset="0"/>
                          <a:cs typeface="Calibri" panose="020F0502020204030204" pitchFamily="34" charset="0"/>
                        </a:rPr>
                      </a:br>
                      <a:r>
                        <a:rPr lang="en-US" sz="1200" dirty="0">
                          <a:effectLst/>
                          <a:latin typeface="Calibri" panose="020F0502020204030204" pitchFamily="34" charset="0"/>
                          <a:cs typeface="Calibri" panose="020F0502020204030204" pitchFamily="34" charset="0"/>
                        </a:rPr>
                        <a:t>TRNDEV </a:t>
                      </a:r>
                      <a:r>
                        <a:rPr lang="en-US" sz="1200" i="1" dirty="0">
                          <a:effectLst/>
                          <a:latin typeface="Calibri" panose="020F0502020204030204" pitchFamily="34" charset="0"/>
                          <a:cs typeface="Calibri" panose="020F0502020204030204" pitchFamily="34" charset="0"/>
                        </a:rPr>
                        <a:t>(Oct Iterative - MA Plan selection)</a:t>
                      </a:r>
                      <a:endParaRPr lang="en-US" sz="1200" i="1"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UATMT</a:t>
                      </a:r>
                    </a:p>
                    <a:p>
                      <a:pPr marL="0" marR="0" algn="ctr">
                        <a:spcBef>
                          <a:spcPts val="0"/>
                        </a:spcBef>
                        <a:spcAft>
                          <a:spcPts val="0"/>
                        </a:spcAft>
                      </a:pPr>
                      <a:r>
                        <a:rPr lang="en-US" sz="1200" i="1" dirty="0">
                          <a:effectLst/>
                          <a:latin typeface="Calibri" panose="020F0502020204030204" pitchFamily="34" charset="0"/>
                          <a:cs typeface="Calibri" panose="020F0502020204030204" pitchFamily="34" charset="0"/>
                        </a:rPr>
                        <a:t>(App/Mobile/IM)</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PERF1</a:t>
                      </a:r>
                    </a:p>
                    <a:p>
                      <a:pPr marL="0" marR="0" algn="ctr">
                        <a:spcBef>
                          <a:spcPts val="0"/>
                        </a:spcBef>
                        <a:spcAft>
                          <a:spcPts val="0"/>
                        </a:spcAft>
                      </a:pPr>
                      <a:r>
                        <a:rPr lang="en-US" sz="1200" i="1" dirty="0">
                          <a:effectLst/>
                          <a:latin typeface="Calibri" panose="020F0502020204030204" pitchFamily="34" charset="0"/>
                          <a:ea typeface="Calibri" panose="020F0502020204030204" pitchFamily="34" charset="0"/>
                          <a:cs typeface="Calibri" panose="020F0502020204030204" pitchFamily="34" charset="0"/>
                        </a:rPr>
                        <a:t>(App perf/Tech upgrades/Prod ops dry-runs)</a:t>
                      </a: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NA</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NA</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5+2* </a:t>
                      </a:r>
                    </a:p>
                    <a:p>
                      <a:pPr marL="0" marR="0" algn="ctr">
                        <a:spcBef>
                          <a:spcPts val="0"/>
                        </a:spcBef>
                        <a:spcAft>
                          <a:spcPts val="0"/>
                        </a:spcAft>
                      </a:pPr>
                      <a:r>
                        <a:rPr lang="en-US" sz="1200" i="1" dirty="0">
                          <a:effectLst/>
                          <a:latin typeface="Calibri" panose="020F0502020204030204" pitchFamily="34" charset="0"/>
                          <a:cs typeface="Calibri" panose="020F0502020204030204" pitchFamily="34" charset="0"/>
                        </a:rPr>
                        <a:t>(2 additional env’s (PRDP/TRNDEV) only for Oct major)</a:t>
                      </a:r>
                      <a:endParaRPr lang="en-US" sz="1200" i="1"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extLst>
                  <a:ext uri="{0D108BD9-81ED-4DB2-BD59-A6C34878D82A}">
                    <a16:rowId xmlns:a16="http://schemas.microsoft.com/office/drawing/2014/main" val="1342619351"/>
                  </a:ext>
                </a:extLst>
              </a:tr>
              <a:tr h="200549">
                <a:tc rowSpan="2">
                  <a:txBody>
                    <a:bodyPr/>
                    <a:lstStyle/>
                    <a:p>
                      <a:pPr marL="0" marR="0">
                        <a:spcBef>
                          <a:spcPts val="0"/>
                        </a:spcBef>
                        <a:spcAft>
                          <a:spcPts val="0"/>
                        </a:spcAft>
                      </a:pPr>
                      <a:r>
                        <a:rPr lang="en-US" sz="1200" dirty="0">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noFill/>
                  </a:tcPr>
                </a:tc>
                <a:tc gridSpan="8">
                  <a:txBody>
                    <a:bodyPr/>
                    <a:lstStyle/>
                    <a:p>
                      <a:pPr marL="0" marR="0" algn="ctr">
                        <a:spcBef>
                          <a:spcPts val="0"/>
                        </a:spcBef>
                        <a:spcAft>
                          <a:spcPts val="0"/>
                        </a:spcAft>
                      </a:pPr>
                      <a:r>
                        <a:rPr lang="en-US" sz="1200" b="1" dirty="0">
                          <a:solidFill>
                            <a:schemeClr val="bg1"/>
                          </a:solidFill>
                          <a:effectLst/>
                          <a:latin typeface="Calibri" panose="020F0502020204030204" pitchFamily="34" charset="0"/>
                          <a:cs typeface="Calibri" panose="020F0502020204030204" pitchFamily="34" charset="0"/>
                        </a:rPr>
                        <a:t>2021</a:t>
                      </a:r>
                      <a:endParaRPr lang="en-US" sz="12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tx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extLst>
                  <a:ext uri="{0D108BD9-81ED-4DB2-BD59-A6C34878D82A}">
                    <a16:rowId xmlns:a16="http://schemas.microsoft.com/office/drawing/2014/main" val="883794196"/>
                  </a:ext>
                </a:extLst>
              </a:tr>
              <a:tr h="201190">
                <a:tc vMerge="1">
                  <a:txBody>
                    <a:bodyPr/>
                    <a:lstStyle/>
                    <a:p>
                      <a:endParaRPr lang="en-US"/>
                    </a:p>
                  </a:txBody>
                  <a:tcPr/>
                </a:tc>
                <a:tc>
                  <a:txBody>
                    <a:bodyPr/>
                    <a:lstStyle/>
                    <a:p>
                      <a:pPr marL="0" marR="0" algn="ctr">
                        <a:spcBef>
                          <a:spcPts val="0"/>
                        </a:spcBef>
                        <a:spcAft>
                          <a:spcPts val="0"/>
                        </a:spcAft>
                      </a:pPr>
                      <a:r>
                        <a:rPr lang="en-US" sz="1200" b="1">
                          <a:solidFill>
                            <a:schemeClr val="bg1"/>
                          </a:solidFill>
                          <a:effectLst/>
                          <a:latin typeface="Calibri" panose="020F0502020204030204" pitchFamily="34" charset="0"/>
                          <a:cs typeface="Calibri" panose="020F0502020204030204" pitchFamily="34" charset="0"/>
                        </a:rPr>
                        <a:t>May</a:t>
                      </a:r>
                      <a:endParaRPr lang="en-US" sz="1200" b="1">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tx1"/>
                    </a:solidFill>
                  </a:tcPr>
                </a:tc>
                <a:tc>
                  <a:txBody>
                    <a:bodyPr/>
                    <a:lstStyle/>
                    <a:p>
                      <a:pPr marL="0" marR="0" algn="ctr">
                        <a:spcBef>
                          <a:spcPts val="0"/>
                        </a:spcBef>
                        <a:spcAft>
                          <a:spcPts val="0"/>
                        </a:spcAft>
                      </a:pPr>
                      <a:r>
                        <a:rPr lang="en-US" sz="1200" b="1">
                          <a:solidFill>
                            <a:schemeClr val="bg1"/>
                          </a:solidFill>
                          <a:effectLst/>
                          <a:latin typeface="Calibri" panose="020F0502020204030204" pitchFamily="34" charset="0"/>
                          <a:cs typeface="Calibri" panose="020F0502020204030204" pitchFamily="34" charset="0"/>
                        </a:rPr>
                        <a:t>Jun</a:t>
                      </a:r>
                      <a:endParaRPr lang="en-US" sz="1200" b="1">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tx1"/>
                    </a:solidFill>
                  </a:tcPr>
                </a:tc>
                <a:tc>
                  <a:txBody>
                    <a:bodyPr/>
                    <a:lstStyle/>
                    <a:p>
                      <a:pPr marL="0" marR="0" algn="ctr">
                        <a:spcBef>
                          <a:spcPts val="0"/>
                        </a:spcBef>
                        <a:spcAft>
                          <a:spcPts val="0"/>
                        </a:spcAft>
                      </a:pPr>
                      <a:r>
                        <a:rPr lang="en-US" sz="1200" b="1">
                          <a:solidFill>
                            <a:schemeClr val="bg1"/>
                          </a:solidFill>
                          <a:effectLst/>
                          <a:latin typeface="Calibri" panose="020F0502020204030204" pitchFamily="34" charset="0"/>
                          <a:cs typeface="Calibri" panose="020F0502020204030204" pitchFamily="34" charset="0"/>
                        </a:rPr>
                        <a:t>Jul</a:t>
                      </a:r>
                      <a:endParaRPr lang="en-US" sz="1200" b="1">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tx1"/>
                    </a:solidFill>
                  </a:tcPr>
                </a:tc>
                <a:tc>
                  <a:txBody>
                    <a:bodyPr/>
                    <a:lstStyle/>
                    <a:p>
                      <a:pPr marL="0" marR="0" algn="ctr">
                        <a:spcBef>
                          <a:spcPts val="0"/>
                        </a:spcBef>
                        <a:spcAft>
                          <a:spcPts val="0"/>
                        </a:spcAft>
                      </a:pPr>
                      <a:r>
                        <a:rPr lang="en-US" sz="1200" b="1">
                          <a:solidFill>
                            <a:schemeClr val="bg1"/>
                          </a:solidFill>
                          <a:effectLst/>
                          <a:latin typeface="Calibri" panose="020F0502020204030204" pitchFamily="34" charset="0"/>
                          <a:cs typeface="Calibri" panose="020F0502020204030204" pitchFamily="34" charset="0"/>
                        </a:rPr>
                        <a:t>Aug</a:t>
                      </a:r>
                      <a:endParaRPr lang="en-US" sz="1200" b="1">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tx1"/>
                    </a:solidFill>
                  </a:tcPr>
                </a:tc>
                <a:tc>
                  <a:txBody>
                    <a:bodyPr/>
                    <a:lstStyle/>
                    <a:p>
                      <a:pPr marL="0" marR="0" algn="ctr">
                        <a:spcBef>
                          <a:spcPts val="0"/>
                        </a:spcBef>
                        <a:spcAft>
                          <a:spcPts val="0"/>
                        </a:spcAft>
                      </a:pPr>
                      <a:r>
                        <a:rPr lang="en-US" sz="1200" b="1">
                          <a:solidFill>
                            <a:schemeClr val="bg1"/>
                          </a:solidFill>
                          <a:effectLst/>
                          <a:latin typeface="Calibri" panose="020F0502020204030204" pitchFamily="34" charset="0"/>
                          <a:cs typeface="Calibri" panose="020F0502020204030204" pitchFamily="34" charset="0"/>
                        </a:rPr>
                        <a:t>Sept</a:t>
                      </a:r>
                      <a:endParaRPr lang="en-US" sz="12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tx1"/>
                    </a:solidFill>
                  </a:tcPr>
                </a:tc>
                <a:tc>
                  <a:txBody>
                    <a:bodyPr/>
                    <a:lstStyle/>
                    <a:p>
                      <a:pPr marL="0" marR="0" algn="ctr">
                        <a:spcBef>
                          <a:spcPts val="0"/>
                        </a:spcBef>
                        <a:spcAft>
                          <a:spcPts val="0"/>
                        </a:spcAft>
                      </a:pPr>
                      <a:r>
                        <a:rPr lang="en-US" sz="1200" b="1">
                          <a:solidFill>
                            <a:schemeClr val="bg1"/>
                          </a:solidFill>
                          <a:effectLst/>
                          <a:latin typeface="Calibri" panose="020F0502020204030204" pitchFamily="34" charset="0"/>
                          <a:cs typeface="Calibri" panose="020F0502020204030204" pitchFamily="34" charset="0"/>
                        </a:rPr>
                        <a:t>Oct</a:t>
                      </a:r>
                      <a:endParaRPr lang="en-US" sz="1200" b="1">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tx1"/>
                    </a:solidFill>
                  </a:tcPr>
                </a:tc>
                <a:tc>
                  <a:txBody>
                    <a:bodyPr/>
                    <a:lstStyle/>
                    <a:p>
                      <a:pPr marL="0" marR="0" algn="ctr">
                        <a:spcBef>
                          <a:spcPts val="0"/>
                        </a:spcBef>
                        <a:spcAft>
                          <a:spcPts val="0"/>
                        </a:spcAft>
                      </a:pPr>
                      <a:r>
                        <a:rPr lang="en-US" sz="1200" b="1">
                          <a:solidFill>
                            <a:schemeClr val="bg1"/>
                          </a:solidFill>
                          <a:effectLst/>
                          <a:latin typeface="Calibri" panose="020F0502020204030204" pitchFamily="34" charset="0"/>
                          <a:cs typeface="Calibri" panose="020F0502020204030204" pitchFamily="34" charset="0"/>
                        </a:rPr>
                        <a:t>Nov</a:t>
                      </a:r>
                      <a:endParaRPr lang="en-US" sz="1200" b="1">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tx1"/>
                    </a:solidFill>
                  </a:tcPr>
                </a:tc>
                <a:tc>
                  <a:txBody>
                    <a:bodyPr/>
                    <a:lstStyle/>
                    <a:p>
                      <a:pPr marL="0" marR="0" algn="ctr">
                        <a:spcBef>
                          <a:spcPts val="0"/>
                        </a:spcBef>
                        <a:spcAft>
                          <a:spcPts val="0"/>
                        </a:spcAft>
                      </a:pPr>
                      <a:r>
                        <a:rPr lang="en-US" sz="1200" b="1" dirty="0">
                          <a:solidFill>
                            <a:schemeClr val="bg1"/>
                          </a:solidFill>
                          <a:effectLst/>
                          <a:latin typeface="Calibri" panose="020F0502020204030204" pitchFamily="34" charset="0"/>
                          <a:cs typeface="Calibri" panose="020F0502020204030204" pitchFamily="34" charset="0"/>
                        </a:rPr>
                        <a:t>DEC</a:t>
                      </a:r>
                      <a:endParaRPr lang="en-US" sz="12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solidFill>
                      <a:schemeClr val="tx1"/>
                    </a:solidFill>
                  </a:tcPr>
                </a:tc>
                <a:tc vMerge="1">
                  <a:txBody>
                    <a:bodyPr/>
                    <a:lstStyle/>
                    <a:p>
                      <a:endParaRPr lang="en-US"/>
                    </a:p>
                  </a:txBody>
                  <a:tcPr/>
                </a:tc>
                <a:extLst>
                  <a:ext uri="{0D108BD9-81ED-4DB2-BD59-A6C34878D82A}">
                    <a16:rowId xmlns:a16="http://schemas.microsoft.com/office/drawing/2014/main" val="495935665"/>
                  </a:ext>
                </a:extLst>
              </a:tr>
              <a:tr h="1002746">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Sunset</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UATMP</a:t>
                      </a:r>
                      <a:br>
                        <a:rPr lang="en-US" sz="1200" dirty="0">
                          <a:effectLst/>
                          <a:latin typeface="Calibri" panose="020F0502020204030204" pitchFamily="34" charset="0"/>
                          <a:cs typeface="Calibri" panose="020F0502020204030204" pitchFamily="34" charset="0"/>
                        </a:rPr>
                      </a:br>
                      <a:r>
                        <a:rPr lang="en-US" sz="1200" dirty="0">
                          <a:effectLst/>
                          <a:latin typeface="Calibri" panose="020F0502020204030204" pitchFamily="34" charset="0"/>
                          <a:cs typeface="Calibri" panose="020F0502020204030204" pitchFamily="34" charset="0"/>
                        </a:rPr>
                        <a:t>UATNT</a:t>
                      </a:r>
                      <a:br>
                        <a:rPr lang="en-US" sz="1200" dirty="0">
                          <a:effectLst/>
                          <a:latin typeface="Calibri" panose="020F0502020204030204" pitchFamily="34" charset="0"/>
                          <a:cs typeface="Calibri" panose="020F0502020204030204" pitchFamily="34" charset="0"/>
                        </a:rPr>
                      </a:br>
                      <a:r>
                        <a:rPr lang="en-US" sz="1200" dirty="0">
                          <a:effectLst/>
                          <a:latin typeface="Calibri" panose="020F0502020204030204" pitchFamily="34" charset="0"/>
                          <a:cs typeface="Calibri" panose="020F0502020204030204" pitchFamily="34" charset="0"/>
                        </a:rPr>
                        <a:t>UATWT</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TRNSBX </a:t>
                      </a:r>
                      <a:r>
                        <a:rPr lang="en-US" sz="1200" i="1" dirty="0">
                          <a:effectLst/>
                          <a:latin typeface="Calibri" panose="020F0502020204030204" pitchFamily="34" charset="0"/>
                          <a:cs typeface="Calibri" panose="020F0502020204030204" pitchFamily="34" charset="0"/>
                        </a:rPr>
                        <a:t>(Post completion of Transition activities)</a:t>
                      </a:r>
                      <a:br>
                        <a:rPr lang="en-US" sz="1200" i="1" dirty="0">
                          <a:effectLst/>
                          <a:latin typeface="Calibri" panose="020F0502020204030204" pitchFamily="34" charset="0"/>
                          <a:cs typeface="Calibri" panose="020F0502020204030204" pitchFamily="34" charset="0"/>
                        </a:rPr>
                      </a:br>
                      <a:r>
                        <a:rPr lang="en-US" sz="1200" dirty="0">
                          <a:effectLst/>
                          <a:latin typeface="Calibri" panose="020F0502020204030204" pitchFamily="34" charset="0"/>
                          <a:cs typeface="Calibri" panose="020F0502020204030204" pitchFamily="34" charset="0"/>
                        </a:rPr>
                        <a:t>TRNDL2 </a:t>
                      </a:r>
                      <a:r>
                        <a:rPr lang="en-US" sz="1200" i="1" dirty="0">
                          <a:effectLst/>
                          <a:latin typeface="Calibri" panose="020F0502020204030204" pitchFamily="34" charset="0"/>
                          <a:cs typeface="Calibri" panose="020F0502020204030204" pitchFamily="34" charset="0"/>
                        </a:rPr>
                        <a:t>(State Training, need confirmation)</a:t>
                      </a:r>
                      <a:endParaRPr lang="en-US" sz="1200" i="1"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UATW</a:t>
                      </a:r>
                      <a:br>
                        <a:rPr lang="en-US" sz="1200" dirty="0">
                          <a:effectLst/>
                          <a:latin typeface="Calibri" panose="020F0502020204030204" pitchFamily="34" charset="0"/>
                          <a:cs typeface="Calibri" panose="020F0502020204030204" pitchFamily="34" charset="0"/>
                        </a:rPr>
                      </a:br>
                      <a:r>
                        <a:rPr lang="en-US" sz="1200" dirty="0">
                          <a:effectLst/>
                          <a:latin typeface="Calibri" panose="020F0502020204030204" pitchFamily="34" charset="0"/>
                          <a:cs typeface="Calibri" panose="020F0502020204030204" pitchFamily="34" charset="0"/>
                        </a:rPr>
                        <a:t>TRNDEV</a:t>
                      </a:r>
                    </a:p>
                    <a:p>
                      <a:pPr marL="0" marR="0" algn="ctr">
                        <a:spcBef>
                          <a:spcPts val="0"/>
                        </a:spcBef>
                        <a:spcAft>
                          <a:spcPts val="0"/>
                        </a:spcAft>
                      </a:pPr>
                      <a:r>
                        <a:rPr lang="en-US" sz="1200" i="1" dirty="0">
                          <a:effectLst/>
                          <a:latin typeface="Calibri" panose="020F0502020204030204" pitchFamily="34" charset="0"/>
                          <a:cs typeface="Calibri" panose="020F0502020204030204" pitchFamily="34" charset="0"/>
                        </a:rPr>
                        <a:t>(Post Oct major SIT)</a:t>
                      </a:r>
                      <a:endParaRPr lang="en-US" sz="1200" i="1"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PERF2</a:t>
                      </a:r>
                      <a:br>
                        <a:rPr lang="en-US" sz="1200" dirty="0">
                          <a:effectLst/>
                          <a:latin typeface="Calibri" panose="020F0502020204030204" pitchFamily="34" charset="0"/>
                          <a:cs typeface="Calibri" panose="020F0502020204030204" pitchFamily="34" charset="0"/>
                        </a:rPr>
                      </a:br>
                      <a:r>
                        <a:rPr lang="en-US" sz="1200" dirty="0">
                          <a:effectLst/>
                          <a:latin typeface="Calibri" panose="020F0502020204030204" pitchFamily="34" charset="0"/>
                          <a:cs typeface="Calibri" panose="020F0502020204030204" pitchFamily="34" charset="0"/>
                        </a:rPr>
                        <a:t>*</a:t>
                      </a:r>
                      <a:r>
                        <a:rPr lang="en-US" sz="1200" i="1" dirty="0">
                          <a:effectLst/>
                          <a:latin typeface="Calibri" panose="020F0502020204030204" pitchFamily="34" charset="0"/>
                          <a:cs typeface="Calibri" panose="020F0502020204030204" pitchFamily="34" charset="0"/>
                        </a:rPr>
                        <a:t>Assumed Prod ops to be aligned with regular releases with reduced release scope</a:t>
                      </a:r>
                      <a:endParaRPr lang="en-US" sz="1200" i="1"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cs typeface="Calibri" panose="020F0502020204030204" pitchFamily="34" charset="0"/>
                        </a:rPr>
                        <a:t>UATN (</a:t>
                      </a:r>
                      <a:r>
                        <a:rPr lang="en-US" sz="1200" i="1" dirty="0">
                          <a:effectLst/>
                          <a:latin typeface="Calibri" panose="020F0502020204030204" pitchFamily="34" charset="0"/>
                          <a:cs typeface="Calibri" panose="020F0502020204030204" pitchFamily="34" charset="0"/>
                        </a:rPr>
                        <a:t>Unmasked)</a:t>
                      </a:r>
                      <a:r>
                        <a:rPr lang="en-US" sz="1200" dirty="0">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18616" marR="18616" marT="0" marB="0" anchor="ctr"/>
                </a:tc>
                <a:tc>
                  <a:txBody>
                    <a:bodyPr/>
                    <a:lstStyle/>
                    <a:p>
                      <a:pPr marL="0" marR="0" algn="ctr">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7</a:t>
                      </a:r>
                    </a:p>
                  </a:txBody>
                  <a:tcPr marL="18616" marR="18616" marT="0" marB="0" anchor="ctr"/>
                </a:tc>
                <a:extLst>
                  <a:ext uri="{0D108BD9-81ED-4DB2-BD59-A6C34878D82A}">
                    <a16:rowId xmlns:a16="http://schemas.microsoft.com/office/drawing/2014/main" val="2515283562"/>
                  </a:ext>
                </a:extLst>
              </a:tr>
            </a:tbl>
          </a:graphicData>
        </a:graphic>
      </p:graphicFrame>
    </p:spTree>
    <p:extLst>
      <p:ext uri="{BB962C8B-B14F-4D97-AF65-F5344CB8AC3E}">
        <p14:creationId xmlns:p14="http://schemas.microsoft.com/office/powerpoint/2010/main" val="40740306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BD6B0E33-5DA2-4B6E-B22B-1FFE7D355E23}"/>
              </a:ext>
            </a:extLst>
          </p:cNvPr>
          <p:cNvSpPr/>
          <p:nvPr/>
        </p:nvSpPr>
        <p:spPr bwMode="gray">
          <a:xfrm>
            <a:off x="305110" y="1380166"/>
            <a:ext cx="1039068" cy="628441"/>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Monthly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86" name="Rectangle 85">
            <a:extLst>
              <a:ext uri="{FF2B5EF4-FFF2-40B4-BE49-F238E27FC236}">
                <a16:creationId xmlns:a16="http://schemas.microsoft.com/office/drawing/2014/main" id="{DAD7CED6-91C9-48FA-BA56-9DD9C815AE36}"/>
              </a:ext>
            </a:extLst>
          </p:cNvPr>
          <p:cNvSpPr/>
          <p:nvPr/>
        </p:nvSpPr>
        <p:spPr bwMode="gray">
          <a:xfrm>
            <a:off x="268959" y="4479567"/>
            <a:ext cx="1039068" cy="540837"/>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Major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88" name="Rectangle 87">
            <a:extLst>
              <a:ext uri="{FF2B5EF4-FFF2-40B4-BE49-F238E27FC236}">
                <a16:creationId xmlns:a16="http://schemas.microsoft.com/office/drawing/2014/main" id="{B60BFCC9-CCE6-4220-9074-74A3D239C016}"/>
              </a:ext>
            </a:extLst>
          </p:cNvPr>
          <p:cNvSpPr/>
          <p:nvPr/>
        </p:nvSpPr>
        <p:spPr bwMode="gray">
          <a:xfrm>
            <a:off x="2496706" y="1057214"/>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DEVW</a:t>
            </a:r>
          </a:p>
        </p:txBody>
      </p:sp>
      <p:sp>
        <p:nvSpPr>
          <p:cNvPr id="89" name="Rectangle 88">
            <a:extLst>
              <a:ext uri="{FF2B5EF4-FFF2-40B4-BE49-F238E27FC236}">
                <a16:creationId xmlns:a16="http://schemas.microsoft.com/office/drawing/2014/main" id="{02C9DF89-4947-402B-9DDC-D5C5766D640E}"/>
              </a:ext>
            </a:extLst>
          </p:cNvPr>
          <p:cNvSpPr/>
          <p:nvPr/>
        </p:nvSpPr>
        <p:spPr bwMode="gray">
          <a:xfrm>
            <a:off x="2496705" y="2209738"/>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DEVM</a:t>
            </a:r>
          </a:p>
        </p:txBody>
      </p:sp>
      <p:sp>
        <p:nvSpPr>
          <p:cNvPr id="90" name="Rectangle 89">
            <a:extLst>
              <a:ext uri="{FF2B5EF4-FFF2-40B4-BE49-F238E27FC236}">
                <a16:creationId xmlns:a16="http://schemas.microsoft.com/office/drawing/2014/main" id="{427C3B8D-10EB-4DE7-A072-ACEBD6216801}"/>
              </a:ext>
            </a:extLst>
          </p:cNvPr>
          <p:cNvSpPr/>
          <p:nvPr/>
        </p:nvSpPr>
        <p:spPr bwMode="gray">
          <a:xfrm>
            <a:off x="2482963" y="4628398"/>
            <a:ext cx="1734671" cy="218257"/>
          </a:xfrm>
          <a:prstGeom prst="rect">
            <a:avLst/>
          </a:prstGeom>
          <a:solidFill>
            <a:schemeClr val="accent3"/>
          </a:solidFill>
          <a:ln>
            <a:solidFill>
              <a:schemeClr val="accent3"/>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DEVN</a:t>
            </a:r>
          </a:p>
        </p:txBody>
      </p:sp>
      <p:cxnSp>
        <p:nvCxnSpPr>
          <p:cNvPr id="6" name="Connector: Elbow 5">
            <a:extLst>
              <a:ext uri="{FF2B5EF4-FFF2-40B4-BE49-F238E27FC236}">
                <a16:creationId xmlns:a16="http://schemas.microsoft.com/office/drawing/2014/main" id="{6FBA5D5A-0906-4BCA-A857-9219A598983A}"/>
              </a:ext>
            </a:extLst>
          </p:cNvPr>
          <p:cNvCxnSpPr>
            <a:cxnSpLocks/>
            <a:stCxn id="85" idx="3"/>
            <a:endCxn id="88" idx="1"/>
          </p:cNvCxnSpPr>
          <p:nvPr/>
        </p:nvCxnSpPr>
        <p:spPr>
          <a:xfrm flipV="1">
            <a:off x="1344178" y="1154405"/>
            <a:ext cx="1152528" cy="539982"/>
          </a:xfrm>
          <a:prstGeom prst="bentConnector3">
            <a:avLst>
              <a:gd name="adj1" fmla="val 1694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C19D23-1E10-4317-B0D7-EB2ABD98958A}"/>
              </a:ext>
            </a:extLst>
          </p:cNvPr>
          <p:cNvCxnSpPr>
            <a:cxnSpLocks/>
            <a:stCxn id="85" idx="3"/>
            <a:endCxn id="89" idx="1"/>
          </p:cNvCxnSpPr>
          <p:nvPr/>
        </p:nvCxnSpPr>
        <p:spPr>
          <a:xfrm>
            <a:off x="1344178" y="1694387"/>
            <a:ext cx="1152527" cy="612542"/>
          </a:xfrm>
          <a:prstGeom prst="bentConnector3">
            <a:avLst>
              <a:gd name="adj1" fmla="val 1694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C2FCD17-DA75-40C3-900C-7BCD8A5AE778}"/>
              </a:ext>
            </a:extLst>
          </p:cNvPr>
          <p:cNvCxnSpPr>
            <a:cxnSpLocks/>
            <a:stCxn id="86" idx="3"/>
            <a:endCxn id="90" idx="1"/>
          </p:cNvCxnSpPr>
          <p:nvPr/>
        </p:nvCxnSpPr>
        <p:spPr>
          <a:xfrm flipV="1">
            <a:off x="1308027" y="4737527"/>
            <a:ext cx="1174936" cy="1245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6E380D27-CAE8-46D4-A283-E71D7189571B}"/>
              </a:ext>
            </a:extLst>
          </p:cNvPr>
          <p:cNvSpPr/>
          <p:nvPr/>
        </p:nvSpPr>
        <p:spPr bwMode="gray">
          <a:xfrm>
            <a:off x="4929782" y="653675"/>
            <a:ext cx="1734671" cy="24213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SITNT + IM </a:t>
            </a:r>
          </a:p>
        </p:txBody>
      </p:sp>
      <p:sp>
        <p:nvSpPr>
          <p:cNvPr id="111" name="Rectangle 110">
            <a:extLst>
              <a:ext uri="{FF2B5EF4-FFF2-40B4-BE49-F238E27FC236}">
                <a16:creationId xmlns:a16="http://schemas.microsoft.com/office/drawing/2014/main" id="{DAC7FCAF-B50A-4636-AE01-3E2005B6C9E5}"/>
              </a:ext>
            </a:extLst>
          </p:cNvPr>
          <p:cNvSpPr/>
          <p:nvPr/>
        </p:nvSpPr>
        <p:spPr bwMode="gray">
          <a:xfrm>
            <a:off x="4929780" y="1237529"/>
            <a:ext cx="1734671" cy="24213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SITN(Mobile)</a:t>
            </a:r>
          </a:p>
        </p:txBody>
      </p:sp>
      <p:sp>
        <p:nvSpPr>
          <p:cNvPr id="112" name="Rectangle 111">
            <a:extLst>
              <a:ext uri="{FF2B5EF4-FFF2-40B4-BE49-F238E27FC236}">
                <a16:creationId xmlns:a16="http://schemas.microsoft.com/office/drawing/2014/main" id="{62870786-6D1A-40FF-9F09-9E920DBB4506}"/>
              </a:ext>
            </a:extLst>
          </p:cNvPr>
          <p:cNvSpPr/>
          <p:nvPr/>
        </p:nvSpPr>
        <p:spPr bwMode="gray">
          <a:xfrm>
            <a:off x="4929782" y="1724240"/>
            <a:ext cx="1734671" cy="372563"/>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SITM (Automation)</a:t>
            </a:r>
          </a:p>
        </p:txBody>
      </p:sp>
      <p:sp>
        <p:nvSpPr>
          <p:cNvPr id="120" name="Rectangle 119">
            <a:extLst>
              <a:ext uri="{FF2B5EF4-FFF2-40B4-BE49-F238E27FC236}">
                <a16:creationId xmlns:a16="http://schemas.microsoft.com/office/drawing/2014/main" id="{D46FB2C6-B74C-453B-85E8-6087F780D1BB}"/>
              </a:ext>
            </a:extLst>
          </p:cNvPr>
          <p:cNvSpPr/>
          <p:nvPr/>
        </p:nvSpPr>
        <p:spPr bwMode="gray">
          <a:xfrm>
            <a:off x="4954668" y="2360220"/>
            <a:ext cx="1734671" cy="266931"/>
          </a:xfrm>
          <a:prstGeom prst="rect">
            <a:avLst/>
          </a:prstGeom>
          <a:solidFill>
            <a:srgbClr val="7030A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UATM</a:t>
            </a:r>
          </a:p>
        </p:txBody>
      </p:sp>
      <p:sp>
        <p:nvSpPr>
          <p:cNvPr id="123" name="Rectangle 122">
            <a:extLst>
              <a:ext uri="{FF2B5EF4-FFF2-40B4-BE49-F238E27FC236}">
                <a16:creationId xmlns:a16="http://schemas.microsoft.com/office/drawing/2014/main" id="{76C5A53C-0029-41F6-83C9-5093CCE3F096}"/>
              </a:ext>
            </a:extLst>
          </p:cNvPr>
          <p:cNvSpPr/>
          <p:nvPr/>
        </p:nvSpPr>
        <p:spPr bwMode="gray">
          <a:xfrm>
            <a:off x="7571208" y="1361911"/>
            <a:ext cx="1734671" cy="372563"/>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UATL (</a:t>
            </a:r>
            <a:r>
              <a:rPr kumimoji="0" lang="en-US" sz="1200" b="1" i="0" u="none" strike="noStrike" kern="1200" cap="none" spc="0" normalizeH="0" baseline="0" noProof="0" dirty="0" err="1">
                <a:ln>
                  <a:noFill/>
                </a:ln>
                <a:solidFill>
                  <a:prstClr val="white"/>
                </a:solidFill>
                <a:effectLst/>
                <a:uLnTx/>
                <a:uFillTx/>
                <a:latin typeface="Verdana"/>
                <a:ea typeface="+mn-ea"/>
                <a:cs typeface="+mn-cs"/>
              </a:rPr>
              <a:t>Mobile+IM</a:t>
            </a:r>
            <a:r>
              <a:rPr kumimoji="0" lang="en-US" sz="1200" b="1" i="0" u="none" strike="noStrike" kern="1200" cap="none" spc="0" normalizeH="0" baseline="0" noProof="0" dirty="0">
                <a:ln>
                  <a:noFill/>
                </a:ln>
                <a:solidFill>
                  <a:prstClr val="white"/>
                </a:solidFill>
                <a:effectLst/>
                <a:uLnTx/>
                <a:uFillTx/>
                <a:latin typeface="Verdana"/>
                <a:ea typeface="+mn-ea"/>
                <a:cs typeface="+mn-cs"/>
              </a:rPr>
              <a:t>)</a:t>
            </a:r>
          </a:p>
        </p:txBody>
      </p:sp>
      <p:sp>
        <p:nvSpPr>
          <p:cNvPr id="126" name="Rectangle 125">
            <a:extLst>
              <a:ext uri="{FF2B5EF4-FFF2-40B4-BE49-F238E27FC236}">
                <a16:creationId xmlns:a16="http://schemas.microsoft.com/office/drawing/2014/main" id="{E6A7481C-BD15-4C18-9C2D-3797CD222585}"/>
              </a:ext>
            </a:extLst>
          </p:cNvPr>
          <p:cNvSpPr/>
          <p:nvPr/>
        </p:nvSpPr>
        <p:spPr bwMode="gray">
          <a:xfrm>
            <a:off x="9499261" y="3393842"/>
            <a:ext cx="1223682" cy="301178"/>
          </a:xfrm>
          <a:prstGeom prst="rect">
            <a:avLst/>
          </a:prstGeom>
          <a:solidFill>
            <a:srgbClr val="ED8B0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Production</a:t>
            </a:r>
          </a:p>
        </p:txBody>
      </p:sp>
      <p:sp>
        <p:nvSpPr>
          <p:cNvPr id="136" name="Rectangle 135">
            <a:extLst>
              <a:ext uri="{FF2B5EF4-FFF2-40B4-BE49-F238E27FC236}">
                <a16:creationId xmlns:a16="http://schemas.microsoft.com/office/drawing/2014/main" id="{A8F38D14-5662-42D9-80CE-04558AA9994E}"/>
              </a:ext>
            </a:extLst>
          </p:cNvPr>
          <p:cNvSpPr/>
          <p:nvPr/>
        </p:nvSpPr>
        <p:spPr bwMode="gray">
          <a:xfrm>
            <a:off x="4954668" y="4453536"/>
            <a:ext cx="1734671" cy="24213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SITMT (Mobile)</a:t>
            </a:r>
          </a:p>
        </p:txBody>
      </p:sp>
      <p:sp>
        <p:nvSpPr>
          <p:cNvPr id="141" name="Rectangle 140">
            <a:extLst>
              <a:ext uri="{FF2B5EF4-FFF2-40B4-BE49-F238E27FC236}">
                <a16:creationId xmlns:a16="http://schemas.microsoft.com/office/drawing/2014/main" id="{03BFCED0-D6BC-44AE-823D-9EEFC8276FED}"/>
              </a:ext>
            </a:extLst>
          </p:cNvPr>
          <p:cNvSpPr/>
          <p:nvPr/>
        </p:nvSpPr>
        <p:spPr bwMode="gray">
          <a:xfrm>
            <a:off x="4945645" y="4864366"/>
            <a:ext cx="1743694" cy="237891"/>
          </a:xfrm>
          <a:prstGeom prst="rect">
            <a:avLst/>
          </a:prstGeom>
          <a:solidFill>
            <a:schemeClr val="accent3"/>
          </a:solidFill>
          <a:ln>
            <a:solidFill>
              <a:schemeClr val="accent3"/>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SITWT</a:t>
            </a:r>
          </a:p>
        </p:txBody>
      </p:sp>
      <p:sp>
        <p:nvSpPr>
          <p:cNvPr id="143" name="Rectangle 142">
            <a:extLst>
              <a:ext uri="{FF2B5EF4-FFF2-40B4-BE49-F238E27FC236}">
                <a16:creationId xmlns:a16="http://schemas.microsoft.com/office/drawing/2014/main" id="{BEC25FB4-8DE6-425D-8BBB-C5BAEBA91981}"/>
              </a:ext>
            </a:extLst>
          </p:cNvPr>
          <p:cNvSpPr/>
          <p:nvPr/>
        </p:nvSpPr>
        <p:spPr bwMode="gray">
          <a:xfrm>
            <a:off x="7571208" y="4603324"/>
            <a:ext cx="1734671" cy="36166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UATMT</a:t>
            </a:r>
          </a:p>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lang="en-US" sz="1200" b="1" dirty="0">
                <a:solidFill>
                  <a:prstClr val="white"/>
                </a:solidFill>
                <a:latin typeface="Verdana"/>
              </a:rPr>
              <a:t>(</a:t>
            </a:r>
            <a:r>
              <a:rPr lang="en-US" sz="1200" b="1" dirty="0" err="1">
                <a:solidFill>
                  <a:prstClr val="white"/>
                </a:solidFill>
                <a:latin typeface="Verdana"/>
              </a:rPr>
              <a:t>Mobile+IM</a:t>
            </a:r>
            <a:r>
              <a:rPr lang="en-US" sz="1200" b="1" dirty="0">
                <a:solidFill>
                  <a:prstClr val="white"/>
                </a:solidFill>
                <a:latin typeface="Verdana"/>
              </a:rPr>
              <a:t>)</a:t>
            </a:r>
            <a:endParaRPr kumimoji="0" lang="en-US" sz="1200" b="1" i="0" u="none" strike="noStrike" kern="1200" cap="none" spc="0" normalizeH="0" baseline="0" noProof="0" dirty="0">
              <a:ln>
                <a:noFill/>
              </a:ln>
              <a:solidFill>
                <a:prstClr val="white"/>
              </a:solidFill>
              <a:effectLst/>
              <a:uLnTx/>
              <a:uFillTx/>
              <a:latin typeface="Verdana"/>
              <a:ea typeface="+mn-ea"/>
              <a:cs typeface="+mn-cs"/>
            </a:endParaRPr>
          </a:p>
        </p:txBody>
      </p:sp>
      <p:sp>
        <p:nvSpPr>
          <p:cNvPr id="164" name="Rectangle 163">
            <a:extLst>
              <a:ext uri="{FF2B5EF4-FFF2-40B4-BE49-F238E27FC236}">
                <a16:creationId xmlns:a16="http://schemas.microsoft.com/office/drawing/2014/main" id="{81315520-37CD-4507-B8FA-558C7C8356DF}"/>
              </a:ext>
            </a:extLst>
          </p:cNvPr>
          <p:cNvSpPr/>
          <p:nvPr/>
        </p:nvSpPr>
        <p:spPr bwMode="gray">
          <a:xfrm>
            <a:off x="4954668" y="5396065"/>
            <a:ext cx="1734671" cy="24213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PERF1</a:t>
            </a:r>
          </a:p>
        </p:txBody>
      </p:sp>
      <p:cxnSp>
        <p:nvCxnSpPr>
          <p:cNvPr id="199" name="Connector: Elbow 198">
            <a:extLst>
              <a:ext uri="{FF2B5EF4-FFF2-40B4-BE49-F238E27FC236}">
                <a16:creationId xmlns:a16="http://schemas.microsoft.com/office/drawing/2014/main" id="{49672503-BF1F-4C6F-9522-00FE7486EB90}"/>
              </a:ext>
            </a:extLst>
          </p:cNvPr>
          <p:cNvCxnSpPr>
            <a:cxnSpLocks/>
            <a:stCxn id="123" idx="3"/>
          </p:cNvCxnSpPr>
          <p:nvPr/>
        </p:nvCxnSpPr>
        <p:spPr>
          <a:xfrm>
            <a:off x="9305879" y="1548193"/>
            <a:ext cx="715908" cy="184552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Connector: Elbow 210">
            <a:extLst>
              <a:ext uri="{FF2B5EF4-FFF2-40B4-BE49-F238E27FC236}">
                <a16:creationId xmlns:a16="http://schemas.microsoft.com/office/drawing/2014/main" id="{756252E7-EB17-49F0-AA16-5FE2990B7739}"/>
              </a:ext>
            </a:extLst>
          </p:cNvPr>
          <p:cNvCxnSpPr>
            <a:cxnSpLocks/>
            <a:stCxn id="141" idx="3"/>
            <a:endCxn id="143" idx="1"/>
          </p:cNvCxnSpPr>
          <p:nvPr/>
        </p:nvCxnSpPr>
        <p:spPr>
          <a:xfrm flipV="1">
            <a:off x="6689339" y="4784156"/>
            <a:ext cx="881869" cy="199156"/>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22ECFA28-AF1A-4B08-AF5E-205A92F65750}"/>
              </a:ext>
            </a:extLst>
          </p:cNvPr>
          <p:cNvCxnSpPr>
            <a:stCxn id="88" idx="3"/>
            <a:endCxn id="110" idx="1"/>
          </p:cNvCxnSpPr>
          <p:nvPr/>
        </p:nvCxnSpPr>
        <p:spPr>
          <a:xfrm flipV="1">
            <a:off x="4231377" y="774741"/>
            <a:ext cx="698405" cy="37966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Connector: Elbow 220">
            <a:extLst>
              <a:ext uri="{FF2B5EF4-FFF2-40B4-BE49-F238E27FC236}">
                <a16:creationId xmlns:a16="http://schemas.microsoft.com/office/drawing/2014/main" id="{AEA42302-343A-4273-AA70-54DE83251DAD}"/>
              </a:ext>
            </a:extLst>
          </p:cNvPr>
          <p:cNvCxnSpPr>
            <a:stCxn id="88" idx="3"/>
            <a:endCxn id="111" idx="1"/>
          </p:cNvCxnSpPr>
          <p:nvPr/>
        </p:nvCxnSpPr>
        <p:spPr>
          <a:xfrm>
            <a:off x="4231377" y="1154405"/>
            <a:ext cx="698403" cy="20419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Connector: Elbow 222">
            <a:extLst>
              <a:ext uri="{FF2B5EF4-FFF2-40B4-BE49-F238E27FC236}">
                <a16:creationId xmlns:a16="http://schemas.microsoft.com/office/drawing/2014/main" id="{18784C10-BF58-4049-8F57-B55CADA8FA47}"/>
              </a:ext>
            </a:extLst>
          </p:cNvPr>
          <p:cNvCxnSpPr>
            <a:cxnSpLocks/>
            <a:stCxn id="88" idx="3"/>
            <a:endCxn id="112" idx="1"/>
          </p:cNvCxnSpPr>
          <p:nvPr/>
        </p:nvCxnSpPr>
        <p:spPr>
          <a:xfrm>
            <a:off x="4231377" y="1154405"/>
            <a:ext cx="698405" cy="756117"/>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E0D95119-8629-4A33-A58C-FE5F43A211C2}"/>
              </a:ext>
            </a:extLst>
          </p:cNvPr>
          <p:cNvCxnSpPr>
            <a:stCxn id="88" idx="3"/>
            <a:endCxn id="120" idx="1"/>
          </p:cNvCxnSpPr>
          <p:nvPr/>
        </p:nvCxnSpPr>
        <p:spPr>
          <a:xfrm>
            <a:off x="4231377" y="1154405"/>
            <a:ext cx="723291" cy="133928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Connector: Elbow 226">
            <a:extLst>
              <a:ext uri="{FF2B5EF4-FFF2-40B4-BE49-F238E27FC236}">
                <a16:creationId xmlns:a16="http://schemas.microsoft.com/office/drawing/2014/main" id="{1ACE78C3-2B6C-481E-813B-FD7A7323EA58}"/>
              </a:ext>
            </a:extLst>
          </p:cNvPr>
          <p:cNvCxnSpPr>
            <a:stCxn id="89" idx="3"/>
            <a:endCxn id="110" idx="1"/>
          </p:cNvCxnSpPr>
          <p:nvPr/>
        </p:nvCxnSpPr>
        <p:spPr>
          <a:xfrm flipV="1">
            <a:off x="4231376" y="774741"/>
            <a:ext cx="698406" cy="1532188"/>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Connector: Elbow 242">
            <a:extLst>
              <a:ext uri="{FF2B5EF4-FFF2-40B4-BE49-F238E27FC236}">
                <a16:creationId xmlns:a16="http://schemas.microsoft.com/office/drawing/2014/main" id="{103A9691-E052-4B6B-9A0F-E92816165C68}"/>
              </a:ext>
            </a:extLst>
          </p:cNvPr>
          <p:cNvCxnSpPr>
            <a:cxnSpLocks/>
            <a:stCxn id="110" idx="3"/>
            <a:endCxn id="123" idx="1"/>
          </p:cNvCxnSpPr>
          <p:nvPr/>
        </p:nvCxnSpPr>
        <p:spPr>
          <a:xfrm>
            <a:off x="6664453" y="774741"/>
            <a:ext cx="906755" cy="773452"/>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Connector: Elbow 248">
            <a:extLst>
              <a:ext uri="{FF2B5EF4-FFF2-40B4-BE49-F238E27FC236}">
                <a16:creationId xmlns:a16="http://schemas.microsoft.com/office/drawing/2014/main" id="{0E0ED3C9-43F8-41AC-B55F-CB812A2FB74A}"/>
              </a:ext>
            </a:extLst>
          </p:cNvPr>
          <p:cNvCxnSpPr>
            <a:cxnSpLocks/>
            <a:stCxn id="112" idx="3"/>
            <a:endCxn id="123" idx="1"/>
          </p:cNvCxnSpPr>
          <p:nvPr/>
        </p:nvCxnSpPr>
        <p:spPr>
          <a:xfrm flipV="1">
            <a:off x="6664453" y="1548193"/>
            <a:ext cx="906755" cy="362329"/>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Connector: Elbow 255">
            <a:extLst>
              <a:ext uri="{FF2B5EF4-FFF2-40B4-BE49-F238E27FC236}">
                <a16:creationId xmlns:a16="http://schemas.microsoft.com/office/drawing/2014/main" id="{C0E772EB-196E-4B67-BE7B-2D7DDA6F55B7}"/>
              </a:ext>
            </a:extLst>
          </p:cNvPr>
          <p:cNvCxnSpPr>
            <a:cxnSpLocks/>
            <a:stCxn id="143" idx="3"/>
          </p:cNvCxnSpPr>
          <p:nvPr/>
        </p:nvCxnSpPr>
        <p:spPr>
          <a:xfrm flipV="1">
            <a:off x="9305879" y="3639604"/>
            <a:ext cx="688565" cy="1144552"/>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7" name="Rectangle 266">
            <a:extLst>
              <a:ext uri="{FF2B5EF4-FFF2-40B4-BE49-F238E27FC236}">
                <a16:creationId xmlns:a16="http://schemas.microsoft.com/office/drawing/2014/main" id="{4EFE7263-20C6-4C6C-AABD-14CAFD7A7D8E}"/>
              </a:ext>
            </a:extLst>
          </p:cNvPr>
          <p:cNvSpPr/>
          <p:nvPr/>
        </p:nvSpPr>
        <p:spPr bwMode="gray">
          <a:xfrm>
            <a:off x="10722943" y="2815102"/>
            <a:ext cx="1223682" cy="301178"/>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TRNDL1</a:t>
            </a:r>
          </a:p>
        </p:txBody>
      </p:sp>
      <p:sp>
        <p:nvSpPr>
          <p:cNvPr id="270" name="TextBox 269">
            <a:extLst>
              <a:ext uri="{FF2B5EF4-FFF2-40B4-BE49-F238E27FC236}">
                <a16:creationId xmlns:a16="http://schemas.microsoft.com/office/drawing/2014/main" id="{CD7CEC64-1EA8-4995-81B0-0BCC752C04AD}"/>
              </a:ext>
            </a:extLst>
          </p:cNvPr>
          <p:cNvSpPr txBox="1"/>
          <p:nvPr/>
        </p:nvSpPr>
        <p:spPr>
          <a:xfrm>
            <a:off x="10972270" y="2526361"/>
            <a:ext cx="679355"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Training</a:t>
            </a:r>
          </a:p>
        </p:txBody>
      </p:sp>
      <p:sp>
        <p:nvSpPr>
          <p:cNvPr id="334" name="TextBox 333">
            <a:extLst>
              <a:ext uri="{FF2B5EF4-FFF2-40B4-BE49-F238E27FC236}">
                <a16:creationId xmlns:a16="http://schemas.microsoft.com/office/drawing/2014/main" id="{063DD590-170E-4471-BF02-92EBF672B585}"/>
              </a:ext>
            </a:extLst>
          </p:cNvPr>
          <p:cNvSpPr txBox="1"/>
          <p:nvPr/>
        </p:nvSpPr>
        <p:spPr>
          <a:xfrm>
            <a:off x="1411755" y="4479567"/>
            <a:ext cx="1142999"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CP Branch</a:t>
            </a:r>
          </a:p>
        </p:txBody>
      </p:sp>
      <p:sp>
        <p:nvSpPr>
          <p:cNvPr id="335" name="TextBox 334">
            <a:extLst>
              <a:ext uri="{FF2B5EF4-FFF2-40B4-BE49-F238E27FC236}">
                <a16:creationId xmlns:a16="http://schemas.microsoft.com/office/drawing/2014/main" id="{DF29B12D-0D51-4251-B53F-8BA73052DD38}"/>
              </a:ext>
            </a:extLst>
          </p:cNvPr>
          <p:cNvSpPr txBox="1"/>
          <p:nvPr/>
        </p:nvSpPr>
        <p:spPr>
          <a:xfrm>
            <a:off x="1603366" y="1191232"/>
            <a:ext cx="879597"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lang="en-US" sz="1200" dirty="0">
                <a:solidFill>
                  <a:prstClr val="black"/>
                </a:solidFill>
                <a:latin typeface="Verdana"/>
              </a:rPr>
              <a:t>W</a:t>
            </a:r>
            <a:r>
              <a:rPr kumimoji="0" lang="en-US" sz="1200" b="0" i="0" u="none" strike="noStrike" kern="1200" cap="none" spc="0" normalizeH="0" baseline="0" noProof="0" dirty="0">
                <a:ln>
                  <a:noFill/>
                </a:ln>
                <a:solidFill>
                  <a:prstClr val="black"/>
                </a:solidFill>
                <a:effectLst/>
                <a:uLnTx/>
                <a:uFillTx/>
                <a:latin typeface="Verdana"/>
                <a:ea typeface="+mn-ea"/>
                <a:cs typeface="+mn-cs"/>
              </a:rPr>
              <a:t>B Branch</a:t>
            </a:r>
          </a:p>
        </p:txBody>
      </p:sp>
      <p:sp>
        <p:nvSpPr>
          <p:cNvPr id="336" name="TextBox 335">
            <a:extLst>
              <a:ext uri="{FF2B5EF4-FFF2-40B4-BE49-F238E27FC236}">
                <a16:creationId xmlns:a16="http://schemas.microsoft.com/office/drawing/2014/main" id="{CB7AEA15-5058-4784-A034-F9FC9F315DF4}"/>
              </a:ext>
            </a:extLst>
          </p:cNvPr>
          <p:cNvSpPr txBox="1"/>
          <p:nvPr/>
        </p:nvSpPr>
        <p:spPr>
          <a:xfrm>
            <a:off x="1562445" y="2087592"/>
            <a:ext cx="879596"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lang="en-US" sz="1200" dirty="0">
                <a:solidFill>
                  <a:prstClr val="black"/>
                </a:solidFill>
                <a:latin typeface="Verdana"/>
              </a:rPr>
              <a:t>R</a:t>
            </a:r>
            <a:r>
              <a:rPr kumimoji="0" lang="en-US" sz="1200" b="0" i="0" u="none" strike="noStrike" kern="1200" cap="none" spc="0" normalizeH="0" baseline="0" noProof="0" dirty="0">
                <a:ln>
                  <a:noFill/>
                </a:ln>
                <a:solidFill>
                  <a:prstClr val="black"/>
                </a:solidFill>
                <a:effectLst/>
                <a:uLnTx/>
                <a:uFillTx/>
                <a:latin typeface="Verdana"/>
                <a:ea typeface="+mn-ea"/>
                <a:cs typeface="+mn-cs"/>
              </a:rPr>
              <a:t>B Branch</a:t>
            </a:r>
          </a:p>
        </p:txBody>
      </p:sp>
      <p:sp>
        <p:nvSpPr>
          <p:cNvPr id="65" name="TextBox 64">
            <a:extLst>
              <a:ext uri="{FF2B5EF4-FFF2-40B4-BE49-F238E27FC236}">
                <a16:creationId xmlns:a16="http://schemas.microsoft.com/office/drawing/2014/main" id="{03B17827-6922-4464-A77D-E58E7FA7F265}"/>
              </a:ext>
            </a:extLst>
          </p:cNvPr>
          <p:cNvSpPr txBox="1"/>
          <p:nvPr/>
        </p:nvSpPr>
        <p:spPr>
          <a:xfrm>
            <a:off x="1409625" y="4863332"/>
            <a:ext cx="1142999"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RBT Branch</a:t>
            </a:r>
          </a:p>
        </p:txBody>
      </p:sp>
      <p:cxnSp>
        <p:nvCxnSpPr>
          <p:cNvPr id="8" name="Connector: Elbow 7">
            <a:extLst>
              <a:ext uri="{FF2B5EF4-FFF2-40B4-BE49-F238E27FC236}">
                <a16:creationId xmlns:a16="http://schemas.microsoft.com/office/drawing/2014/main" id="{950BBD76-ADE8-4CA2-9D6B-19CE6A20A42B}"/>
              </a:ext>
            </a:extLst>
          </p:cNvPr>
          <p:cNvCxnSpPr>
            <a:cxnSpLocks/>
            <a:stCxn id="120" idx="3"/>
            <a:endCxn id="123" idx="1"/>
          </p:cNvCxnSpPr>
          <p:nvPr/>
        </p:nvCxnSpPr>
        <p:spPr>
          <a:xfrm flipV="1">
            <a:off x="6689339" y="1548193"/>
            <a:ext cx="881869" cy="945493"/>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9E0A8FD9-D489-4310-B836-093226836681}"/>
              </a:ext>
            </a:extLst>
          </p:cNvPr>
          <p:cNvCxnSpPr>
            <a:cxnSpLocks/>
            <a:stCxn id="111" idx="3"/>
            <a:endCxn id="123" idx="1"/>
          </p:cNvCxnSpPr>
          <p:nvPr/>
        </p:nvCxnSpPr>
        <p:spPr>
          <a:xfrm>
            <a:off x="6664451" y="1358595"/>
            <a:ext cx="906757" cy="189598"/>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5F837992-1F50-4EE5-AACA-C1ACE55DCEB4}"/>
              </a:ext>
            </a:extLst>
          </p:cNvPr>
          <p:cNvSpPr/>
          <p:nvPr/>
        </p:nvSpPr>
        <p:spPr bwMode="gray">
          <a:xfrm>
            <a:off x="268959" y="5818520"/>
            <a:ext cx="1047750" cy="540837"/>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Hotfix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63" name="Rectangle 62">
            <a:extLst>
              <a:ext uri="{FF2B5EF4-FFF2-40B4-BE49-F238E27FC236}">
                <a16:creationId xmlns:a16="http://schemas.microsoft.com/office/drawing/2014/main" id="{45D347E1-B95A-489A-8FD4-45B617CACED2}"/>
              </a:ext>
            </a:extLst>
          </p:cNvPr>
          <p:cNvSpPr/>
          <p:nvPr/>
        </p:nvSpPr>
        <p:spPr bwMode="gray">
          <a:xfrm>
            <a:off x="3148787" y="5935408"/>
            <a:ext cx="1734671" cy="32710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SITW</a:t>
            </a:r>
          </a:p>
        </p:txBody>
      </p:sp>
      <p:sp>
        <p:nvSpPr>
          <p:cNvPr id="64" name="Rectangle 63">
            <a:extLst>
              <a:ext uri="{FF2B5EF4-FFF2-40B4-BE49-F238E27FC236}">
                <a16:creationId xmlns:a16="http://schemas.microsoft.com/office/drawing/2014/main" id="{26DCEF03-D992-459D-87EE-E5E44AD74FDD}"/>
              </a:ext>
            </a:extLst>
          </p:cNvPr>
          <p:cNvSpPr/>
          <p:nvPr/>
        </p:nvSpPr>
        <p:spPr bwMode="gray">
          <a:xfrm>
            <a:off x="6866638" y="5926173"/>
            <a:ext cx="1734671" cy="391496"/>
          </a:xfrm>
          <a:prstGeom prst="rect">
            <a:avLst/>
          </a:prstGeom>
          <a:solidFill>
            <a:srgbClr val="7030A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lang="en-US" sz="1200" b="1" dirty="0">
                <a:solidFill>
                  <a:prstClr val="white"/>
                </a:solidFill>
                <a:latin typeface="Verdana"/>
              </a:rPr>
              <a:t>PRDT</a:t>
            </a:r>
          </a:p>
        </p:txBody>
      </p:sp>
      <p:cxnSp>
        <p:nvCxnSpPr>
          <p:cNvPr id="67" name="Straight Arrow Connector 66">
            <a:extLst>
              <a:ext uri="{FF2B5EF4-FFF2-40B4-BE49-F238E27FC236}">
                <a16:creationId xmlns:a16="http://schemas.microsoft.com/office/drawing/2014/main" id="{4203E7BE-DCFE-4FCB-9037-4F6D0999C633}"/>
              </a:ext>
            </a:extLst>
          </p:cNvPr>
          <p:cNvCxnSpPr>
            <a:cxnSpLocks/>
            <a:stCxn id="63" idx="3"/>
            <a:endCxn id="64" idx="1"/>
          </p:cNvCxnSpPr>
          <p:nvPr/>
        </p:nvCxnSpPr>
        <p:spPr>
          <a:xfrm>
            <a:off x="4883458" y="6098961"/>
            <a:ext cx="1983180" cy="2296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12D0630A-C9B9-43C5-906E-A95660002D30}"/>
              </a:ext>
            </a:extLst>
          </p:cNvPr>
          <p:cNvSpPr txBox="1"/>
          <p:nvPr/>
        </p:nvSpPr>
        <p:spPr>
          <a:xfrm>
            <a:off x="1607780" y="5900712"/>
            <a:ext cx="1142999"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HFX Branch</a:t>
            </a:r>
          </a:p>
        </p:txBody>
      </p:sp>
      <p:cxnSp>
        <p:nvCxnSpPr>
          <p:cNvPr id="4" name="Connector: Elbow 3">
            <a:extLst>
              <a:ext uri="{FF2B5EF4-FFF2-40B4-BE49-F238E27FC236}">
                <a16:creationId xmlns:a16="http://schemas.microsoft.com/office/drawing/2014/main" id="{654C6DA8-4A2B-4839-A1C8-76797BB4CF52}"/>
              </a:ext>
            </a:extLst>
          </p:cNvPr>
          <p:cNvCxnSpPr>
            <a:cxnSpLocks/>
            <a:stCxn id="64" idx="3"/>
          </p:cNvCxnSpPr>
          <p:nvPr/>
        </p:nvCxnSpPr>
        <p:spPr>
          <a:xfrm flipV="1">
            <a:off x="8601309" y="3778147"/>
            <a:ext cx="1909023" cy="2343774"/>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710E02D-DA20-49E7-9C3B-D1E8E9624323}"/>
              </a:ext>
            </a:extLst>
          </p:cNvPr>
          <p:cNvCxnSpPr>
            <a:cxnSpLocks/>
            <a:stCxn id="136" idx="3"/>
            <a:endCxn id="143" idx="1"/>
          </p:cNvCxnSpPr>
          <p:nvPr/>
        </p:nvCxnSpPr>
        <p:spPr>
          <a:xfrm>
            <a:off x="6689339" y="4574602"/>
            <a:ext cx="881869" cy="20955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690F688-29D5-4B92-9D01-4CD35FB93A1F}"/>
              </a:ext>
            </a:extLst>
          </p:cNvPr>
          <p:cNvCxnSpPr>
            <a:stCxn id="90" idx="2"/>
            <a:endCxn id="164" idx="1"/>
          </p:cNvCxnSpPr>
          <p:nvPr/>
        </p:nvCxnSpPr>
        <p:spPr>
          <a:xfrm rot="16200000" flipH="1">
            <a:off x="3817245" y="4379708"/>
            <a:ext cx="670476" cy="160436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762C9FBC-F8C8-4034-981B-B4C6D3B939B6}"/>
              </a:ext>
            </a:extLst>
          </p:cNvPr>
          <p:cNvSpPr/>
          <p:nvPr/>
        </p:nvSpPr>
        <p:spPr bwMode="gray">
          <a:xfrm>
            <a:off x="282289" y="2707447"/>
            <a:ext cx="1047750" cy="628441"/>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IM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108" name="Rectangle 107">
            <a:extLst>
              <a:ext uri="{FF2B5EF4-FFF2-40B4-BE49-F238E27FC236}">
                <a16:creationId xmlns:a16="http://schemas.microsoft.com/office/drawing/2014/main" id="{1CBEE28D-3E28-4110-B8F5-7257D4CD971B}"/>
              </a:ext>
            </a:extLst>
          </p:cNvPr>
          <p:cNvSpPr/>
          <p:nvPr/>
        </p:nvSpPr>
        <p:spPr bwMode="gray">
          <a:xfrm>
            <a:off x="2281452" y="2928957"/>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SITW(IM + A)</a:t>
            </a:r>
          </a:p>
        </p:txBody>
      </p:sp>
      <p:sp>
        <p:nvSpPr>
          <p:cNvPr id="109" name="Rectangle 108">
            <a:extLst>
              <a:ext uri="{FF2B5EF4-FFF2-40B4-BE49-F238E27FC236}">
                <a16:creationId xmlns:a16="http://schemas.microsoft.com/office/drawing/2014/main" id="{B0F4B9EC-F70E-49D1-8EDA-BAD339BA2EA2}"/>
              </a:ext>
            </a:extLst>
          </p:cNvPr>
          <p:cNvSpPr/>
          <p:nvPr/>
        </p:nvSpPr>
        <p:spPr bwMode="gray">
          <a:xfrm>
            <a:off x="4601083" y="2924477"/>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SITNT(IM + A)</a:t>
            </a:r>
          </a:p>
        </p:txBody>
      </p:sp>
      <p:sp>
        <p:nvSpPr>
          <p:cNvPr id="113" name="Rectangle 112">
            <a:extLst>
              <a:ext uri="{FF2B5EF4-FFF2-40B4-BE49-F238E27FC236}">
                <a16:creationId xmlns:a16="http://schemas.microsoft.com/office/drawing/2014/main" id="{1DB1899B-5D0E-4ECD-882A-FD17DD40B5E4}"/>
              </a:ext>
            </a:extLst>
          </p:cNvPr>
          <p:cNvSpPr/>
          <p:nvPr/>
        </p:nvSpPr>
        <p:spPr bwMode="gray">
          <a:xfrm>
            <a:off x="6959367" y="2919497"/>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UATL(IM + A)</a:t>
            </a:r>
          </a:p>
        </p:txBody>
      </p:sp>
      <p:cxnSp>
        <p:nvCxnSpPr>
          <p:cNvPr id="114" name="Straight Arrow Connector 113">
            <a:extLst>
              <a:ext uri="{FF2B5EF4-FFF2-40B4-BE49-F238E27FC236}">
                <a16:creationId xmlns:a16="http://schemas.microsoft.com/office/drawing/2014/main" id="{2D3B7A97-3EDF-4E5B-848C-DCEAD9409006}"/>
              </a:ext>
            </a:extLst>
          </p:cNvPr>
          <p:cNvCxnSpPr>
            <a:cxnSpLocks/>
            <a:stCxn id="107" idx="3"/>
            <a:endCxn id="108" idx="1"/>
          </p:cNvCxnSpPr>
          <p:nvPr/>
        </p:nvCxnSpPr>
        <p:spPr>
          <a:xfrm>
            <a:off x="1330039" y="3021668"/>
            <a:ext cx="951413" cy="44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C8FA9451-7F1B-468D-B676-C19ABF7E7D66}"/>
              </a:ext>
            </a:extLst>
          </p:cNvPr>
          <p:cNvCxnSpPr>
            <a:stCxn id="108" idx="3"/>
            <a:endCxn id="109" idx="1"/>
          </p:cNvCxnSpPr>
          <p:nvPr/>
        </p:nvCxnSpPr>
        <p:spPr>
          <a:xfrm flipV="1">
            <a:off x="4016123" y="3021668"/>
            <a:ext cx="584960" cy="44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A777012-E17E-4701-B97D-83A4A34A14F8}"/>
              </a:ext>
            </a:extLst>
          </p:cNvPr>
          <p:cNvCxnSpPr>
            <a:stCxn id="109" idx="3"/>
            <a:endCxn id="113" idx="1"/>
          </p:cNvCxnSpPr>
          <p:nvPr/>
        </p:nvCxnSpPr>
        <p:spPr>
          <a:xfrm flipV="1">
            <a:off x="6335754" y="3016688"/>
            <a:ext cx="623613" cy="49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6D5BD902-7081-4C67-BDB1-DF31AE34B525}"/>
              </a:ext>
            </a:extLst>
          </p:cNvPr>
          <p:cNvCxnSpPr>
            <a:cxnSpLocks/>
            <a:stCxn id="108" idx="2"/>
          </p:cNvCxnSpPr>
          <p:nvPr/>
        </p:nvCxnSpPr>
        <p:spPr>
          <a:xfrm rot="16200000" flipH="1">
            <a:off x="2944625" y="3327501"/>
            <a:ext cx="408327" cy="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F0D95EC9-5073-4C5F-BF92-8509A3C1135C}"/>
              </a:ext>
            </a:extLst>
          </p:cNvPr>
          <p:cNvSpPr/>
          <p:nvPr/>
        </p:nvSpPr>
        <p:spPr bwMode="gray">
          <a:xfrm>
            <a:off x="2332529" y="3511760"/>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SITDMRT</a:t>
            </a:r>
          </a:p>
        </p:txBody>
      </p:sp>
      <p:sp>
        <p:nvSpPr>
          <p:cNvPr id="130" name="Rectangle 129">
            <a:extLst>
              <a:ext uri="{FF2B5EF4-FFF2-40B4-BE49-F238E27FC236}">
                <a16:creationId xmlns:a16="http://schemas.microsoft.com/office/drawing/2014/main" id="{EBF4C9D3-1629-48C8-9C6B-B64071F45215}"/>
              </a:ext>
            </a:extLst>
          </p:cNvPr>
          <p:cNvSpPr/>
          <p:nvPr/>
        </p:nvSpPr>
        <p:spPr bwMode="gray">
          <a:xfrm>
            <a:off x="5752872" y="3523832"/>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SITDMART</a:t>
            </a:r>
          </a:p>
        </p:txBody>
      </p:sp>
      <p:cxnSp>
        <p:nvCxnSpPr>
          <p:cNvPr id="71" name="Connector: Elbow 70">
            <a:extLst>
              <a:ext uri="{FF2B5EF4-FFF2-40B4-BE49-F238E27FC236}">
                <a16:creationId xmlns:a16="http://schemas.microsoft.com/office/drawing/2014/main" id="{C055E5EB-ABE6-41E3-BF2C-5EDF34438987}"/>
              </a:ext>
            </a:extLst>
          </p:cNvPr>
          <p:cNvCxnSpPr>
            <a:cxnSpLocks/>
            <a:endCxn id="130" idx="1"/>
          </p:cNvCxnSpPr>
          <p:nvPr/>
        </p:nvCxnSpPr>
        <p:spPr>
          <a:xfrm rot="16200000" flipH="1">
            <a:off x="5291321" y="3159472"/>
            <a:ext cx="498444" cy="42465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DC28C75-00D8-40D7-A44E-039B3655970F}"/>
              </a:ext>
            </a:extLst>
          </p:cNvPr>
          <p:cNvSpPr txBox="1"/>
          <p:nvPr/>
        </p:nvSpPr>
        <p:spPr>
          <a:xfrm>
            <a:off x="1444650" y="3536153"/>
            <a:ext cx="836802"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Datamart</a:t>
            </a:r>
          </a:p>
        </p:txBody>
      </p:sp>
      <p:cxnSp>
        <p:nvCxnSpPr>
          <p:cNvPr id="77" name="Connector: Elbow 76">
            <a:extLst>
              <a:ext uri="{FF2B5EF4-FFF2-40B4-BE49-F238E27FC236}">
                <a16:creationId xmlns:a16="http://schemas.microsoft.com/office/drawing/2014/main" id="{AE2BF987-CFAA-4DFD-9222-3C24E92707D4}"/>
              </a:ext>
            </a:extLst>
          </p:cNvPr>
          <p:cNvCxnSpPr>
            <a:stCxn id="113" idx="3"/>
            <a:endCxn id="126" idx="1"/>
          </p:cNvCxnSpPr>
          <p:nvPr/>
        </p:nvCxnSpPr>
        <p:spPr>
          <a:xfrm>
            <a:off x="8694038" y="3016688"/>
            <a:ext cx="805223" cy="527743"/>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3F9DB86-4E86-48F2-A196-FAED5D409355}"/>
              </a:ext>
            </a:extLst>
          </p:cNvPr>
          <p:cNvSpPr txBox="1"/>
          <p:nvPr/>
        </p:nvSpPr>
        <p:spPr>
          <a:xfrm>
            <a:off x="2628851" y="6303398"/>
            <a:ext cx="3123226"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Triaging and Datafix development - USI</a:t>
            </a:r>
          </a:p>
        </p:txBody>
      </p:sp>
      <p:pic>
        <p:nvPicPr>
          <p:cNvPr id="81" name="Picture 80">
            <a:extLst>
              <a:ext uri="{FF2B5EF4-FFF2-40B4-BE49-F238E27FC236}">
                <a16:creationId xmlns:a16="http://schemas.microsoft.com/office/drawing/2014/main" id="{9C15C925-3B51-4637-AE64-E30DFDC56EBE}"/>
              </a:ext>
            </a:extLst>
          </p:cNvPr>
          <p:cNvPicPr>
            <a:picLocks noChangeAspect="1"/>
          </p:cNvPicPr>
          <p:nvPr/>
        </p:nvPicPr>
        <p:blipFill>
          <a:blip r:embed="rId2"/>
          <a:stretch>
            <a:fillRect/>
          </a:stretch>
        </p:blipFill>
        <p:spPr>
          <a:xfrm>
            <a:off x="10131136" y="-12195"/>
            <a:ext cx="2127115" cy="1463040"/>
          </a:xfrm>
          <a:prstGeom prst="rect">
            <a:avLst/>
          </a:prstGeom>
        </p:spPr>
      </p:pic>
      <p:cxnSp>
        <p:nvCxnSpPr>
          <p:cNvPr id="195" name="Connector: Elbow 194">
            <a:extLst>
              <a:ext uri="{FF2B5EF4-FFF2-40B4-BE49-F238E27FC236}">
                <a16:creationId xmlns:a16="http://schemas.microsoft.com/office/drawing/2014/main" id="{EB13F701-E2A8-417F-BE37-F400D8F0A7E5}"/>
              </a:ext>
            </a:extLst>
          </p:cNvPr>
          <p:cNvCxnSpPr>
            <a:stCxn id="90" idx="3"/>
            <a:endCxn id="136" idx="1"/>
          </p:cNvCxnSpPr>
          <p:nvPr/>
        </p:nvCxnSpPr>
        <p:spPr>
          <a:xfrm flipV="1">
            <a:off x="4217634" y="4574602"/>
            <a:ext cx="737034" cy="16292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2CE9AA6B-8306-497F-93AF-9744FAE72B7E}"/>
              </a:ext>
            </a:extLst>
          </p:cNvPr>
          <p:cNvCxnSpPr>
            <a:stCxn id="90" idx="3"/>
            <a:endCxn id="141" idx="1"/>
          </p:cNvCxnSpPr>
          <p:nvPr/>
        </p:nvCxnSpPr>
        <p:spPr>
          <a:xfrm>
            <a:off x="4217634" y="4737527"/>
            <a:ext cx="728011" cy="24578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E91E643-8533-4B89-8AAC-54F2DF5AB30E}"/>
              </a:ext>
            </a:extLst>
          </p:cNvPr>
          <p:cNvCxnSpPr>
            <a:cxnSpLocks/>
            <a:stCxn id="62" idx="3"/>
            <a:endCxn id="63" idx="1"/>
          </p:cNvCxnSpPr>
          <p:nvPr/>
        </p:nvCxnSpPr>
        <p:spPr>
          <a:xfrm>
            <a:off x="1316709" y="6088939"/>
            <a:ext cx="1832078" cy="100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Connector: Elbow 256">
            <a:extLst>
              <a:ext uri="{FF2B5EF4-FFF2-40B4-BE49-F238E27FC236}">
                <a16:creationId xmlns:a16="http://schemas.microsoft.com/office/drawing/2014/main" id="{3FB62DCF-7C67-4BCC-A189-799C2CE95AFE}"/>
              </a:ext>
            </a:extLst>
          </p:cNvPr>
          <p:cNvCxnSpPr>
            <a:cxnSpLocks/>
          </p:cNvCxnSpPr>
          <p:nvPr/>
        </p:nvCxnSpPr>
        <p:spPr>
          <a:xfrm flipV="1">
            <a:off x="10700107" y="3124116"/>
            <a:ext cx="611841" cy="42815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33FFB6C-F3CB-42E9-B671-2C374DCD5DBC}"/>
              </a:ext>
            </a:extLst>
          </p:cNvPr>
          <p:cNvSpPr/>
          <p:nvPr/>
        </p:nvSpPr>
        <p:spPr>
          <a:xfrm>
            <a:off x="7183101" y="6328670"/>
            <a:ext cx="1198790" cy="276999"/>
          </a:xfrm>
          <a:prstGeom prst="rect">
            <a:avLst/>
          </a:prstGeom>
        </p:spPr>
        <p:txBody>
          <a:bodyPr wrap="none">
            <a:spAutoFit/>
          </a:bodyPr>
          <a:lstStyle/>
          <a:p>
            <a:r>
              <a:rPr lang="en-US" sz="1200" dirty="0">
                <a:solidFill>
                  <a:prstClr val="black"/>
                </a:solidFill>
              </a:rPr>
              <a:t>Prod Triaging</a:t>
            </a:r>
            <a:endParaRPr lang="en-US" sz="1200" dirty="0"/>
          </a:p>
        </p:txBody>
      </p:sp>
      <p:sp>
        <p:nvSpPr>
          <p:cNvPr id="73" name="Title 1">
            <a:extLst>
              <a:ext uri="{FF2B5EF4-FFF2-40B4-BE49-F238E27FC236}">
                <a16:creationId xmlns:a16="http://schemas.microsoft.com/office/drawing/2014/main" id="{96903148-854E-455B-8684-6CAEC6FFC75A}"/>
              </a:ext>
            </a:extLst>
          </p:cNvPr>
          <p:cNvSpPr txBox="1">
            <a:spLocks/>
          </p:cNvSpPr>
          <p:nvPr/>
        </p:nvSpPr>
        <p:spPr bwMode="gray">
          <a:xfrm>
            <a:off x="268959" y="142469"/>
            <a:ext cx="10058400" cy="273050"/>
          </a:xfrm>
          <a:prstGeom prst="rect">
            <a:avLst/>
          </a:prstGeom>
        </p:spPr>
        <p:txBody>
          <a:bodyPr vert="horz" lIns="0" tIns="0" rIns="0" bIns="0" rtlCol="0" anchor="t" anchorCtr="0">
            <a:normAutofit fontScale="90000" lnSpcReduction="10000"/>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b="1" dirty="0">
                <a:latin typeface="Calibri" panose="020F0502020204030204" pitchFamily="34" charset="0"/>
                <a:cs typeface="Calibri" panose="020F0502020204030204" pitchFamily="34" charset="0"/>
              </a:rPr>
              <a:t>Lower Environment Code Propagation reusing env’s across branches: </a:t>
            </a:r>
            <a:r>
              <a:rPr lang="en-US" b="1" dirty="0">
                <a:solidFill>
                  <a:srgbClr val="FF0000"/>
                </a:solidFill>
                <a:latin typeface="Calibri" panose="020F0502020204030204" pitchFamily="34" charset="0"/>
                <a:cs typeface="Calibri" panose="020F0502020204030204" pitchFamily="34" charset="0"/>
              </a:rPr>
              <a:t>Env Count - 15</a:t>
            </a:r>
          </a:p>
        </p:txBody>
      </p:sp>
      <p:sp>
        <p:nvSpPr>
          <p:cNvPr id="91" name="TextBox 90">
            <a:extLst>
              <a:ext uri="{FF2B5EF4-FFF2-40B4-BE49-F238E27FC236}">
                <a16:creationId xmlns:a16="http://schemas.microsoft.com/office/drawing/2014/main" id="{AE54766B-B403-43E6-8AAC-952E0F1399AC}"/>
              </a:ext>
            </a:extLst>
          </p:cNvPr>
          <p:cNvSpPr txBox="1"/>
          <p:nvPr/>
        </p:nvSpPr>
        <p:spPr>
          <a:xfrm>
            <a:off x="3432031" y="5146917"/>
            <a:ext cx="1734671" cy="394980"/>
          </a:xfrm>
          <a:prstGeom prst="rect">
            <a:avLst/>
          </a:prstGeom>
          <a:noFill/>
        </p:spPr>
        <p:txBody>
          <a:bodyPr vert="horz" wrap="square" lIns="0" tIns="0" rIns="0" bIns="0" rtlCol="0">
            <a:spAutoFit/>
          </a:bodyPr>
          <a:lstStyle/>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App perf/Tech upgrades</a:t>
            </a:r>
          </a:p>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Prod ops dry-runs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92" name="TextBox 91">
            <a:extLst>
              <a:ext uri="{FF2B5EF4-FFF2-40B4-BE49-F238E27FC236}">
                <a16:creationId xmlns:a16="http://schemas.microsoft.com/office/drawing/2014/main" id="{6E4BE506-EF21-402B-B029-46E067CA8E26}"/>
              </a:ext>
            </a:extLst>
          </p:cNvPr>
          <p:cNvSpPr txBox="1"/>
          <p:nvPr/>
        </p:nvSpPr>
        <p:spPr>
          <a:xfrm>
            <a:off x="7183101" y="2294530"/>
            <a:ext cx="1142999" cy="369332"/>
          </a:xfrm>
          <a:prstGeom prst="rect">
            <a:avLst/>
          </a:prstGeom>
          <a:noFill/>
        </p:spPr>
        <p:txBody>
          <a:bodyPr vert="horz" wrap="square" lIns="0" tIns="0" rIns="0" bIns="0" rtlCol="0">
            <a:spAutoFit/>
          </a:bodyPr>
          <a:lstStyle/>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Unmasked interface dry-runs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cxnSp>
        <p:nvCxnSpPr>
          <p:cNvPr id="93" name="Connector: Elbow 92">
            <a:extLst>
              <a:ext uri="{FF2B5EF4-FFF2-40B4-BE49-F238E27FC236}">
                <a16:creationId xmlns:a16="http://schemas.microsoft.com/office/drawing/2014/main" id="{7B07D266-7291-4872-8037-E0D4CBD808BB}"/>
              </a:ext>
            </a:extLst>
          </p:cNvPr>
          <p:cNvCxnSpPr>
            <a:cxnSpLocks/>
            <a:endCxn id="130" idx="3"/>
          </p:cNvCxnSpPr>
          <p:nvPr/>
        </p:nvCxnSpPr>
        <p:spPr>
          <a:xfrm rot="5400000">
            <a:off x="7413411" y="3185069"/>
            <a:ext cx="510087" cy="36182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984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BD6B0E33-5DA2-4B6E-B22B-1FFE7D355E23}"/>
              </a:ext>
            </a:extLst>
          </p:cNvPr>
          <p:cNvSpPr/>
          <p:nvPr/>
        </p:nvSpPr>
        <p:spPr bwMode="gray">
          <a:xfrm>
            <a:off x="305110" y="1380166"/>
            <a:ext cx="1039068" cy="628441"/>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Monthly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86" name="Rectangle 85">
            <a:extLst>
              <a:ext uri="{FF2B5EF4-FFF2-40B4-BE49-F238E27FC236}">
                <a16:creationId xmlns:a16="http://schemas.microsoft.com/office/drawing/2014/main" id="{DAD7CED6-91C9-48FA-BA56-9DD9C815AE36}"/>
              </a:ext>
            </a:extLst>
          </p:cNvPr>
          <p:cNvSpPr/>
          <p:nvPr/>
        </p:nvSpPr>
        <p:spPr bwMode="gray">
          <a:xfrm>
            <a:off x="268959" y="4479567"/>
            <a:ext cx="1039068" cy="540837"/>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Major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88" name="Rectangle 87">
            <a:extLst>
              <a:ext uri="{FF2B5EF4-FFF2-40B4-BE49-F238E27FC236}">
                <a16:creationId xmlns:a16="http://schemas.microsoft.com/office/drawing/2014/main" id="{B60BFCC9-CCE6-4220-9074-74A3D239C016}"/>
              </a:ext>
            </a:extLst>
          </p:cNvPr>
          <p:cNvSpPr/>
          <p:nvPr/>
        </p:nvSpPr>
        <p:spPr bwMode="gray">
          <a:xfrm>
            <a:off x="2496706" y="1057214"/>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DEVW</a:t>
            </a:r>
          </a:p>
        </p:txBody>
      </p:sp>
      <p:sp>
        <p:nvSpPr>
          <p:cNvPr id="89" name="Rectangle 88">
            <a:extLst>
              <a:ext uri="{FF2B5EF4-FFF2-40B4-BE49-F238E27FC236}">
                <a16:creationId xmlns:a16="http://schemas.microsoft.com/office/drawing/2014/main" id="{02C9DF89-4947-402B-9DDC-D5C5766D640E}"/>
              </a:ext>
            </a:extLst>
          </p:cNvPr>
          <p:cNvSpPr/>
          <p:nvPr/>
        </p:nvSpPr>
        <p:spPr bwMode="gray">
          <a:xfrm>
            <a:off x="2496705" y="2209738"/>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DEVM</a:t>
            </a:r>
          </a:p>
        </p:txBody>
      </p:sp>
      <p:sp>
        <p:nvSpPr>
          <p:cNvPr id="90" name="Rectangle 89">
            <a:extLst>
              <a:ext uri="{FF2B5EF4-FFF2-40B4-BE49-F238E27FC236}">
                <a16:creationId xmlns:a16="http://schemas.microsoft.com/office/drawing/2014/main" id="{427C3B8D-10EB-4DE7-A072-ACEBD6216801}"/>
              </a:ext>
            </a:extLst>
          </p:cNvPr>
          <p:cNvSpPr/>
          <p:nvPr/>
        </p:nvSpPr>
        <p:spPr bwMode="gray">
          <a:xfrm>
            <a:off x="2482963" y="4628398"/>
            <a:ext cx="1734671" cy="218257"/>
          </a:xfrm>
          <a:prstGeom prst="rect">
            <a:avLst/>
          </a:prstGeom>
          <a:solidFill>
            <a:schemeClr val="accent3"/>
          </a:solidFill>
          <a:ln>
            <a:solidFill>
              <a:schemeClr val="accent3"/>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DEVN</a:t>
            </a:r>
          </a:p>
        </p:txBody>
      </p:sp>
      <p:cxnSp>
        <p:nvCxnSpPr>
          <p:cNvPr id="6" name="Connector: Elbow 5">
            <a:extLst>
              <a:ext uri="{FF2B5EF4-FFF2-40B4-BE49-F238E27FC236}">
                <a16:creationId xmlns:a16="http://schemas.microsoft.com/office/drawing/2014/main" id="{6FBA5D5A-0906-4BCA-A857-9219A598983A}"/>
              </a:ext>
            </a:extLst>
          </p:cNvPr>
          <p:cNvCxnSpPr>
            <a:cxnSpLocks/>
            <a:stCxn id="85" idx="3"/>
            <a:endCxn id="88" idx="1"/>
          </p:cNvCxnSpPr>
          <p:nvPr/>
        </p:nvCxnSpPr>
        <p:spPr>
          <a:xfrm flipV="1">
            <a:off x="1344178" y="1154405"/>
            <a:ext cx="1152528" cy="539982"/>
          </a:xfrm>
          <a:prstGeom prst="bentConnector3">
            <a:avLst>
              <a:gd name="adj1" fmla="val 1694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C19D23-1E10-4317-B0D7-EB2ABD98958A}"/>
              </a:ext>
            </a:extLst>
          </p:cNvPr>
          <p:cNvCxnSpPr>
            <a:cxnSpLocks/>
            <a:stCxn id="85" idx="3"/>
            <a:endCxn id="89" idx="1"/>
          </p:cNvCxnSpPr>
          <p:nvPr/>
        </p:nvCxnSpPr>
        <p:spPr>
          <a:xfrm>
            <a:off x="1344178" y="1694387"/>
            <a:ext cx="1152527" cy="612542"/>
          </a:xfrm>
          <a:prstGeom prst="bentConnector3">
            <a:avLst>
              <a:gd name="adj1" fmla="val 1694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C2FCD17-DA75-40C3-900C-7BCD8A5AE778}"/>
              </a:ext>
            </a:extLst>
          </p:cNvPr>
          <p:cNvCxnSpPr>
            <a:cxnSpLocks/>
            <a:stCxn id="86" idx="3"/>
            <a:endCxn id="90" idx="1"/>
          </p:cNvCxnSpPr>
          <p:nvPr/>
        </p:nvCxnSpPr>
        <p:spPr>
          <a:xfrm flipV="1">
            <a:off x="1308027" y="4737527"/>
            <a:ext cx="1174936" cy="1245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6E380D27-CAE8-46D4-A283-E71D7189571B}"/>
              </a:ext>
            </a:extLst>
          </p:cNvPr>
          <p:cNvSpPr/>
          <p:nvPr/>
        </p:nvSpPr>
        <p:spPr bwMode="gray">
          <a:xfrm>
            <a:off x="4929782" y="653675"/>
            <a:ext cx="1734671" cy="24213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SITNT + IM </a:t>
            </a:r>
          </a:p>
        </p:txBody>
      </p:sp>
      <p:sp>
        <p:nvSpPr>
          <p:cNvPr id="111" name="Rectangle 110">
            <a:extLst>
              <a:ext uri="{FF2B5EF4-FFF2-40B4-BE49-F238E27FC236}">
                <a16:creationId xmlns:a16="http://schemas.microsoft.com/office/drawing/2014/main" id="{DAC7FCAF-B50A-4636-AE01-3E2005B6C9E5}"/>
              </a:ext>
            </a:extLst>
          </p:cNvPr>
          <p:cNvSpPr/>
          <p:nvPr/>
        </p:nvSpPr>
        <p:spPr bwMode="gray">
          <a:xfrm>
            <a:off x="4929780" y="1237529"/>
            <a:ext cx="1734671" cy="24213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SITN(Mobile)</a:t>
            </a:r>
          </a:p>
        </p:txBody>
      </p:sp>
      <p:sp>
        <p:nvSpPr>
          <p:cNvPr id="112" name="Rectangle 111">
            <a:extLst>
              <a:ext uri="{FF2B5EF4-FFF2-40B4-BE49-F238E27FC236}">
                <a16:creationId xmlns:a16="http://schemas.microsoft.com/office/drawing/2014/main" id="{62870786-6D1A-40FF-9F09-9E920DBB4506}"/>
              </a:ext>
            </a:extLst>
          </p:cNvPr>
          <p:cNvSpPr/>
          <p:nvPr/>
        </p:nvSpPr>
        <p:spPr bwMode="gray">
          <a:xfrm>
            <a:off x="4929782" y="1724240"/>
            <a:ext cx="1734671" cy="372563"/>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SITM (Automation)</a:t>
            </a:r>
          </a:p>
        </p:txBody>
      </p:sp>
      <p:sp>
        <p:nvSpPr>
          <p:cNvPr id="120" name="Rectangle 119">
            <a:extLst>
              <a:ext uri="{FF2B5EF4-FFF2-40B4-BE49-F238E27FC236}">
                <a16:creationId xmlns:a16="http://schemas.microsoft.com/office/drawing/2014/main" id="{D46FB2C6-B74C-453B-85E8-6087F780D1BB}"/>
              </a:ext>
            </a:extLst>
          </p:cNvPr>
          <p:cNvSpPr/>
          <p:nvPr/>
        </p:nvSpPr>
        <p:spPr bwMode="gray">
          <a:xfrm>
            <a:off x="4954668" y="2360220"/>
            <a:ext cx="1734671" cy="266931"/>
          </a:xfrm>
          <a:prstGeom prst="rect">
            <a:avLst/>
          </a:prstGeom>
          <a:solidFill>
            <a:srgbClr val="7030A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UATM</a:t>
            </a:r>
          </a:p>
        </p:txBody>
      </p:sp>
      <p:sp>
        <p:nvSpPr>
          <p:cNvPr id="123" name="Rectangle 122">
            <a:extLst>
              <a:ext uri="{FF2B5EF4-FFF2-40B4-BE49-F238E27FC236}">
                <a16:creationId xmlns:a16="http://schemas.microsoft.com/office/drawing/2014/main" id="{76C5A53C-0029-41F6-83C9-5093CCE3F096}"/>
              </a:ext>
            </a:extLst>
          </p:cNvPr>
          <p:cNvSpPr/>
          <p:nvPr/>
        </p:nvSpPr>
        <p:spPr bwMode="gray">
          <a:xfrm>
            <a:off x="7571208" y="1361911"/>
            <a:ext cx="1734671" cy="372563"/>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UATL (</a:t>
            </a:r>
            <a:r>
              <a:rPr kumimoji="0" lang="en-US" sz="1200" b="1" i="0" u="none" strike="noStrike" kern="1200" cap="none" spc="0" normalizeH="0" baseline="0" noProof="0" dirty="0" err="1">
                <a:ln>
                  <a:noFill/>
                </a:ln>
                <a:solidFill>
                  <a:prstClr val="white"/>
                </a:solidFill>
                <a:effectLst/>
                <a:uLnTx/>
                <a:uFillTx/>
                <a:latin typeface="Verdana"/>
                <a:ea typeface="+mn-ea"/>
                <a:cs typeface="+mn-cs"/>
              </a:rPr>
              <a:t>Mobile+IM</a:t>
            </a:r>
            <a:r>
              <a:rPr kumimoji="0" lang="en-US" sz="1200" b="1" i="0" u="none" strike="noStrike" kern="1200" cap="none" spc="0" normalizeH="0" baseline="0" noProof="0" dirty="0">
                <a:ln>
                  <a:noFill/>
                </a:ln>
                <a:solidFill>
                  <a:prstClr val="white"/>
                </a:solidFill>
                <a:effectLst/>
                <a:uLnTx/>
                <a:uFillTx/>
                <a:latin typeface="Verdana"/>
                <a:ea typeface="+mn-ea"/>
                <a:cs typeface="+mn-cs"/>
              </a:rPr>
              <a:t>)</a:t>
            </a:r>
          </a:p>
        </p:txBody>
      </p:sp>
      <p:sp>
        <p:nvSpPr>
          <p:cNvPr id="126" name="Rectangle 125">
            <a:extLst>
              <a:ext uri="{FF2B5EF4-FFF2-40B4-BE49-F238E27FC236}">
                <a16:creationId xmlns:a16="http://schemas.microsoft.com/office/drawing/2014/main" id="{E6A7481C-BD15-4C18-9C2D-3797CD222585}"/>
              </a:ext>
            </a:extLst>
          </p:cNvPr>
          <p:cNvSpPr/>
          <p:nvPr/>
        </p:nvSpPr>
        <p:spPr bwMode="gray">
          <a:xfrm>
            <a:off x="9499261" y="3393842"/>
            <a:ext cx="1223682" cy="301178"/>
          </a:xfrm>
          <a:prstGeom prst="rect">
            <a:avLst/>
          </a:prstGeom>
          <a:solidFill>
            <a:srgbClr val="ED8B0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Production</a:t>
            </a:r>
          </a:p>
        </p:txBody>
      </p:sp>
      <p:sp>
        <p:nvSpPr>
          <p:cNvPr id="136" name="Rectangle 135">
            <a:extLst>
              <a:ext uri="{FF2B5EF4-FFF2-40B4-BE49-F238E27FC236}">
                <a16:creationId xmlns:a16="http://schemas.microsoft.com/office/drawing/2014/main" id="{A8F38D14-5662-42D9-80CE-04558AA9994E}"/>
              </a:ext>
            </a:extLst>
          </p:cNvPr>
          <p:cNvSpPr/>
          <p:nvPr/>
        </p:nvSpPr>
        <p:spPr bwMode="gray">
          <a:xfrm>
            <a:off x="4954668" y="4453536"/>
            <a:ext cx="1734671" cy="24213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SITMT (Mobile)</a:t>
            </a:r>
          </a:p>
        </p:txBody>
      </p:sp>
      <p:sp>
        <p:nvSpPr>
          <p:cNvPr id="141" name="Rectangle 140">
            <a:extLst>
              <a:ext uri="{FF2B5EF4-FFF2-40B4-BE49-F238E27FC236}">
                <a16:creationId xmlns:a16="http://schemas.microsoft.com/office/drawing/2014/main" id="{03BFCED0-D6BC-44AE-823D-9EEFC8276FED}"/>
              </a:ext>
            </a:extLst>
          </p:cNvPr>
          <p:cNvSpPr/>
          <p:nvPr/>
        </p:nvSpPr>
        <p:spPr bwMode="gray">
          <a:xfrm>
            <a:off x="4945645" y="4864366"/>
            <a:ext cx="1743694" cy="237891"/>
          </a:xfrm>
          <a:prstGeom prst="rect">
            <a:avLst/>
          </a:prstGeom>
          <a:solidFill>
            <a:schemeClr val="accent3"/>
          </a:solidFill>
          <a:ln>
            <a:solidFill>
              <a:schemeClr val="accent3"/>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SITWT</a:t>
            </a:r>
          </a:p>
        </p:txBody>
      </p:sp>
      <p:sp>
        <p:nvSpPr>
          <p:cNvPr id="143" name="Rectangle 142">
            <a:extLst>
              <a:ext uri="{FF2B5EF4-FFF2-40B4-BE49-F238E27FC236}">
                <a16:creationId xmlns:a16="http://schemas.microsoft.com/office/drawing/2014/main" id="{BEC25FB4-8DE6-425D-8BBB-C5BAEBA91981}"/>
              </a:ext>
            </a:extLst>
          </p:cNvPr>
          <p:cNvSpPr/>
          <p:nvPr/>
        </p:nvSpPr>
        <p:spPr bwMode="gray">
          <a:xfrm>
            <a:off x="7571208" y="4603324"/>
            <a:ext cx="1734671" cy="36166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UATMT</a:t>
            </a:r>
          </a:p>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lang="en-US" sz="1200" b="1" dirty="0">
                <a:solidFill>
                  <a:prstClr val="white"/>
                </a:solidFill>
                <a:latin typeface="Verdana"/>
              </a:rPr>
              <a:t>(</a:t>
            </a:r>
            <a:r>
              <a:rPr lang="en-US" sz="1200" b="1" dirty="0" err="1">
                <a:solidFill>
                  <a:prstClr val="white"/>
                </a:solidFill>
                <a:latin typeface="Verdana"/>
              </a:rPr>
              <a:t>Mobile+IM</a:t>
            </a:r>
            <a:r>
              <a:rPr lang="en-US" sz="1200" b="1" dirty="0">
                <a:solidFill>
                  <a:prstClr val="white"/>
                </a:solidFill>
                <a:latin typeface="Verdana"/>
              </a:rPr>
              <a:t>)</a:t>
            </a:r>
            <a:endParaRPr kumimoji="0" lang="en-US" sz="1200" b="1" i="0" u="none" strike="noStrike" kern="1200" cap="none" spc="0" normalizeH="0" baseline="0" noProof="0" dirty="0">
              <a:ln>
                <a:noFill/>
              </a:ln>
              <a:solidFill>
                <a:prstClr val="white"/>
              </a:solidFill>
              <a:effectLst/>
              <a:uLnTx/>
              <a:uFillTx/>
              <a:latin typeface="Verdana"/>
              <a:ea typeface="+mn-ea"/>
              <a:cs typeface="+mn-cs"/>
            </a:endParaRPr>
          </a:p>
        </p:txBody>
      </p:sp>
      <p:sp>
        <p:nvSpPr>
          <p:cNvPr id="164" name="Rectangle 163">
            <a:extLst>
              <a:ext uri="{FF2B5EF4-FFF2-40B4-BE49-F238E27FC236}">
                <a16:creationId xmlns:a16="http://schemas.microsoft.com/office/drawing/2014/main" id="{81315520-37CD-4507-B8FA-558C7C8356DF}"/>
              </a:ext>
            </a:extLst>
          </p:cNvPr>
          <p:cNvSpPr/>
          <p:nvPr/>
        </p:nvSpPr>
        <p:spPr bwMode="gray">
          <a:xfrm>
            <a:off x="4954668" y="5396065"/>
            <a:ext cx="1734671" cy="24213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PERF1</a:t>
            </a:r>
          </a:p>
        </p:txBody>
      </p:sp>
      <p:cxnSp>
        <p:nvCxnSpPr>
          <p:cNvPr id="199" name="Connector: Elbow 198">
            <a:extLst>
              <a:ext uri="{FF2B5EF4-FFF2-40B4-BE49-F238E27FC236}">
                <a16:creationId xmlns:a16="http://schemas.microsoft.com/office/drawing/2014/main" id="{49672503-BF1F-4C6F-9522-00FE7486EB90}"/>
              </a:ext>
            </a:extLst>
          </p:cNvPr>
          <p:cNvCxnSpPr>
            <a:cxnSpLocks/>
            <a:stCxn id="123" idx="3"/>
          </p:cNvCxnSpPr>
          <p:nvPr/>
        </p:nvCxnSpPr>
        <p:spPr>
          <a:xfrm>
            <a:off x="9305879" y="1548193"/>
            <a:ext cx="715908" cy="184552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Connector: Elbow 210">
            <a:extLst>
              <a:ext uri="{FF2B5EF4-FFF2-40B4-BE49-F238E27FC236}">
                <a16:creationId xmlns:a16="http://schemas.microsoft.com/office/drawing/2014/main" id="{756252E7-EB17-49F0-AA16-5FE2990B7739}"/>
              </a:ext>
            </a:extLst>
          </p:cNvPr>
          <p:cNvCxnSpPr>
            <a:cxnSpLocks/>
            <a:stCxn id="141" idx="3"/>
            <a:endCxn id="143" idx="1"/>
          </p:cNvCxnSpPr>
          <p:nvPr/>
        </p:nvCxnSpPr>
        <p:spPr>
          <a:xfrm flipV="1">
            <a:off x="6689339" y="4784156"/>
            <a:ext cx="881869" cy="199156"/>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22ECFA28-AF1A-4B08-AF5E-205A92F65750}"/>
              </a:ext>
            </a:extLst>
          </p:cNvPr>
          <p:cNvCxnSpPr>
            <a:stCxn id="88" idx="3"/>
            <a:endCxn id="110" idx="1"/>
          </p:cNvCxnSpPr>
          <p:nvPr/>
        </p:nvCxnSpPr>
        <p:spPr>
          <a:xfrm flipV="1">
            <a:off x="4231377" y="774741"/>
            <a:ext cx="698405" cy="37966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Connector: Elbow 220">
            <a:extLst>
              <a:ext uri="{FF2B5EF4-FFF2-40B4-BE49-F238E27FC236}">
                <a16:creationId xmlns:a16="http://schemas.microsoft.com/office/drawing/2014/main" id="{AEA42302-343A-4273-AA70-54DE83251DAD}"/>
              </a:ext>
            </a:extLst>
          </p:cNvPr>
          <p:cNvCxnSpPr>
            <a:stCxn id="88" idx="3"/>
            <a:endCxn id="111" idx="1"/>
          </p:cNvCxnSpPr>
          <p:nvPr/>
        </p:nvCxnSpPr>
        <p:spPr>
          <a:xfrm>
            <a:off x="4231377" y="1154405"/>
            <a:ext cx="698403" cy="20419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Connector: Elbow 222">
            <a:extLst>
              <a:ext uri="{FF2B5EF4-FFF2-40B4-BE49-F238E27FC236}">
                <a16:creationId xmlns:a16="http://schemas.microsoft.com/office/drawing/2014/main" id="{18784C10-BF58-4049-8F57-B55CADA8FA47}"/>
              </a:ext>
            </a:extLst>
          </p:cNvPr>
          <p:cNvCxnSpPr>
            <a:cxnSpLocks/>
            <a:stCxn id="88" idx="3"/>
            <a:endCxn id="112" idx="1"/>
          </p:cNvCxnSpPr>
          <p:nvPr/>
        </p:nvCxnSpPr>
        <p:spPr>
          <a:xfrm>
            <a:off x="4231377" y="1154405"/>
            <a:ext cx="698405" cy="756117"/>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E0D95119-8629-4A33-A58C-FE5F43A211C2}"/>
              </a:ext>
            </a:extLst>
          </p:cNvPr>
          <p:cNvCxnSpPr>
            <a:stCxn id="88" idx="3"/>
            <a:endCxn id="120" idx="1"/>
          </p:cNvCxnSpPr>
          <p:nvPr/>
        </p:nvCxnSpPr>
        <p:spPr>
          <a:xfrm>
            <a:off x="4231377" y="1154405"/>
            <a:ext cx="723291" cy="133928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Connector: Elbow 226">
            <a:extLst>
              <a:ext uri="{FF2B5EF4-FFF2-40B4-BE49-F238E27FC236}">
                <a16:creationId xmlns:a16="http://schemas.microsoft.com/office/drawing/2014/main" id="{1ACE78C3-2B6C-481E-813B-FD7A7323EA58}"/>
              </a:ext>
            </a:extLst>
          </p:cNvPr>
          <p:cNvCxnSpPr>
            <a:stCxn id="89" idx="3"/>
            <a:endCxn id="110" idx="1"/>
          </p:cNvCxnSpPr>
          <p:nvPr/>
        </p:nvCxnSpPr>
        <p:spPr>
          <a:xfrm flipV="1">
            <a:off x="4231376" y="774741"/>
            <a:ext cx="698406" cy="1532188"/>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Connector: Elbow 242">
            <a:extLst>
              <a:ext uri="{FF2B5EF4-FFF2-40B4-BE49-F238E27FC236}">
                <a16:creationId xmlns:a16="http://schemas.microsoft.com/office/drawing/2014/main" id="{103A9691-E052-4B6B-9A0F-E92816165C68}"/>
              </a:ext>
            </a:extLst>
          </p:cNvPr>
          <p:cNvCxnSpPr>
            <a:cxnSpLocks/>
            <a:stCxn id="110" idx="3"/>
            <a:endCxn id="123" idx="1"/>
          </p:cNvCxnSpPr>
          <p:nvPr/>
        </p:nvCxnSpPr>
        <p:spPr>
          <a:xfrm>
            <a:off x="6664453" y="774741"/>
            <a:ext cx="906755" cy="773452"/>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Connector: Elbow 248">
            <a:extLst>
              <a:ext uri="{FF2B5EF4-FFF2-40B4-BE49-F238E27FC236}">
                <a16:creationId xmlns:a16="http://schemas.microsoft.com/office/drawing/2014/main" id="{0E0ED3C9-43F8-41AC-B55F-CB812A2FB74A}"/>
              </a:ext>
            </a:extLst>
          </p:cNvPr>
          <p:cNvCxnSpPr>
            <a:cxnSpLocks/>
            <a:stCxn id="112" idx="3"/>
            <a:endCxn id="123" idx="1"/>
          </p:cNvCxnSpPr>
          <p:nvPr/>
        </p:nvCxnSpPr>
        <p:spPr>
          <a:xfrm flipV="1">
            <a:off x="6664453" y="1548193"/>
            <a:ext cx="906755" cy="362329"/>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Connector: Elbow 255">
            <a:extLst>
              <a:ext uri="{FF2B5EF4-FFF2-40B4-BE49-F238E27FC236}">
                <a16:creationId xmlns:a16="http://schemas.microsoft.com/office/drawing/2014/main" id="{C0E772EB-196E-4B67-BE7B-2D7DDA6F55B7}"/>
              </a:ext>
            </a:extLst>
          </p:cNvPr>
          <p:cNvCxnSpPr>
            <a:cxnSpLocks/>
            <a:stCxn id="143" idx="3"/>
          </p:cNvCxnSpPr>
          <p:nvPr/>
        </p:nvCxnSpPr>
        <p:spPr>
          <a:xfrm flipV="1">
            <a:off x="9305879" y="3639604"/>
            <a:ext cx="688565" cy="1144552"/>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7" name="Rectangle 266">
            <a:extLst>
              <a:ext uri="{FF2B5EF4-FFF2-40B4-BE49-F238E27FC236}">
                <a16:creationId xmlns:a16="http://schemas.microsoft.com/office/drawing/2014/main" id="{4EFE7263-20C6-4C6C-AABD-14CAFD7A7D8E}"/>
              </a:ext>
            </a:extLst>
          </p:cNvPr>
          <p:cNvSpPr/>
          <p:nvPr/>
        </p:nvSpPr>
        <p:spPr bwMode="gray">
          <a:xfrm>
            <a:off x="10722943" y="2815102"/>
            <a:ext cx="1223682" cy="301178"/>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TRNDL1</a:t>
            </a:r>
          </a:p>
        </p:txBody>
      </p:sp>
      <p:sp>
        <p:nvSpPr>
          <p:cNvPr id="270" name="TextBox 269">
            <a:extLst>
              <a:ext uri="{FF2B5EF4-FFF2-40B4-BE49-F238E27FC236}">
                <a16:creationId xmlns:a16="http://schemas.microsoft.com/office/drawing/2014/main" id="{CD7CEC64-1EA8-4995-81B0-0BCC752C04AD}"/>
              </a:ext>
            </a:extLst>
          </p:cNvPr>
          <p:cNvSpPr txBox="1"/>
          <p:nvPr/>
        </p:nvSpPr>
        <p:spPr>
          <a:xfrm>
            <a:off x="10972270" y="2526361"/>
            <a:ext cx="679355"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Training</a:t>
            </a:r>
          </a:p>
        </p:txBody>
      </p:sp>
      <p:sp>
        <p:nvSpPr>
          <p:cNvPr id="334" name="TextBox 333">
            <a:extLst>
              <a:ext uri="{FF2B5EF4-FFF2-40B4-BE49-F238E27FC236}">
                <a16:creationId xmlns:a16="http://schemas.microsoft.com/office/drawing/2014/main" id="{063DD590-170E-4471-BF02-92EBF672B585}"/>
              </a:ext>
            </a:extLst>
          </p:cNvPr>
          <p:cNvSpPr txBox="1"/>
          <p:nvPr/>
        </p:nvSpPr>
        <p:spPr>
          <a:xfrm>
            <a:off x="1411755" y="4479567"/>
            <a:ext cx="1142999"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CP Branch</a:t>
            </a:r>
          </a:p>
        </p:txBody>
      </p:sp>
      <p:sp>
        <p:nvSpPr>
          <p:cNvPr id="335" name="TextBox 334">
            <a:extLst>
              <a:ext uri="{FF2B5EF4-FFF2-40B4-BE49-F238E27FC236}">
                <a16:creationId xmlns:a16="http://schemas.microsoft.com/office/drawing/2014/main" id="{DF29B12D-0D51-4251-B53F-8BA73052DD38}"/>
              </a:ext>
            </a:extLst>
          </p:cNvPr>
          <p:cNvSpPr txBox="1"/>
          <p:nvPr/>
        </p:nvSpPr>
        <p:spPr>
          <a:xfrm>
            <a:off x="1603366" y="1191232"/>
            <a:ext cx="879597"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lang="en-US" sz="1200" dirty="0">
                <a:solidFill>
                  <a:prstClr val="black"/>
                </a:solidFill>
                <a:latin typeface="Verdana"/>
              </a:rPr>
              <a:t>W</a:t>
            </a:r>
            <a:r>
              <a:rPr kumimoji="0" lang="en-US" sz="1200" b="0" i="0" u="none" strike="noStrike" kern="1200" cap="none" spc="0" normalizeH="0" baseline="0" noProof="0" dirty="0">
                <a:ln>
                  <a:noFill/>
                </a:ln>
                <a:solidFill>
                  <a:prstClr val="black"/>
                </a:solidFill>
                <a:effectLst/>
                <a:uLnTx/>
                <a:uFillTx/>
                <a:latin typeface="Verdana"/>
                <a:ea typeface="+mn-ea"/>
                <a:cs typeface="+mn-cs"/>
              </a:rPr>
              <a:t>B Branch</a:t>
            </a:r>
          </a:p>
        </p:txBody>
      </p:sp>
      <p:sp>
        <p:nvSpPr>
          <p:cNvPr id="336" name="TextBox 335">
            <a:extLst>
              <a:ext uri="{FF2B5EF4-FFF2-40B4-BE49-F238E27FC236}">
                <a16:creationId xmlns:a16="http://schemas.microsoft.com/office/drawing/2014/main" id="{CB7AEA15-5058-4784-A034-F9FC9F315DF4}"/>
              </a:ext>
            </a:extLst>
          </p:cNvPr>
          <p:cNvSpPr txBox="1"/>
          <p:nvPr/>
        </p:nvSpPr>
        <p:spPr>
          <a:xfrm>
            <a:off x="1562445" y="2087592"/>
            <a:ext cx="879596"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lang="en-US" sz="1200" dirty="0">
                <a:solidFill>
                  <a:prstClr val="black"/>
                </a:solidFill>
                <a:latin typeface="Verdana"/>
              </a:rPr>
              <a:t>R</a:t>
            </a:r>
            <a:r>
              <a:rPr kumimoji="0" lang="en-US" sz="1200" b="0" i="0" u="none" strike="noStrike" kern="1200" cap="none" spc="0" normalizeH="0" baseline="0" noProof="0" dirty="0">
                <a:ln>
                  <a:noFill/>
                </a:ln>
                <a:solidFill>
                  <a:prstClr val="black"/>
                </a:solidFill>
                <a:effectLst/>
                <a:uLnTx/>
                <a:uFillTx/>
                <a:latin typeface="Verdana"/>
                <a:ea typeface="+mn-ea"/>
                <a:cs typeface="+mn-cs"/>
              </a:rPr>
              <a:t>B Branch</a:t>
            </a:r>
          </a:p>
        </p:txBody>
      </p:sp>
      <p:sp>
        <p:nvSpPr>
          <p:cNvPr id="65" name="TextBox 64">
            <a:extLst>
              <a:ext uri="{FF2B5EF4-FFF2-40B4-BE49-F238E27FC236}">
                <a16:creationId xmlns:a16="http://schemas.microsoft.com/office/drawing/2014/main" id="{03B17827-6922-4464-A77D-E58E7FA7F265}"/>
              </a:ext>
            </a:extLst>
          </p:cNvPr>
          <p:cNvSpPr txBox="1"/>
          <p:nvPr/>
        </p:nvSpPr>
        <p:spPr>
          <a:xfrm>
            <a:off x="1409625" y="4863332"/>
            <a:ext cx="1142999"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RBT Branch</a:t>
            </a:r>
          </a:p>
        </p:txBody>
      </p:sp>
      <p:cxnSp>
        <p:nvCxnSpPr>
          <p:cNvPr id="8" name="Connector: Elbow 7">
            <a:extLst>
              <a:ext uri="{FF2B5EF4-FFF2-40B4-BE49-F238E27FC236}">
                <a16:creationId xmlns:a16="http://schemas.microsoft.com/office/drawing/2014/main" id="{950BBD76-ADE8-4CA2-9D6B-19CE6A20A42B}"/>
              </a:ext>
            </a:extLst>
          </p:cNvPr>
          <p:cNvCxnSpPr>
            <a:cxnSpLocks/>
            <a:stCxn id="120" idx="3"/>
            <a:endCxn id="123" idx="1"/>
          </p:cNvCxnSpPr>
          <p:nvPr/>
        </p:nvCxnSpPr>
        <p:spPr>
          <a:xfrm flipV="1">
            <a:off x="6689339" y="1548193"/>
            <a:ext cx="881869" cy="945493"/>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9E0A8FD9-D489-4310-B836-093226836681}"/>
              </a:ext>
            </a:extLst>
          </p:cNvPr>
          <p:cNvCxnSpPr>
            <a:cxnSpLocks/>
            <a:stCxn id="111" idx="3"/>
            <a:endCxn id="123" idx="1"/>
          </p:cNvCxnSpPr>
          <p:nvPr/>
        </p:nvCxnSpPr>
        <p:spPr>
          <a:xfrm>
            <a:off x="6664451" y="1358595"/>
            <a:ext cx="906757" cy="189598"/>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5F837992-1F50-4EE5-AACA-C1ACE55DCEB4}"/>
              </a:ext>
            </a:extLst>
          </p:cNvPr>
          <p:cNvSpPr/>
          <p:nvPr/>
        </p:nvSpPr>
        <p:spPr bwMode="gray">
          <a:xfrm>
            <a:off x="268959" y="5818520"/>
            <a:ext cx="1047750" cy="540837"/>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Hotfix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63" name="Rectangle 62">
            <a:extLst>
              <a:ext uri="{FF2B5EF4-FFF2-40B4-BE49-F238E27FC236}">
                <a16:creationId xmlns:a16="http://schemas.microsoft.com/office/drawing/2014/main" id="{45D347E1-B95A-489A-8FD4-45B617CACED2}"/>
              </a:ext>
            </a:extLst>
          </p:cNvPr>
          <p:cNvSpPr/>
          <p:nvPr/>
        </p:nvSpPr>
        <p:spPr bwMode="gray">
          <a:xfrm>
            <a:off x="3148787" y="5988187"/>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SITW</a:t>
            </a:r>
          </a:p>
        </p:txBody>
      </p:sp>
      <p:sp>
        <p:nvSpPr>
          <p:cNvPr id="64" name="Rectangle 63">
            <a:extLst>
              <a:ext uri="{FF2B5EF4-FFF2-40B4-BE49-F238E27FC236}">
                <a16:creationId xmlns:a16="http://schemas.microsoft.com/office/drawing/2014/main" id="{26DCEF03-D992-459D-87EE-E5E44AD74FDD}"/>
              </a:ext>
            </a:extLst>
          </p:cNvPr>
          <p:cNvSpPr/>
          <p:nvPr/>
        </p:nvSpPr>
        <p:spPr bwMode="gray">
          <a:xfrm>
            <a:off x="6866638" y="5879993"/>
            <a:ext cx="1734671" cy="391496"/>
          </a:xfrm>
          <a:prstGeom prst="rect">
            <a:avLst/>
          </a:prstGeom>
          <a:solidFill>
            <a:srgbClr val="046A38"/>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PRDP</a:t>
            </a:r>
          </a:p>
          <a:p>
            <a:pPr marL="0" marR="0" lvl="0" indent="0" algn="ctr" defTabSz="1219170" rtl="0" eaLnBrk="1" fontAlgn="auto" latinLnBrk="0" hangingPunct="1">
              <a:lnSpc>
                <a:spcPct val="106000"/>
              </a:lnSpc>
              <a:spcBef>
                <a:spcPts val="0"/>
              </a:spcBef>
              <a:spcAft>
                <a:spcPts val="0"/>
              </a:spcAft>
              <a:buClrTx/>
              <a:buSzTx/>
              <a:buFontTx/>
              <a:buNone/>
              <a:tabLst/>
              <a:defRPr/>
            </a:pPr>
            <a:r>
              <a:rPr lang="en-US" sz="1200" b="1" dirty="0">
                <a:solidFill>
                  <a:prstClr val="white"/>
                </a:solidFill>
                <a:latin typeface="Verdana"/>
              </a:rPr>
              <a:t>(</a:t>
            </a:r>
            <a:r>
              <a:rPr lang="en-US" sz="1200" b="1" dirty="0" err="1">
                <a:solidFill>
                  <a:prstClr val="white"/>
                </a:solidFill>
                <a:latin typeface="Verdana"/>
              </a:rPr>
              <a:t>Mobile+IM</a:t>
            </a:r>
            <a:r>
              <a:rPr lang="en-US" sz="1200" b="1" dirty="0">
                <a:solidFill>
                  <a:prstClr val="white"/>
                </a:solidFill>
                <a:latin typeface="Verdana"/>
              </a:rPr>
              <a:t>)</a:t>
            </a:r>
            <a:endParaRPr kumimoji="0" lang="en-US" sz="1200" b="1" i="0" u="none" strike="noStrike" kern="1200" cap="none" spc="0" normalizeH="0" baseline="0" noProof="0" dirty="0">
              <a:ln>
                <a:noFill/>
              </a:ln>
              <a:solidFill>
                <a:prstClr val="white"/>
              </a:solidFill>
              <a:effectLst/>
              <a:uLnTx/>
              <a:uFillTx/>
              <a:latin typeface="Verdana"/>
              <a:ea typeface="+mn-ea"/>
              <a:cs typeface="+mn-cs"/>
            </a:endParaRPr>
          </a:p>
        </p:txBody>
      </p:sp>
      <p:cxnSp>
        <p:nvCxnSpPr>
          <p:cNvPr id="67" name="Straight Arrow Connector 66">
            <a:extLst>
              <a:ext uri="{FF2B5EF4-FFF2-40B4-BE49-F238E27FC236}">
                <a16:creationId xmlns:a16="http://schemas.microsoft.com/office/drawing/2014/main" id="{4203E7BE-DCFE-4FCB-9037-4F6D0999C633}"/>
              </a:ext>
            </a:extLst>
          </p:cNvPr>
          <p:cNvCxnSpPr>
            <a:cxnSpLocks/>
            <a:stCxn id="63" idx="3"/>
            <a:endCxn id="64" idx="1"/>
          </p:cNvCxnSpPr>
          <p:nvPr/>
        </p:nvCxnSpPr>
        <p:spPr>
          <a:xfrm flipV="1">
            <a:off x="4883458" y="6075741"/>
            <a:ext cx="1983180" cy="963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12D0630A-C9B9-43C5-906E-A95660002D30}"/>
              </a:ext>
            </a:extLst>
          </p:cNvPr>
          <p:cNvSpPr txBox="1"/>
          <p:nvPr/>
        </p:nvSpPr>
        <p:spPr>
          <a:xfrm>
            <a:off x="1607780" y="5900712"/>
            <a:ext cx="1142999"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HFX Branch</a:t>
            </a:r>
          </a:p>
        </p:txBody>
      </p:sp>
      <p:cxnSp>
        <p:nvCxnSpPr>
          <p:cNvPr id="4" name="Connector: Elbow 3">
            <a:extLst>
              <a:ext uri="{FF2B5EF4-FFF2-40B4-BE49-F238E27FC236}">
                <a16:creationId xmlns:a16="http://schemas.microsoft.com/office/drawing/2014/main" id="{654C6DA8-4A2B-4839-A1C8-76797BB4CF52}"/>
              </a:ext>
            </a:extLst>
          </p:cNvPr>
          <p:cNvCxnSpPr>
            <a:cxnSpLocks/>
            <a:stCxn id="64" idx="3"/>
          </p:cNvCxnSpPr>
          <p:nvPr/>
        </p:nvCxnSpPr>
        <p:spPr>
          <a:xfrm flipV="1">
            <a:off x="8601309" y="3731967"/>
            <a:ext cx="1909023" cy="2343774"/>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710E02D-DA20-49E7-9C3B-D1E8E9624323}"/>
              </a:ext>
            </a:extLst>
          </p:cNvPr>
          <p:cNvCxnSpPr>
            <a:cxnSpLocks/>
            <a:stCxn id="136" idx="3"/>
            <a:endCxn id="143" idx="1"/>
          </p:cNvCxnSpPr>
          <p:nvPr/>
        </p:nvCxnSpPr>
        <p:spPr>
          <a:xfrm>
            <a:off x="6689339" y="4574602"/>
            <a:ext cx="881869" cy="20955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690F688-29D5-4B92-9D01-4CD35FB93A1F}"/>
              </a:ext>
            </a:extLst>
          </p:cNvPr>
          <p:cNvCxnSpPr>
            <a:stCxn id="90" idx="2"/>
            <a:endCxn id="164" idx="1"/>
          </p:cNvCxnSpPr>
          <p:nvPr/>
        </p:nvCxnSpPr>
        <p:spPr>
          <a:xfrm rot="16200000" flipH="1">
            <a:off x="3817245" y="4379708"/>
            <a:ext cx="670476" cy="160436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762C9FBC-F8C8-4034-981B-B4C6D3B939B6}"/>
              </a:ext>
            </a:extLst>
          </p:cNvPr>
          <p:cNvSpPr/>
          <p:nvPr/>
        </p:nvSpPr>
        <p:spPr bwMode="gray">
          <a:xfrm>
            <a:off x="282289" y="2707447"/>
            <a:ext cx="1047750" cy="628441"/>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IM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108" name="Rectangle 107">
            <a:extLst>
              <a:ext uri="{FF2B5EF4-FFF2-40B4-BE49-F238E27FC236}">
                <a16:creationId xmlns:a16="http://schemas.microsoft.com/office/drawing/2014/main" id="{1CBEE28D-3E28-4110-B8F5-7257D4CD971B}"/>
              </a:ext>
            </a:extLst>
          </p:cNvPr>
          <p:cNvSpPr/>
          <p:nvPr/>
        </p:nvSpPr>
        <p:spPr bwMode="gray">
          <a:xfrm>
            <a:off x="2281452" y="2928957"/>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SITW(IM + A)</a:t>
            </a:r>
          </a:p>
        </p:txBody>
      </p:sp>
      <p:sp>
        <p:nvSpPr>
          <p:cNvPr id="109" name="Rectangle 108">
            <a:extLst>
              <a:ext uri="{FF2B5EF4-FFF2-40B4-BE49-F238E27FC236}">
                <a16:creationId xmlns:a16="http://schemas.microsoft.com/office/drawing/2014/main" id="{B0F4B9EC-F70E-49D1-8EDA-BAD339BA2EA2}"/>
              </a:ext>
            </a:extLst>
          </p:cNvPr>
          <p:cNvSpPr/>
          <p:nvPr/>
        </p:nvSpPr>
        <p:spPr bwMode="gray">
          <a:xfrm>
            <a:off x="4601083" y="2924477"/>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SITNT(IM + A)</a:t>
            </a:r>
          </a:p>
        </p:txBody>
      </p:sp>
      <p:sp>
        <p:nvSpPr>
          <p:cNvPr id="113" name="Rectangle 112">
            <a:extLst>
              <a:ext uri="{FF2B5EF4-FFF2-40B4-BE49-F238E27FC236}">
                <a16:creationId xmlns:a16="http://schemas.microsoft.com/office/drawing/2014/main" id="{1DB1899B-5D0E-4ECD-882A-FD17DD40B5E4}"/>
              </a:ext>
            </a:extLst>
          </p:cNvPr>
          <p:cNvSpPr/>
          <p:nvPr/>
        </p:nvSpPr>
        <p:spPr bwMode="gray">
          <a:xfrm>
            <a:off x="6959367" y="2919497"/>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UATL(IM + A)</a:t>
            </a:r>
          </a:p>
        </p:txBody>
      </p:sp>
      <p:cxnSp>
        <p:nvCxnSpPr>
          <p:cNvPr id="114" name="Straight Arrow Connector 113">
            <a:extLst>
              <a:ext uri="{FF2B5EF4-FFF2-40B4-BE49-F238E27FC236}">
                <a16:creationId xmlns:a16="http://schemas.microsoft.com/office/drawing/2014/main" id="{2D3B7A97-3EDF-4E5B-848C-DCEAD9409006}"/>
              </a:ext>
            </a:extLst>
          </p:cNvPr>
          <p:cNvCxnSpPr>
            <a:cxnSpLocks/>
            <a:stCxn id="107" idx="3"/>
            <a:endCxn id="108" idx="1"/>
          </p:cNvCxnSpPr>
          <p:nvPr/>
        </p:nvCxnSpPr>
        <p:spPr>
          <a:xfrm>
            <a:off x="1330039" y="3021668"/>
            <a:ext cx="951413" cy="44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C8FA9451-7F1B-468D-B676-C19ABF7E7D66}"/>
              </a:ext>
            </a:extLst>
          </p:cNvPr>
          <p:cNvCxnSpPr>
            <a:stCxn id="108" idx="3"/>
            <a:endCxn id="109" idx="1"/>
          </p:cNvCxnSpPr>
          <p:nvPr/>
        </p:nvCxnSpPr>
        <p:spPr>
          <a:xfrm flipV="1">
            <a:off x="4016123" y="3021668"/>
            <a:ext cx="584960" cy="44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A777012-E17E-4701-B97D-83A4A34A14F8}"/>
              </a:ext>
            </a:extLst>
          </p:cNvPr>
          <p:cNvCxnSpPr>
            <a:stCxn id="109" idx="3"/>
            <a:endCxn id="113" idx="1"/>
          </p:cNvCxnSpPr>
          <p:nvPr/>
        </p:nvCxnSpPr>
        <p:spPr>
          <a:xfrm flipV="1">
            <a:off x="6335754" y="3016688"/>
            <a:ext cx="623613" cy="49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6D5BD902-7081-4C67-BDB1-DF31AE34B525}"/>
              </a:ext>
            </a:extLst>
          </p:cNvPr>
          <p:cNvCxnSpPr>
            <a:cxnSpLocks/>
            <a:stCxn id="108" idx="2"/>
          </p:cNvCxnSpPr>
          <p:nvPr/>
        </p:nvCxnSpPr>
        <p:spPr>
          <a:xfrm rot="16200000" flipH="1">
            <a:off x="2944625" y="3327501"/>
            <a:ext cx="408327" cy="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F0D95EC9-5073-4C5F-BF92-8509A3C1135C}"/>
              </a:ext>
            </a:extLst>
          </p:cNvPr>
          <p:cNvSpPr/>
          <p:nvPr/>
        </p:nvSpPr>
        <p:spPr bwMode="gray">
          <a:xfrm>
            <a:off x="2332529" y="3511760"/>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SITDMRT</a:t>
            </a:r>
          </a:p>
        </p:txBody>
      </p:sp>
      <p:sp>
        <p:nvSpPr>
          <p:cNvPr id="130" name="Rectangle 129">
            <a:extLst>
              <a:ext uri="{FF2B5EF4-FFF2-40B4-BE49-F238E27FC236}">
                <a16:creationId xmlns:a16="http://schemas.microsoft.com/office/drawing/2014/main" id="{EBF4C9D3-1629-48C8-9C6B-B64071F45215}"/>
              </a:ext>
            </a:extLst>
          </p:cNvPr>
          <p:cNvSpPr/>
          <p:nvPr/>
        </p:nvSpPr>
        <p:spPr bwMode="gray">
          <a:xfrm>
            <a:off x="5752872" y="3523832"/>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SITDMART</a:t>
            </a:r>
          </a:p>
        </p:txBody>
      </p:sp>
      <p:cxnSp>
        <p:nvCxnSpPr>
          <p:cNvPr id="71" name="Connector: Elbow 70">
            <a:extLst>
              <a:ext uri="{FF2B5EF4-FFF2-40B4-BE49-F238E27FC236}">
                <a16:creationId xmlns:a16="http://schemas.microsoft.com/office/drawing/2014/main" id="{C055E5EB-ABE6-41E3-BF2C-5EDF34438987}"/>
              </a:ext>
            </a:extLst>
          </p:cNvPr>
          <p:cNvCxnSpPr>
            <a:cxnSpLocks/>
            <a:endCxn id="130" idx="1"/>
          </p:cNvCxnSpPr>
          <p:nvPr/>
        </p:nvCxnSpPr>
        <p:spPr>
          <a:xfrm rot="16200000" flipH="1">
            <a:off x="5291321" y="3159472"/>
            <a:ext cx="498444" cy="42465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DC28C75-00D8-40D7-A44E-039B3655970F}"/>
              </a:ext>
            </a:extLst>
          </p:cNvPr>
          <p:cNvSpPr txBox="1"/>
          <p:nvPr/>
        </p:nvSpPr>
        <p:spPr>
          <a:xfrm>
            <a:off x="1444650" y="3536153"/>
            <a:ext cx="836802"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Datamart</a:t>
            </a:r>
          </a:p>
        </p:txBody>
      </p:sp>
      <p:cxnSp>
        <p:nvCxnSpPr>
          <p:cNvPr id="77" name="Connector: Elbow 76">
            <a:extLst>
              <a:ext uri="{FF2B5EF4-FFF2-40B4-BE49-F238E27FC236}">
                <a16:creationId xmlns:a16="http://schemas.microsoft.com/office/drawing/2014/main" id="{AE2BF987-CFAA-4DFD-9222-3C24E92707D4}"/>
              </a:ext>
            </a:extLst>
          </p:cNvPr>
          <p:cNvCxnSpPr>
            <a:stCxn id="113" idx="3"/>
            <a:endCxn id="126" idx="1"/>
          </p:cNvCxnSpPr>
          <p:nvPr/>
        </p:nvCxnSpPr>
        <p:spPr>
          <a:xfrm>
            <a:off x="8694038" y="3016688"/>
            <a:ext cx="805223" cy="527743"/>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3F9DB86-4E86-48F2-A196-FAED5D409355}"/>
              </a:ext>
            </a:extLst>
          </p:cNvPr>
          <p:cNvSpPr txBox="1"/>
          <p:nvPr/>
        </p:nvSpPr>
        <p:spPr>
          <a:xfrm>
            <a:off x="2628851" y="6303398"/>
            <a:ext cx="3123226"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Triaging and Datafix development - USI</a:t>
            </a:r>
          </a:p>
        </p:txBody>
      </p:sp>
      <p:pic>
        <p:nvPicPr>
          <p:cNvPr id="81" name="Picture 80">
            <a:extLst>
              <a:ext uri="{FF2B5EF4-FFF2-40B4-BE49-F238E27FC236}">
                <a16:creationId xmlns:a16="http://schemas.microsoft.com/office/drawing/2014/main" id="{9C15C925-3B51-4637-AE64-E30DFDC56EBE}"/>
              </a:ext>
            </a:extLst>
          </p:cNvPr>
          <p:cNvPicPr>
            <a:picLocks noChangeAspect="1"/>
          </p:cNvPicPr>
          <p:nvPr/>
        </p:nvPicPr>
        <p:blipFill>
          <a:blip r:embed="rId2"/>
          <a:stretch>
            <a:fillRect/>
          </a:stretch>
        </p:blipFill>
        <p:spPr>
          <a:xfrm>
            <a:off x="10131136" y="-12195"/>
            <a:ext cx="2127115" cy="1463040"/>
          </a:xfrm>
          <a:prstGeom prst="rect">
            <a:avLst/>
          </a:prstGeom>
        </p:spPr>
      </p:pic>
      <p:cxnSp>
        <p:nvCxnSpPr>
          <p:cNvPr id="195" name="Connector: Elbow 194">
            <a:extLst>
              <a:ext uri="{FF2B5EF4-FFF2-40B4-BE49-F238E27FC236}">
                <a16:creationId xmlns:a16="http://schemas.microsoft.com/office/drawing/2014/main" id="{EB13F701-E2A8-417F-BE37-F400D8F0A7E5}"/>
              </a:ext>
            </a:extLst>
          </p:cNvPr>
          <p:cNvCxnSpPr>
            <a:stCxn id="90" idx="3"/>
            <a:endCxn id="136" idx="1"/>
          </p:cNvCxnSpPr>
          <p:nvPr/>
        </p:nvCxnSpPr>
        <p:spPr>
          <a:xfrm flipV="1">
            <a:off x="4217634" y="4574602"/>
            <a:ext cx="737034" cy="16292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2CE9AA6B-8306-497F-93AF-9744FAE72B7E}"/>
              </a:ext>
            </a:extLst>
          </p:cNvPr>
          <p:cNvCxnSpPr>
            <a:stCxn id="90" idx="3"/>
            <a:endCxn id="141" idx="1"/>
          </p:cNvCxnSpPr>
          <p:nvPr/>
        </p:nvCxnSpPr>
        <p:spPr>
          <a:xfrm>
            <a:off x="4217634" y="4737527"/>
            <a:ext cx="728011" cy="24578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E91E643-8533-4B89-8AAC-54F2DF5AB30E}"/>
              </a:ext>
            </a:extLst>
          </p:cNvPr>
          <p:cNvCxnSpPr>
            <a:cxnSpLocks/>
            <a:stCxn id="62" idx="3"/>
            <a:endCxn id="63" idx="1"/>
          </p:cNvCxnSpPr>
          <p:nvPr/>
        </p:nvCxnSpPr>
        <p:spPr>
          <a:xfrm flipV="1">
            <a:off x="1316709" y="6085378"/>
            <a:ext cx="1832078" cy="356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Connector: Elbow 256">
            <a:extLst>
              <a:ext uri="{FF2B5EF4-FFF2-40B4-BE49-F238E27FC236}">
                <a16:creationId xmlns:a16="http://schemas.microsoft.com/office/drawing/2014/main" id="{3FB62DCF-7C67-4BCC-A189-799C2CE95AFE}"/>
              </a:ext>
            </a:extLst>
          </p:cNvPr>
          <p:cNvCxnSpPr>
            <a:cxnSpLocks/>
          </p:cNvCxnSpPr>
          <p:nvPr/>
        </p:nvCxnSpPr>
        <p:spPr>
          <a:xfrm flipV="1">
            <a:off x="10700107" y="3124116"/>
            <a:ext cx="611841" cy="42815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951A2A20-BB1C-4438-9DAA-48CCEEB72D90}"/>
              </a:ext>
            </a:extLst>
          </p:cNvPr>
          <p:cNvSpPr/>
          <p:nvPr/>
        </p:nvSpPr>
        <p:spPr bwMode="gray">
          <a:xfrm>
            <a:off x="10757392" y="4257128"/>
            <a:ext cx="1223682" cy="196408"/>
          </a:xfrm>
          <a:prstGeom prst="rect">
            <a:avLst/>
          </a:prstGeom>
          <a:solidFill>
            <a:srgbClr val="7030A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PRDT</a:t>
            </a:r>
          </a:p>
        </p:txBody>
      </p:sp>
      <p:cxnSp>
        <p:nvCxnSpPr>
          <p:cNvPr id="72" name="Connector: Elbow 71">
            <a:extLst>
              <a:ext uri="{FF2B5EF4-FFF2-40B4-BE49-F238E27FC236}">
                <a16:creationId xmlns:a16="http://schemas.microsoft.com/office/drawing/2014/main" id="{0E12969D-DB8F-4D53-B65B-0DDD81F6F09F}"/>
              </a:ext>
            </a:extLst>
          </p:cNvPr>
          <p:cNvCxnSpPr>
            <a:cxnSpLocks/>
            <a:stCxn id="126" idx="3"/>
          </p:cNvCxnSpPr>
          <p:nvPr/>
        </p:nvCxnSpPr>
        <p:spPr>
          <a:xfrm>
            <a:off x="10722943" y="3544431"/>
            <a:ext cx="589005" cy="71269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33FFB6C-F3CB-42E9-B671-2C374DCD5DBC}"/>
              </a:ext>
            </a:extLst>
          </p:cNvPr>
          <p:cNvSpPr/>
          <p:nvPr/>
        </p:nvSpPr>
        <p:spPr>
          <a:xfrm>
            <a:off x="10855189" y="4538943"/>
            <a:ext cx="796436" cy="276999"/>
          </a:xfrm>
          <a:prstGeom prst="rect">
            <a:avLst/>
          </a:prstGeom>
        </p:spPr>
        <p:txBody>
          <a:bodyPr wrap="none">
            <a:spAutoFit/>
          </a:bodyPr>
          <a:lstStyle/>
          <a:p>
            <a:r>
              <a:rPr lang="en-US" sz="1200" dirty="0">
                <a:solidFill>
                  <a:prstClr val="black"/>
                </a:solidFill>
              </a:rPr>
              <a:t>Triaging</a:t>
            </a:r>
            <a:endParaRPr lang="en-US" sz="1200" dirty="0"/>
          </a:p>
        </p:txBody>
      </p:sp>
      <p:sp>
        <p:nvSpPr>
          <p:cNvPr id="73" name="Title 1">
            <a:extLst>
              <a:ext uri="{FF2B5EF4-FFF2-40B4-BE49-F238E27FC236}">
                <a16:creationId xmlns:a16="http://schemas.microsoft.com/office/drawing/2014/main" id="{96903148-854E-455B-8684-6CAEC6FFC75A}"/>
              </a:ext>
            </a:extLst>
          </p:cNvPr>
          <p:cNvSpPr txBox="1">
            <a:spLocks/>
          </p:cNvSpPr>
          <p:nvPr/>
        </p:nvSpPr>
        <p:spPr bwMode="gray">
          <a:xfrm>
            <a:off x="268959" y="142469"/>
            <a:ext cx="10058400" cy="273050"/>
          </a:xfrm>
          <a:prstGeom prst="rect">
            <a:avLst/>
          </a:prstGeom>
        </p:spPr>
        <p:txBody>
          <a:bodyPr vert="horz" lIns="0" tIns="0" rIns="0" bIns="0" rtlCol="0" anchor="t" anchorCtr="0">
            <a:normAutofit fontScale="90000" lnSpcReduction="10000"/>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b="1" dirty="0">
                <a:latin typeface="Calibri" panose="020F0502020204030204" pitchFamily="34" charset="0"/>
                <a:cs typeface="Calibri" panose="020F0502020204030204" pitchFamily="34" charset="0"/>
              </a:rPr>
              <a:t>Lower Environment Code Propagation reusing env’s across branches: </a:t>
            </a:r>
            <a:r>
              <a:rPr lang="en-US" b="1" dirty="0">
                <a:solidFill>
                  <a:srgbClr val="FF0000"/>
                </a:solidFill>
                <a:latin typeface="Calibri" panose="020F0502020204030204" pitchFamily="34" charset="0"/>
                <a:cs typeface="Calibri" panose="020F0502020204030204" pitchFamily="34" charset="0"/>
              </a:rPr>
              <a:t>Env Count - 16</a:t>
            </a:r>
          </a:p>
        </p:txBody>
      </p:sp>
      <p:sp>
        <p:nvSpPr>
          <p:cNvPr id="91" name="TextBox 90">
            <a:extLst>
              <a:ext uri="{FF2B5EF4-FFF2-40B4-BE49-F238E27FC236}">
                <a16:creationId xmlns:a16="http://schemas.microsoft.com/office/drawing/2014/main" id="{AE54766B-B403-43E6-8AAC-952E0F1399AC}"/>
              </a:ext>
            </a:extLst>
          </p:cNvPr>
          <p:cNvSpPr txBox="1"/>
          <p:nvPr/>
        </p:nvSpPr>
        <p:spPr>
          <a:xfrm>
            <a:off x="3432031" y="5146917"/>
            <a:ext cx="1734671" cy="394980"/>
          </a:xfrm>
          <a:prstGeom prst="rect">
            <a:avLst/>
          </a:prstGeom>
          <a:noFill/>
        </p:spPr>
        <p:txBody>
          <a:bodyPr vert="horz" wrap="square" lIns="0" tIns="0" rIns="0" bIns="0" rtlCol="0">
            <a:spAutoFit/>
          </a:bodyPr>
          <a:lstStyle/>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App perf/Tech upgrades</a:t>
            </a:r>
          </a:p>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Prod ops dry-runs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92" name="TextBox 91">
            <a:extLst>
              <a:ext uri="{FF2B5EF4-FFF2-40B4-BE49-F238E27FC236}">
                <a16:creationId xmlns:a16="http://schemas.microsoft.com/office/drawing/2014/main" id="{6E4BE506-EF21-402B-B029-46E067CA8E26}"/>
              </a:ext>
            </a:extLst>
          </p:cNvPr>
          <p:cNvSpPr txBox="1"/>
          <p:nvPr/>
        </p:nvSpPr>
        <p:spPr>
          <a:xfrm>
            <a:off x="7183101" y="2294530"/>
            <a:ext cx="1142999" cy="369332"/>
          </a:xfrm>
          <a:prstGeom prst="rect">
            <a:avLst/>
          </a:prstGeom>
          <a:noFill/>
        </p:spPr>
        <p:txBody>
          <a:bodyPr vert="horz" wrap="square" lIns="0" tIns="0" rIns="0" bIns="0" rtlCol="0">
            <a:spAutoFit/>
          </a:bodyPr>
          <a:lstStyle/>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Unmasked interface dry-runs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cxnSp>
        <p:nvCxnSpPr>
          <p:cNvPr id="93" name="Connector: Elbow 92">
            <a:extLst>
              <a:ext uri="{FF2B5EF4-FFF2-40B4-BE49-F238E27FC236}">
                <a16:creationId xmlns:a16="http://schemas.microsoft.com/office/drawing/2014/main" id="{7B07D266-7291-4872-8037-E0D4CBD808BB}"/>
              </a:ext>
            </a:extLst>
          </p:cNvPr>
          <p:cNvCxnSpPr>
            <a:cxnSpLocks/>
            <a:endCxn id="130" idx="3"/>
          </p:cNvCxnSpPr>
          <p:nvPr/>
        </p:nvCxnSpPr>
        <p:spPr>
          <a:xfrm rot="5400000">
            <a:off x="7413411" y="3185069"/>
            <a:ext cx="510087" cy="36182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442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BD6B0E33-5DA2-4B6E-B22B-1FFE7D355E23}"/>
              </a:ext>
            </a:extLst>
          </p:cNvPr>
          <p:cNvSpPr/>
          <p:nvPr/>
        </p:nvSpPr>
        <p:spPr bwMode="gray">
          <a:xfrm>
            <a:off x="305110" y="1380166"/>
            <a:ext cx="1039068" cy="628441"/>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Monthly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86" name="Rectangle 85">
            <a:extLst>
              <a:ext uri="{FF2B5EF4-FFF2-40B4-BE49-F238E27FC236}">
                <a16:creationId xmlns:a16="http://schemas.microsoft.com/office/drawing/2014/main" id="{DAD7CED6-91C9-48FA-BA56-9DD9C815AE36}"/>
              </a:ext>
            </a:extLst>
          </p:cNvPr>
          <p:cNvSpPr/>
          <p:nvPr/>
        </p:nvSpPr>
        <p:spPr bwMode="gray">
          <a:xfrm>
            <a:off x="268959" y="4673528"/>
            <a:ext cx="1039068" cy="540837"/>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Major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88" name="Rectangle 87">
            <a:extLst>
              <a:ext uri="{FF2B5EF4-FFF2-40B4-BE49-F238E27FC236}">
                <a16:creationId xmlns:a16="http://schemas.microsoft.com/office/drawing/2014/main" id="{B60BFCC9-CCE6-4220-9074-74A3D239C016}"/>
              </a:ext>
            </a:extLst>
          </p:cNvPr>
          <p:cNvSpPr/>
          <p:nvPr/>
        </p:nvSpPr>
        <p:spPr bwMode="gray">
          <a:xfrm>
            <a:off x="2496706" y="882457"/>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DEVW</a:t>
            </a:r>
          </a:p>
        </p:txBody>
      </p:sp>
      <p:sp>
        <p:nvSpPr>
          <p:cNvPr id="89" name="Rectangle 88">
            <a:extLst>
              <a:ext uri="{FF2B5EF4-FFF2-40B4-BE49-F238E27FC236}">
                <a16:creationId xmlns:a16="http://schemas.microsoft.com/office/drawing/2014/main" id="{02C9DF89-4947-402B-9DDC-D5C5766D640E}"/>
              </a:ext>
            </a:extLst>
          </p:cNvPr>
          <p:cNvSpPr/>
          <p:nvPr/>
        </p:nvSpPr>
        <p:spPr bwMode="gray">
          <a:xfrm>
            <a:off x="2496705" y="2118469"/>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DEVM</a:t>
            </a:r>
          </a:p>
        </p:txBody>
      </p:sp>
      <p:sp>
        <p:nvSpPr>
          <p:cNvPr id="90" name="Rectangle 89">
            <a:extLst>
              <a:ext uri="{FF2B5EF4-FFF2-40B4-BE49-F238E27FC236}">
                <a16:creationId xmlns:a16="http://schemas.microsoft.com/office/drawing/2014/main" id="{427C3B8D-10EB-4DE7-A072-ACEBD6216801}"/>
              </a:ext>
            </a:extLst>
          </p:cNvPr>
          <p:cNvSpPr/>
          <p:nvPr/>
        </p:nvSpPr>
        <p:spPr bwMode="gray">
          <a:xfrm>
            <a:off x="2482963" y="4840826"/>
            <a:ext cx="1734671" cy="218257"/>
          </a:xfrm>
          <a:prstGeom prst="rect">
            <a:avLst/>
          </a:prstGeom>
          <a:solidFill>
            <a:schemeClr val="accent3"/>
          </a:solidFill>
          <a:ln>
            <a:solidFill>
              <a:schemeClr val="accent3"/>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DEVN</a:t>
            </a:r>
          </a:p>
        </p:txBody>
      </p:sp>
      <p:cxnSp>
        <p:nvCxnSpPr>
          <p:cNvPr id="6" name="Connector: Elbow 5">
            <a:extLst>
              <a:ext uri="{FF2B5EF4-FFF2-40B4-BE49-F238E27FC236}">
                <a16:creationId xmlns:a16="http://schemas.microsoft.com/office/drawing/2014/main" id="{6FBA5D5A-0906-4BCA-A857-9219A598983A}"/>
              </a:ext>
            </a:extLst>
          </p:cNvPr>
          <p:cNvCxnSpPr>
            <a:cxnSpLocks/>
          </p:cNvCxnSpPr>
          <p:nvPr/>
        </p:nvCxnSpPr>
        <p:spPr>
          <a:xfrm flipV="1">
            <a:off x="1344178" y="970282"/>
            <a:ext cx="1152528" cy="714739"/>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C19D23-1E10-4317-B0D7-EB2ABD98958A}"/>
              </a:ext>
            </a:extLst>
          </p:cNvPr>
          <p:cNvCxnSpPr>
            <a:cxnSpLocks/>
            <a:stCxn id="85" idx="3"/>
            <a:endCxn id="89" idx="1"/>
          </p:cNvCxnSpPr>
          <p:nvPr/>
        </p:nvCxnSpPr>
        <p:spPr>
          <a:xfrm>
            <a:off x="1344178" y="1694387"/>
            <a:ext cx="1152527" cy="52127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C2FCD17-DA75-40C3-900C-7BCD8A5AE778}"/>
              </a:ext>
            </a:extLst>
          </p:cNvPr>
          <p:cNvCxnSpPr>
            <a:cxnSpLocks/>
            <a:endCxn id="90" idx="1"/>
          </p:cNvCxnSpPr>
          <p:nvPr/>
        </p:nvCxnSpPr>
        <p:spPr>
          <a:xfrm flipV="1">
            <a:off x="1308027" y="4949955"/>
            <a:ext cx="1174936" cy="322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6E380D27-CAE8-46D4-A283-E71D7189571B}"/>
              </a:ext>
            </a:extLst>
          </p:cNvPr>
          <p:cNvSpPr/>
          <p:nvPr/>
        </p:nvSpPr>
        <p:spPr bwMode="gray">
          <a:xfrm>
            <a:off x="4929782" y="427491"/>
            <a:ext cx="1734671" cy="394428"/>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SITNT </a:t>
            </a:r>
          </a:p>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(Mobile + IM)</a:t>
            </a:r>
          </a:p>
        </p:txBody>
      </p:sp>
      <p:sp>
        <p:nvSpPr>
          <p:cNvPr id="111" name="Rectangle 110">
            <a:extLst>
              <a:ext uri="{FF2B5EF4-FFF2-40B4-BE49-F238E27FC236}">
                <a16:creationId xmlns:a16="http://schemas.microsoft.com/office/drawing/2014/main" id="{DAC7FCAF-B50A-4636-AE01-3E2005B6C9E5}"/>
              </a:ext>
            </a:extLst>
          </p:cNvPr>
          <p:cNvSpPr/>
          <p:nvPr/>
        </p:nvSpPr>
        <p:spPr bwMode="gray">
          <a:xfrm>
            <a:off x="4929780" y="1006629"/>
            <a:ext cx="1734671" cy="24213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SITN</a:t>
            </a:r>
          </a:p>
        </p:txBody>
      </p:sp>
      <p:sp>
        <p:nvSpPr>
          <p:cNvPr id="112" name="Rectangle 111">
            <a:extLst>
              <a:ext uri="{FF2B5EF4-FFF2-40B4-BE49-F238E27FC236}">
                <a16:creationId xmlns:a16="http://schemas.microsoft.com/office/drawing/2014/main" id="{62870786-6D1A-40FF-9F09-9E920DBB4506}"/>
              </a:ext>
            </a:extLst>
          </p:cNvPr>
          <p:cNvSpPr/>
          <p:nvPr/>
        </p:nvSpPr>
        <p:spPr bwMode="gray">
          <a:xfrm>
            <a:off x="4929782" y="1826819"/>
            <a:ext cx="1734671" cy="390305"/>
          </a:xfrm>
          <a:prstGeom prst="rect">
            <a:avLst/>
          </a:prstGeom>
          <a:solidFill>
            <a:srgbClr val="046A38"/>
          </a:solidFill>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SITM</a:t>
            </a:r>
          </a:p>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lang="en-US" sz="1200" b="1" dirty="0">
                <a:solidFill>
                  <a:prstClr val="white"/>
                </a:solidFill>
                <a:latin typeface="Verdana"/>
              </a:rPr>
              <a:t>(</a:t>
            </a:r>
            <a:r>
              <a:rPr lang="en-US" sz="1200" b="1" dirty="0" err="1">
                <a:solidFill>
                  <a:prstClr val="white"/>
                </a:solidFill>
                <a:latin typeface="Verdana"/>
              </a:rPr>
              <a:t>Mobile+IM</a:t>
            </a:r>
            <a:r>
              <a:rPr lang="en-US" sz="1200" b="1" dirty="0">
                <a:solidFill>
                  <a:prstClr val="white"/>
                </a:solidFill>
                <a:latin typeface="Verdana"/>
              </a:rPr>
              <a:t>)</a:t>
            </a:r>
            <a:endParaRPr kumimoji="0" lang="en-US" sz="1200" b="1" i="0" u="none" strike="noStrike" kern="1200" cap="none" spc="0" normalizeH="0" baseline="0" noProof="0" dirty="0">
              <a:ln>
                <a:noFill/>
              </a:ln>
              <a:solidFill>
                <a:prstClr val="white"/>
              </a:solidFill>
              <a:effectLst/>
              <a:uLnTx/>
              <a:uFillTx/>
              <a:latin typeface="Verdana"/>
              <a:ea typeface="+mn-ea"/>
              <a:cs typeface="+mn-cs"/>
            </a:endParaRPr>
          </a:p>
        </p:txBody>
      </p:sp>
      <p:sp>
        <p:nvSpPr>
          <p:cNvPr id="120" name="Rectangle 119">
            <a:extLst>
              <a:ext uri="{FF2B5EF4-FFF2-40B4-BE49-F238E27FC236}">
                <a16:creationId xmlns:a16="http://schemas.microsoft.com/office/drawing/2014/main" id="{D46FB2C6-B74C-453B-85E8-6087F780D1BB}"/>
              </a:ext>
            </a:extLst>
          </p:cNvPr>
          <p:cNvSpPr/>
          <p:nvPr/>
        </p:nvSpPr>
        <p:spPr bwMode="gray">
          <a:xfrm>
            <a:off x="4912889" y="2352215"/>
            <a:ext cx="1734671" cy="266931"/>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algn="ctr" defTabSz="1219170">
              <a:lnSpc>
                <a:spcPct val="106000"/>
              </a:lnSpc>
            </a:pPr>
            <a:r>
              <a:rPr lang="en-US" sz="1200" b="1" dirty="0">
                <a:solidFill>
                  <a:prstClr val="white"/>
                </a:solidFill>
                <a:latin typeface="Verdana"/>
              </a:rPr>
              <a:t>SITMT</a:t>
            </a:r>
          </a:p>
        </p:txBody>
      </p:sp>
      <p:sp>
        <p:nvSpPr>
          <p:cNvPr id="123" name="Rectangle 122">
            <a:extLst>
              <a:ext uri="{FF2B5EF4-FFF2-40B4-BE49-F238E27FC236}">
                <a16:creationId xmlns:a16="http://schemas.microsoft.com/office/drawing/2014/main" id="{76C5A53C-0029-41F6-83C9-5093CCE3F096}"/>
              </a:ext>
            </a:extLst>
          </p:cNvPr>
          <p:cNvSpPr/>
          <p:nvPr/>
        </p:nvSpPr>
        <p:spPr bwMode="gray">
          <a:xfrm>
            <a:off x="7571208" y="783557"/>
            <a:ext cx="1734671" cy="39642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UATL (</a:t>
            </a:r>
            <a:r>
              <a:rPr kumimoji="0" lang="en-US" sz="1200" b="1" i="0" u="none" strike="noStrike" kern="1200" cap="none" spc="0" normalizeH="0" baseline="0" noProof="0" dirty="0" err="1">
                <a:ln>
                  <a:noFill/>
                </a:ln>
                <a:solidFill>
                  <a:prstClr val="white"/>
                </a:solidFill>
                <a:effectLst/>
                <a:uLnTx/>
                <a:uFillTx/>
                <a:latin typeface="Verdana"/>
                <a:ea typeface="+mn-ea"/>
                <a:cs typeface="+mn-cs"/>
              </a:rPr>
              <a:t>Mobile+IM</a:t>
            </a:r>
            <a:r>
              <a:rPr kumimoji="0" lang="en-US" sz="1200" b="1" i="0" u="none" strike="noStrike" kern="1200" cap="none" spc="0" normalizeH="0" baseline="0" noProof="0" dirty="0">
                <a:ln>
                  <a:noFill/>
                </a:ln>
                <a:solidFill>
                  <a:prstClr val="white"/>
                </a:solidFill>
                <a:effectLst/>
                <a:uLnTx/>
                <a:uFillTx/>
                <a:latin typeface="Verdana"/>
                <a:ea typeface="+mn-ea"/>
                <a:cs typeface="+mn-cs"/>
              </a:rPr>
              <a:t>)</a:t>
            </a:r>
          </a:p>
        </p:txBody>
      </p:sp>
      <p:sp>
        <p:nvSpPr>
          <p:cNvPr id="126" name="Rectangle 125">
            <a:extLst>
              <a:ext uri="{FF2B5EF4-FFF2-40B4-BE49-F238E27FC236}">
                <a16:creationId xmlns:a16="http://schemas.microsoft.com/office/drawing/2014/main" id="{E6A7481C-BD15-4C18-9C2D-3797CD222585}"/>
              </a:ext>
            </a:extLst>
          </p:cNvPr>
          <p:cNvSpPr/>
          <p:nvPr/>
        </p:nvSpPr>
        <p:spPr bwMode="gray">
          <a:xfrm>
            <a:off x="9499261" y="3393842"/>
            <a:ext cx="1223682" cy="301178"/>
          </a:xfrm>
          <a:prstGeom prst="rect">
            <a:avLst/>
          </a:prstGeom>
          <a:solidFill>
            <a:srgbClr val="ED8B0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Production</a:t>
            </a:r>
          </a:p>
        </p:txBody>
      </p:sp>
      <p:sp>
        <p:nvSpPr>
          <p:cNvPr id="136" name="Rectangle 135">
            <a:extLst>
              <a:ext uri="{FF2B5EF4-FFF2-40B4-BE49-F238E27FC236}">
                <a16:creationId xmlns:a16="http://schemas.microsoft.com/office/drawing/2014/main" id="{A8F38D14-5662-42D9-80CE-04558AA9994E}"/>
              </a:ext>
            </a:extLst>
          </p:cNvPr>
          <p:cNvSpPr/>
          <p:nvPr/>
        </p:nvSpPr>
        <p:spPr bwMode="gray">
          <a:xfrm>
            <a:off x="4954668" y="4739851"/>
            <a:ext cx="1734671" cy="39110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SITMT</a:t>
            </a:r>
          </a:p>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a:t>
            </a:r>
            <a:r>
              <a:rPr kumimoji="0" lang="en-US" sz="1200" b="1" i="0" u="none" strike="noStrike" kern="1200" cap="none" spc="0" normalizeH="0" baseline="0" noProof="0" dirty="0" err="1">
                <a:ln>
                  <a:noFill/>
                </a:ln>
                <a:solidFill>
                  <a:prstClr val="white"/>
                </a:solidFill>
                <a:effectLst/>
                <a:uLnTx/>
                <a:uFillTx/>
                <a:latin typeface="Verdana"/>
                <a:ea typeface="+mn-ea"/>
                <a:cs typeface="+mn-cs"/>
              </a:rPr>
              <a:t>Mobile+IM</a:t>
            </a:r>
            <a:r>
              <a:rPr kumimoji="0" lang="en-US" sz="1200" b="1" i="0" u="none" strike="noStrike" kern="1200" cap="none" spc="0" normalizeH="0" baseline="0" noProof="0" dirty="0">
                <a:ln>
                  <a:noFill/>
                </a:ln>
                <a:solidFill>
                  <a:prstClr val="white"/>
                </a:solidFill>
                <a:effectLst/>
                <a:uLnTx/>
                <a:uFillTx/>
                <a:latin typeface="Verdana"/>
                <a:ea typeface="+mn-ea"/>
                <a:cs typeface="+mn-cs"/>
              </a:rPr>
              <a:t>)</a:t>
            </a:r>
          </a:p>
        </p:txBody>
      </p:sp>
      <p:sp>
        <p:nvSpPr>
          <p:cNvPr id="141" name="Rectangle 140">
            <a:extLst>
              <a:ext uri="{FF2B5EF4-FFF2-40B4-BE49-F238E27FC236}">
                <a16:creationId xmlns:a16="http://schemas.microsoft.com/office/drawing/2014/main" id="{03BFCED0-D6BC-44AE-823D-9EEFC8276FED}"/>
              </a:ext>
            </a:extLst>
          </p:cNvPr>
          <p:cNvSpPr/>
          <p:nvPr/>
        </p:nvSpPr>
        <p:spPr bwMode="gray">
          <a:xfrm>
            <a:off x="4956558" y="5262291"/>
            <a:ext cx="1743694" cy="237891"/>
          </a:xfrm>
          <a:prstGeom prst="rect">
            <a:avLst/>
          </a:prstGeom>
          <a:solidFill>
            <a:schemeClr val="accent3"/>
          </a:solidFill>
          <a:ln>
            <a:solidFill>
              <a:schemeClr val="accent3"/>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SITWT</a:t>
            </a:r>
          </a:p>
        </p:txBody>
      </p:sp>
      <p:sp>
        <p:nvSpPr>
          <p:cNvPr id="143" name="Rectangle 142">
            <a:extLst>
              <a:ext uri="{FF2B5EF4-FFF2-40B4-BE49-F238E27FC236}">
                <a16:creationId xmlns:a16="http://schemas.microsoft.com/office/drawing/2014/main" id="{BEC25FB4-8DE6-425D-8BBB-C5BAEBA91981}"/>
              </a:ext>
            </a:extLst>
          </p:cNvPr>
          <p:cNvSpPr/>
          <p:nvPr/>
        </p:nvSpPr>
        <p:spPr bwMode="gray">
          <a:xfrm>
            <a:off x="7585144" y="4739851"/>
            <a:ext cx="1734671" cy="391108"/>
          </a:xfrm>
          <a:prstGeom prst="rect">
            <a:avLst/>
          </a:prstGeom>
          <a:solidFill>
            <a:srgbClr val="046A38"/>
          </a:solidFill>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UATWT</a:t>
            </a:r>
          </a:p>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lang="en-US" sz="1200" b="1" dirty="0">
                <a:solidFill>
                  <a:prstClr val="white"/>
                </a:solidFill>
                <a:latin typeface="Verdana"/>
              </a:rPr>
              <a:t>(</a:t>
            </a:r>
            <a:r>
              <a:rPr lang="en-US" sz="1200" b="1" dirty="0" err="1">
                <a:solidFill>
                  <a:prstClr val="white"/>
                </a:solidFill>
                <a:latin typeface="Verdana"/>
              </a:rPr>
              <a:t>Mobile+IM</a:t>
            </a:r>
            <a:r>
              <a:rPr lang="en-US" sz="1200" b="1" dirty="0">
                <a:solidFill>
                  <a:prstClr val="white"/>
                </a:solidFill>
                <a:latin typeface="Verdana"/>
              </a:rPr>
              <a:t>)</a:t>
            </a:r>
            <a:endParaRPr kumimoji="0" lang="en-US" sz="1200" b="1" i="0" u="none" strike="noStrike" kern="1200" cap="none" spc="0" normalizeH="0" baseline="0" noProof="0" dirty="0">
              <a:ln>
                <a:noFill/>
              </a:ln>
              <a:solidFill>
                <a:prstClr val="white"/>
              </a:solidFill>
              <a:effectLst/>
              <a:uLnTx/>
              <a:uFillTx/>
              <a:latin typeface="Verdana"/>
              <a:ea typeface="+mn-ea"/>
              <a:cs typeface="+mn-cs"/>
            </a:endParaRPr>
          </a:p>
        </p:txBody>
      </p:sp>
      <p:sp>
        <p:nvSpPr>
          <p:cNvPr id="164" name="Rectangle 163">
            <a:extLst>
              <a:ext uri="{FF2B5EF4-FFF2-40B4-BE49-F238E27FC236}">
                <a16:creationId xmlns:a16="http://schemas.microsoft.com/office/drawing/2014/main" id="{81315520-37CD-4507-B8FA-558C7C8356DF}"/>
              </a:ext>
            </a:extLst>
          </p:cNvPr>
          <p:cNvSpPr/>
          <p:nvPr/>
        </p:nvSpPr>
        <p:spPr bwMode="gray">
          <a:xfrm>
            <a:off x="4954668" y="5719329"/>
            <a:ext cx="1734671" cy="24213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PERF1</a:t>
            </a:r>
          </a:p>
        </p:txBody>
      </p:sp>
      <p:cxnSp>
        <p:nvCxnSpPr>
          <p:cNvPr id="199" name="Connector: Elbow 198">
            <a:extLst>
              <a:ext uri="{FF2B5EF4-FFF2-40B4-BE49-F238E27FC236}">
                <a16:creationId xmlns:a16="http://schemas.microsoft.com/office/drawing/2014/main" id="{49672503-BF1F-4C6F-9522-00FE7486EB90}"/>
              </a:ext>
            </a:extLst>
          </p:cNvPr>
          <p:cNvCxnSpPr>
            <a:cxnSpLocks/>
          </p:cNvCxnSpPr>
          <p:nvPr/>
        </p:nvCxnSpPr>
        <p:spPr>
          <a:xfrm rot="16200000" flipH="1">
            <a:off x="8995959" y="2254010"/>
            <a:ext cx="1772039" cy="412575"/>
          </a:xfrm>
          <a:prstGeom prst="bentConnector3">
            <a:avLst>
              <a:gd name="adj1" fmla="val 1005"/>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Connector: Elbow 210">
            <a:extLst>
              <a:ext uri="{FF2B5EF4-FFF2-40B4-BE49-F238E27FC236}">
                <a16:creationId xmlns:a16="http://schemas.microsoft.com/office/drawing/2014/main" id="{756252E7-EB17-49F0-AA16-5FE2990B7739}"/>
              </a:ext>
            </a:extLst>
          </p:cNvPr>
          <p:cNvCxnSpPr>
            <a:cxnSpLocks/>
            <a:stCxn id="141" idx="3"/>
            <a:endCxn id="143" idx="1"/>
          </p:cNvCxnSpPr>
          <p:nvPr/>
        </p:nvCxnSpPr>
        <p:spPr>
          <a:xfrm flipV="1">
            <a:off x="6700252" y="4935405"/>
            <a:ext cx="884892" cy="445832"/>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22ECFA28-AF1A-4B08-AF5E-205A92F65750}"/>
              </a:ext>
            </a:extLst>
          </p:cNvPr>
          <p:cNvCxnSpPr>
            <a:cxnSpLocks/>
            <a:stCxn id="88" idx="3"/>
            <a:endCxn id="110" idx="1"/>
          </p:cNvCxnSpPr>
          <p:nvPr/>
        </p:nvCxnSpPr>
        <p:spPr>
          <a:xfrm flipV="1">
            <a:off x="4231377" y="624705"/>
            <a:ext cx="698405" cy="354943"/>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Connector: Elbow 220">
            <a:extLst>
              <a:ext uri="{FF2B5EF4-FFF2-40B4-BE49-F238E27FC236}">
                <a16:creationId xmlns:a16="http://schemas.microsoft.com/office/drawing/2014/main" id="{AEA42302-343A-4273-AA70-54DE83251DAD}"/>
              </a:ext>
            </a:extLst>
          </p:cNvPr>
          <p:cNvCxnSpPr>
            <a:stCxn id="88" idx="3"/>
            <a:endCxn id="111" idx="1"/>
          </p:cNvCxnSpPr>
          <p:nvPr/>
        </p:nvCxnSpPr>
        <p:spPr>
          <a:xfrm>
            <a:off x="4231377" y="979648"/>
            <a:ext cx="698403" cy="148047"/>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Connector: Elbow 226">
            <a:extLst>
              <a:ext uri="{FF2B5EF4-FFF2-40B4-BE49-F238E27FC236}">
                <a16:creationId xmlns:a16="http://schemas.microsoft.com/office/drawing/2014/main" id="{1ACE78C3-2B6C-481E-813B-FD7A7323EA58}"/>
              </a:ext>
            </a:extLst>
          </p:cNvPr>
          <p:cNvCxnSpPr>
            <a:cxnSpLocks/>
            <a:stCxn id="89" idx="3"/>
            <a:endCxn id="112" idx="1"/>
          </p:cNvCxnSpPr>
          <p:nvPr/>
        </p:nvCxnSpPr>
        <p:spPr>
          <a:xfrm flipV="1">
            <a:off x="4231376" y="2021972"/>
            <a:ext cx="698406" cy="193688"/>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Connector: Elbow 242">
            <a:extLst>
              <a:ext uri="{FF2B5EF4-FFF2-40B4-BE49-F238E27FC236}">
                <a16:creationId xmlns:a16="http://schemas.microsoft.com/office/drawing/2014/main" id="{103A9691-E052-4B6B-9A0F-E92816165C68}"/>
              </a:ext>
            </a:extLst>
          </p:cNvPr>
          <p:cNvCxnSpPr>
            <a:cxnSpLocks/>
            <a:stCxn id="110" idx="3"/>
            <a:endCxn id="123" idx="1"/>
          </p:cNvCxnSpPr>
          <p:nvPr/>
        </p:nvCxnSpPr>
        <p:spPr>
          <a:xfrm>
            <a:off x="6664453" y="624705"/>
            <a:ext cx="906755" cy="357062"/>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Connector: Elbow 255">
            <a:extLst>
              <a:ext uri="{FF2B5EF4-FFF2-40B4-BE49-F238E27FC236}">
                <a16:creationId xmlns:a16="http://schemas.microsoft.com/office/drawing/2014/main" id="{C0E772EB-196E-4B67-BE7B-2D7DDA6F55B7}"/>
              </a:ext>
            </a:extLst>
          </p:cNvPr>
          <p:cNvCxnSpPr>
            <a:cxnSpLocks/>
            <a:stCxn id="143" idx="3"/>
            <a:endCxn id="126" idx="2"/>
          </p:cNvCxnSpPr>
          <p:nvPr/>
        </p:nvCxnSpPr>
        <p:spPr>
          <a:xfrm flipV="1">
            <a:off x="9319815" y="3695020"/>
            <a:ext cx="791287" cy="1240385"/>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7" name="Rectangle 266">
            <a:extLst>
              <a:ext uri="{FF2B5EF4-FFF2-40B4-BE49-F238E27FC236}">
                <a16:creationId xmlns:a16="http://schemas.microsoft.com/office/drawing/2014/main" id="{4EFE7263-20C6-4C6C-AABD-14CAFD7A7D8E}"/>
              </a:ext>
            </a:extLst>
          </p:cNvPr>
          <p:cNvSpPr/>
          <p:nvPr/>
        </p:nvSpPr>
        <p:spPr bwMode="gray">
          <a:xfrm>
            <a:off x="10722943" y="2815102"/>
            <a:ext cx="1223682" cy="301178"/>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TRNDL1</a:t>
            </a:r>
          </a:p>
        </p:txBody>
      </p:sp>
      <p:sp>
        <p:nvSpPr>
          <p:cNvPr id="270" name="TextBox 269">
            <a:extLst>
              <a:ext uri="{FF2B5EF4-FFF2-40B4-BE49-F238E27FC236}">
                <a16:creationId xmlns:a16="http://schemas.microsoft.com/office/drawing/2014/main" id="{CD7CEC64-1EA8-4995-81B0-0BCC752C04AD}"/>
              </a:ext>
            </a:extLst>
          </p:cNvPr>
          <p:cNvSpPr txBox="1"/>
          <p:nvPr/>
        </p:nvSpPr>
        <p:spPr>
          <a:xfrm>
            <a:off x="10972270" y="2526361"/>
            <a:ext cx="679355"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Training</a:t>
            </a:r>
          </a:p>
        </p:txBody>
      </p:sp>
      <p:sp>
        <p:nvSpPr>
          <p:cNvPr id="334" name="TextBox 333">
            <a:extLst>
              <a:ext uri="{FF2B5EF4-FFF2-40B4-BE49-F238E27FC236}">
                <a16:creationId xmlns:a16="http://schemas.microsoft.com/office/drawing/2014/main" id="{063DD590-170E-4471-BF02-92EBF672B585}"/>
              </a:ext>
            </a:extLst>
          </p:cNvPr>
          <p:cNvSpPr txBox="1"/>
          <p:nvPr/>
        </p:nvSpPr>
        <p:spPr>
          <a:xfrm>
            <a:off x="1411755" y="4691995"/>
            <a:ext cx="1142999"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CP Branch</a:t>
            </a:r>
          </a:p>
        </p:txBody>
      </p:sp>
      <p:sp>
        <p:nvSpPr>
          <p:cNvPr id="335" name="TextBox 334">
            <a:extLst>
              <a:ext uri="{FF2B5EF4-FFF2-40B4-BE49-F238E27FC236}">
                <a16:creationId xmlns:a16="http://schemas.microsoft.com/office/drawing/2014/main" id="{DF29B12D-0D51-4251-B53F-8BA73052DD38}"/>
              </a:ext>
            </a:extLst>
          </p:cNvPr>
          <p:cNvSpPr txBox="1"/>
          <p:nvPr/>
        </p:nvSpPr>
        <p:spPr>
          <a:xfrm>
            <a:off x="1541325" y="719325"/>
            <a:ext cx="879597"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lang="en-US" sz="1200" dirty="0">
                <a:solidFill>
                  <a:prstClr val="black"/>
                </a:solidFill>
                <a:latin typeface="Verdana"/>
              </a:rPr>
              <a:t>W</a:t>
            </a:r>
            <a:r>
              <a:rPr kumimoji="0" lang="en-US" sz="1200" b="0" i="0" u="none" strike="noStrike" kern="1200" cap="none" spc="0" normalizeH="0" baseline="0" noProof="0" dirty="0">
                <a:ln>
                  <a:noFill/>
                </a:ln>
                <a:solidFill>
                  <a:prstClr val="black"/>
                </a:solidFill>
                <a:effectLst/>
                <a:uLnTx/>
                <a:uFillTx/>
                <a:latin typeface="Verdana"/>
                <a:ea typeface="+mn-ea"/>
                <a:cs typeface="+mn-cs"/>
              </a:rPr>
              <a:t>B Branch</a:t>
            </a:r>
          </a:p>
        </p:txBody>
      </p:sp>
      <p:sp>
        <p:nvSpPr>
          <p:cNvPr id="336" name="TextBox 335">
            <a:extLst>
              <a:ext uri="{FF2B5EF4-FFF2-40B4-BE49-F238E27FC236}">
                <a16:creationId xmlns:a16="http://schemas.microsoft.com/office/drawing/2014/main" id="{CB7AEA15-5058-4784-A034-F9FC9F315DF4}"/>
              </a:ext>
            </a:extLst>
          </p:cNvPr>
          <p:cNvSpPr txBox="1"/>
          <p:nvPr/>
        </p:nvSpPr>
        <p:spPr>
          <a:xfrm>
            <a:off x="1541325" y="2292371"/>
            <a:ext cx="879596"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lang="en-US" sz="1200" dirty="0">
                <a:solidFill>
                  <a:prstClr val="black"/>
                </a:solidFill>
                <a:latin typeface="Verdana"/>
              </a:rPr>
              <a:t>R</a:t>
            </a:r>
            <a:r>
              <a:rPr kumimoji="0" lang="en-US" sz="1200" b="0" i="0" u="none" strike="noStrike" kern="1200" cap="none" spc="0" normalizeH="0" baseline="0" noProof="0" dirty="0">
                <a:ln>
                  <a:noFill/>
                </a:ln>
                <a:solidFill>
                  <a:prstClr val="black"/>
                </a:solidFill>
                <a:effectLst/>
                <a:uLnTx/>
                <a:uFillTx/>
                <a:latin typeface="Verdana"/>
                <a:ea typeface="+mn-ea"/>
                <a:cs typeface="+mn-cs"/>
              </a:rPr>
              <a:t>B Branch</a:t>
            </a:r>
          </a:p>
        </p:txBody>
      </p:sp>
      <p:sp>
        <p:nvSpPr>
          <p:cNvPr id="65" name="TextBox 64">
            <a:extLst>
              <a:ext uri="{FF2B5EF4-FFF2-40B4-BE49-F238E27FC236}">
                <a16:creationId xmlns:a16="http://schemas.microsoft.com/office/drawing/2014/main" id="{03B17827-6922-4464-A77D-E58E7FA7F265}"/>
              </a:ext>
            </a:extLst>
          </p:cNvPr>
          <p:cNvSpPr txBox="1"/>
          <p:nvPr/>
        </p:nvSpPr>
        <p:spPr>
          <a:xfrm>
            <a:off x="1409625" y="5075760"/>
            <a:ext cx="1142999"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RBT Branch</a:t>
            </a:r>
          </a:p>
        </p:txBody>
      </p:sp>
      <p:cxnSp>
        <p:nvCxnSpPr>
          <p:cNvPr id="11" name="Connector: Elbow 10">
            <a:extLst>
              <a:ext uri="{FF2B5EF4-FFF2-40B4-BE49-F238E27FC236}">
                <a16:creationId xmlns:a16="http://schemas.microsoft.com/office/drawing/2014/main" id="{9E0A8FD9-D489-4310-B836-093226836681}"/>
              </a:ext>
            </a:extLst>
          </p:cNvPr>
          <p:cNvCxnSpPr>
            <a:cxnSpLocks/>
            <a:stCxn id="111" idx="3"/>
            <a:endCxn id="123" idx="1"/>
          </p:cNvCxnSpPr>
          <p:nvPr/>
        </p:nvCxnSpPr>
        <p:spPr>
          <a:xfrm flipV="1">
            <a:off x="6664451" y="981767"/>
            <a:ext cx="906757" cy="145928"/>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5F837992-1F50-4EE5-AACA-C1ACE55DCEB4}"/>
              </a:ext>
            </a:extLst>
          </p:cNvPr>
          <p:cNvSpPr/>
          <p:nvPr/>
        </p:nvSpPr>
        <p:spPr bwMode="gray">
          <a:xfrm>
            <a:off x="268959" y="6151025"/>
            <a:ext cx="1047750" cy="540837"/>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Hotfix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63" name="Rectangle 62">
            <a:extLst>
              <a:ext uri="{FF2B5EF4-FFF2-40B4-BE49-F238E27FC236}">
                <a16:creationId xmlns:a16="http://schemas.microsoft.com/office/drawing/2014/main" id="{45D347E1-B95A-489A-8FD4-45B617CACED2}"/>
              </a:ext>
            </a:extLst>
          </p:cNvPr>
          <p:cNvSpPr/>
          <p:nvPr/>
        </p:nvSpPr>
        <p:spPr bwMode="gray">
          <a:xfrm>
            <a:off x="3148787" y="6302211"/>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SITW</a:t>
            </a:r>
          </a:p>
        </p:txBody>
      </p:sp>
      <p:sp>
        <p:nvSpPr>
          <p:cNvPr id="64" name="Rectangle 63">
            <a:extLst>
              <a:ext uri="{FF2B5EF4-FFF2-40B4-BE49-F238E27FC236}">
                <a16:creationId xmlns:a16="http://schemas.microsoft.com/office/drawing/2014/main" id="{26DCEF03-D992-459D-87EE-E5E44AD74FDD}"/>
              </a:ext>
            </a:extLst>
          </p:cNvPr>
          <p:cNvSpPr/>
          <p:nvPr/>
        </p:nvSpPr>
        <p:spPr bwMode="gray">
          <a:xfrm>
            <a:off x="6866638" y="6198642"/>
            <a:ext cx="1734671" cy="391107"/>
          </a:xfrm>
          <a:prstGeom prst="rect">
            <a:avLst/>
          </a:prstGeom>
          <a:solidFill>
            <a:srgbClr val="046A38"/>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PRDP</a:t>
            </a:r>
          </a:p>
          <a:p>
            <a:pPr marL="0" marR="0" lvl="0" indent="0" algn="ctr" defTabSz="1219170" rtl="0" eaLnBrk="1" fontAlgn="auto" latinLnBrk="0" hangingPunct="1">
              <a:lnSpc>
                <a:spcPct val="106000"/>
              </a:lnSpc>
              <a:spcBef>
                <a:spcPts val="0"/>
              </a:spcBef>
              <a:spcAft>
                <a:spcPts val="0"/>
              </a:spcAft>
              <a:buClrTx/>
              <a:buSzTx/>
              <a:buFontTx/>
              <a:buNone/>
              <a:tabLst/>
              <a:defRPr/>
            </a:pPr>
            <a:r>
              <a:rPr lang="en-US" sz="1200" b="1" dirty="0">
                <a:solidFill>
                  <a:prstClr val="white"/>
                </a:solidFill>
                <a:latin typeface="Verdana"/>
              </a:rPr>
              <a:t>(</a:t>
            </a:r>
            <a:r>
              <a:rPr lang="en-US" sz="1200" b="1" dirty="0" err="1">
                <a:solidFill>
                  <a:prstClr val="white"/>
                </a:solidFill>
                <a:latin typeface="Verdana"/>
              </a:rPr>
              <a:t>Mobile+IM</a:t>
            </a:r>
            <a:r>
              <a:rPr lang="en-US" sz="1200" b="1" dirty="0">
                <a:solidFill>
                  <a:prstClr val="white"/>
                </a:solidFill>
                <a:latin typeface="Verdana"/>
              </a:rPr>
              <a:t>)</a:t>
            </a:r>
            <a:endParaRPr kumimoji="0" lang="en-US" sz="1200" b="1" i="0" u="none" strike="noStrike" kern="1200" cap="none" spc="0" normalizeH="0" baseline="0" noProof="0" dirty="0">
              <a:ln>
                <a:noFill/>
              </a:ln>
              <a:solidFill>
                <a:prstClr val="white"/>
              </a:solidFill>
              <a:effectLst/>
              <a:uLnTx/>
              <a:uFillTx/>
              <a:latin typeface="Verdana"/>
              <a:ea typeface="+mn-ea"/>
              <a:cs typeface="+mn-cs"/>
            </a:endParaRPr>
          </a:p>
        </p:txBody>
      </p:sp>
      <p:cxnSp>
        <p:nvCxnSpPr>
          <p:cNvPr id="67" name="Straight Arrow Connector 66">
            <a:extLst>
              <a:ext uri="{FF2B5EF4-FFF2-40B4-BE49-F238E27FC236}">
                <a16:creationId xmlns:a16="http://schemas.microsoft.com/office/drawing/2014/main" id="{4203E7BE-DCFE-4FCB-9037-4F6D0999C633}"/>
              </a:ext>
            </a:extLst>
          </p:cNvPr>
          <p:cNvCxnSpPr>
            <a:cxnSpLocks/>
            <a:stCxn id="63" idx="3"/>
            <a:endCxn id="64" idx="1"/>
          </p:cNvCxnSpPr>
          <p:nvPr/>
        </p:nvCxnSpPr>
        <p:spPr>
          <a:xfrm flipV="1">
            <a:off x="4883458" y="6394196"/>
            <a:ext cx="1983180" cy="520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12D0630A-C9B9-43C5-906E-A95660002D30}"/>
              </a:ext>
            </a:extLst>
          </p:cNvPr>
          <p:cNvSpPr txBox="1"/>
          <p:nvPr/>
        </p:nvSpPr>
        <p:spPr>
          <a:xfrm>
            <a:off x="1607780" y="6214736"/>
            <a:ext cx="1142999"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HFX Branch</a:t>
            </a:r>
          </a:p>
        </p:txBody>
      </p:sp>
      <p:cxnSp>
        <p:nvCxnSpPr>
          <p:cNvPr id="4" name="Connector: Elbow 3">
            <a:extLst>
              <a:ext uri="{FF2B5EF4-FFF2-40B4-BE49-F238E27FC236}">
                <a16:creationId xmlns:a16="http://schemas.microsoft.com/office/drawing/2014/main" id="{654C6DA8-4A2B-4839-A1C8-76797BB4CF52}"/>
              </a:ext>
            </a:extLst>
          </p:cNvPr>
          <p:cNvCxnSpPr>
            <a:cxnSpLocks/>
            <a:stCxn id="64" idx="3"/>
          </p:cNvCxnSpPr>
          <p:nvPr/>
        </p:nvCxnSpPr>
        <p:spPr>
          <a:xfrm flipV="1">
            <a:off x="8601309" y="3716098"/>
            <a:ext cx="1832078" cy="2678098"/>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710E02D-DA20-49E7-9C3B-D1E8E9624323}"/>
              </a:ext>
            </a:extLst>
          </p:cNvPr>
          <p:cNvCxnSpPr>
            <a:cxnSpLocks/>
            <a:stCxn id="136" idx="3"/>
            <a:endCxn id="143" idx="1"/>
          </p:cNvCxnSpPr>
          <p:nvPr/>
        </p:nvCxnSpPr>
        <p:spPr>
          <a:xfrm>
            <a:off x="6689339" y="4935405"/>
            <a:ext cx="895805" cy="1270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690F688-29D5-4B92-9D01-4CD35FB93A1F}"/>
              </a:ext>
            </a:extLst>
          </p:cNvPr>
          <p:cNvCxnSpPr>
            <a:stCxn id="90" idx="2"/>
            <a:endCxn id="164" idx="1"/>
          </p:cNvCxnSpPr>
          <p:nvPr/>
        </p:nvCxnSpPr>
        <p:spPr>
          <a:xfrm rot="16200000" flipH="1">
            <a:off x="3761827" y="4647554"/>
            <a:ext cx="781312" cy="160436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762C9FBC-F8C8-4034-981B-B4C6D3B939B6}"/>
              </a:ext>
            </a:extLst>
          </p:cNvPr>
          <p:cNvSpPr/>
          <p:nvPr/>
        </p:nvSpPr>
        <p:spPr bwMode="gray">
          <a:xfrm>
            <a:off x="282289" y="3049184"/>
            <a:ext cx="1047750" cy="628441"/>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IM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108" name="Rectangle 107">
            <a:extLst>
              <a:ext uri="{FF2B5EF4-FFF2-40B4-BE49-F238E27FC236}">
                <a16:creationId xmlns:a16="http://schemas.microsoft.com/office/drawing/2014/main" id="{1CBEE28D-3E28-4110-B8F5-7257D4CD971B}"/>
              </a:ext>
            </a:extLst>
          </p:cNvPr>
          <p:cNvSpPr/>
          <p:nvPr/>
        </p:nvSpPr>
        <p:spPr bwMode="gray">
          <a:xfrm>
            <a:off x="2281452" y="3252222"/>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SITW(IM + A)</a:t>
            </a:r>
          </a:p>
        </p:txBody>
      </p:sp>
      <p:sp>
        <p:nvSpPr>
          <p:cNvPr id="109" name="Rectangle 108">
            <a:extLst>
              <a:ext uri="{FF2B5EF4-FFF2-40B4-BE49-F238E27FC236}">
                <a16:creationId xmlns:a16="http://schemas.microsoft.com/office/drawing/2014/main" id="{B0F4B9EC-F70E-49D1-8EDA-BAD339BA2EA2}"/>
              </a:ext>
            </a:extLst>
          </p:cNvPr>
          <p:cNvSpPr/>
          <p:nvPr/>
        </p:nvSpPr>
        <p:spPr bwMode="gray">
          <a:xfrm>
            <a:off x="4601083" y="3266214"/>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SITNT(IM + A)</a:t>
            </a:r>
          </a:p>
        </p:txBody>
      </p:sp>
      <p:sp>
        <p:nvSpPr>
          <p:cNvPr id="113" name="Rectangle 112">
            <a:extLst>
              <a:ext uri="{FF2B5EF4-FFF2-40B4-BE49-F238E27FC236}">
                <a16:creationId xmlns:a16="http://schemas.microsoft.com/office/drawing/2014/main" id="{1DB1899B-5D0E-4ECD-882A-FD17DD40B5E4}"/>
              </a:ext>
            </a:extLst>
          </p:cNvPr>
          <p:cNvSpPr/>
          <p:nvPr/>
        </p:nvSpPr>
        <p:spPr bwMode="gray">
          <a:xfrm>
            <a:off x="6959367" y="3131929"/>
            <a:ext cx="1734671" cy="457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UATL(IM+A)</a:t>
            </a:r>
          </a:p>
          <a:p>
            <a:pPr marL="0" marR="0" lvl="0" indent="0" algn="ctr" defTabSz="1219170" rtl="0" eaLnBrk="1" fontAlgn="auto" latinLnBrk="0" hangingPunct="1">
              <a:lnSpc>
                <a:spcPct val="106000"/>
              </a:lnSpc>
              <a:spcBef>
                <a:spcPts val="0"/>
              </a:spcBef>
              <a:spcAft>
                <a:spcPts val="0"/>
              </a:spcAft>
              <a:buClrTx/>
              <a:buSzTx/>
              <a:buFontTx/>
              <a:buNone/>
              <a:tabLst/>
              <a:defRPr/>
            </a:pPr>
            <a:r>
              <a:rPr lang="en-US" sz="1200" b="1" dirty="0">
                <a:solidFill>
                  <a:prstClr val="white"/>
                </a:solidFill>
                <a:latin typeface="Verdana"/>
              </a:rPr>
              <a:t>UATMT(IM+A)</a:t>
            </a:r>
          </a:p>
        </p:txBody>
      </p:sp>
      <p:cxnSp>
        <p:nvCxnSpPr>
          <p:cNvPr id="114" name="Straight Arrow Connector 113">
            <a:extLst>
              <a:ext uri="{FF2B5EF4-FFF2-40B4-BE49-F238E27FC236}">
                <a16:creationId xmlns:a16="http://schemas.microsoft.com/office/drawing/2014/main" id="{2D3B7A97-3EDF-4E5B-848C-DCEAD9409006}"/>
              </a:ext>
            </a:extLst>
          </p:cNvPr>
          <p:cNvCxnSpPr>
            <a:cxnSpLocks/>
            <a:stCxn id="107" idx="3"/>
            <a:endCxn id="108" idx="1"/>
          </p:cNvCxnSpPr>
          <p:nvPr/>
        </p:nvCxnSpPr>
        <p:spPr>
          <a:xfrm flipV="1">
            <a:off x="1330039" y="3349413"/>
            <a:ext cx="951413" cy="1399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C8FA9451-7F1B-468D-B676-C19ABF7E7D66}"/>
              </a:ext>
            </a:extLst>
          </p:cNvPr>
          <p:cNvCxnSpPr>
            <a:stCxn id="108" idx="3"/>
            <a:endCxn id="109" idx="1"/>
          </p:cNvCxnSpPr>
          <p:nvPr/>
        </p:nvCxnSpPr>
        <p:spPr>
          <a:xfrm>
            <a:off x="4016123" y="3349413"/>
            <a:ext cx="584960" cy="1399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A777012-E17E-4701-B97D-83A4A34A14F8}"/>
              </a:ext>
            </a:extLst>
          </p:cNvPr>
          <p:cNvCxnSpPr>
            <a:cxnSpLocks/>
            <a:stCxn id="109" idx="3"/>
            <a:endCxn id="113" idx="1"/>
          </p:cNvCxnSpPr>
          <p:nvPr/>
        </p:nvCxnSpPr>
        <p:spPr>
          <a:xfrm flipV="1">
            <a:off x="6335754" y="3360629"/>
            <a:ext cx="623613" cy="27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6D5BD902-7081-4C67-BDB1-DF31AE34B525}"/>
              </a:ext>
            </a:extLst>
          </p:cNvPr>
          <p:cNvCxnSpPr>
            <a:cxnSpLocks/>
            <a:stCxn id="108" idx="2"/>
          </p:cNvCxnSpPr>
          <p:nvPr/>
        </p:nvCxnSpPr>
        <p:spPr>
          <a:xfrm rot="5400000">
            <a:off x="2928331" y="3667061"/>
            <a:ext cx="440915" cy="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F0D95EC9-5073-4C5F-BF92-8509A3C1135C}"/>
              </a:ext>
            </a:extLst>
          </p:cNvPr>
          <p:cNvSpPr/>
          <p:nvPr/>
        </p:nvSpPr>
        <p:spPr bwMode="gray">
          <a:xfrm>
            <a:off x="2331129" y="3889303"/>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SITDMRT</a:t>
            </a:r>
          </a:p>
        </p:txBody>
      </p:sp>
      <p:sp>
        <p:nvSpPr>
          <p:cNvPr id="130" name="Rectangle 129">
            <a:extLst>
              <a:ext uri="{FF2B5EF4-FFF2-40B4-BE49-F238E27FC236}">
                <a16:creationId xmlns:a16="http://schemas.microsoft.com/office/drawing/2014/main" id="{EBF4C9D3-1629-48C8-9C6B-B64071F45215}"/>
              </a:ext>
            </a:extLst>
          </p:cNvPr>
          <p:cNvSpPr/>
          <p:nvPr/>
        </p:nvSpPr>
        <p:spPr bwMode="gray">
          <a:xfrm>
            <a:off x="5381630" y="3887519"/>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SITDMART</a:t>
            </a:r>
          </a:p>
        </p:txBody>
      </p:sp>
      <p:cxnSp>
        <p:nvCxnSpPr>
          <p:cNvPr id="71" name="Connector: Elbow 70">
            <a:extLst>
              <a:ext uri="{FF2B5EF4-FFF2-40B4-BE49-F238E27FC236}">
                <a16:creationId xmlns:a16="http://schemas.microsoft.com/office/drawing/2014/main" id="{C055E5EB-ABE6-41E3-BF2C-5EDF34438987}"/>
              </a:ext>
            </a:extLst>
          </p:cNvPr>
          <p:cNvCxnSpPr>
            <a:cxnSpLocks/>
            <a:endCxn id="130" idx="1"/>
          </p:cNvCxnSpPr>
          <p:nvPr/>
        </p:nvCxnSpPr>
        <p:spPr>
          <a:xfrm rot="16200000" flipH="1">
            <a:off x="5003340" y="3606420"/>
            <a:ext cx="485384" cy="271195"/>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DC28C75-00D8-40D7-A44E-039B3655970F}"/>
              </a:ext>
            </a:extLst>
          </p:cNvPr>
          <p:cNvSpPr txBox="1"/>
          <p:nvPr/>
        </p:nvSpPr>
        <p:spPr>
          <a:xfrm>
            <a:off x="1473927" y="3918316"/>
            <a:ext cx="836802"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Datamart</a:t>
            </a:r>
          </a:p>
        </p:txBody>
      </p:sp>
      <p:cxnSp>
        <p:nvCxnSpPr>
          <p:cNvPr id="77" name="Connector: Elbow 76">
            <a:extLst>
              <a:ext uri="{FF2B5EF4-FFF2-40B4-BE49-F238E27FC236}">
                <a16:creationId xmlns:a16="http://schemas.microsoft.com/office/drawing/2014/main" id="{AE2BF987-CFAA-4DFD-9222-3C24E92707D4}"/>
              </a:ext>
            </a:extLst>
          </p:cNvPr>
          <p:cNvCxnSpPr>
            <a:cxnSpLocks/>
            <a:stCxn id="113" idx="3"/>
            <a:endCxn id="126" idx="1"/>
          </p:cNvCxnSpPr>
          <p:nvPr/>
        </p:nvCxnSpPr>
        <p:spPr>
          <a:xfrm>
            <a:off x="8694038" y="3360629"/>
            <a:ext cx="805223" cy="183802"/>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3F9DB86-4E86-48F2-A196-FAED5D409355}"/>
              </a:ext>
            </a:extLst>
          </p:cNvPr>
          <p:cNvSpPr txBox="1"/>
          <p:nvPr/>
        </p:nvSpPr>
        <p:spPr>
          <a:xfrm>
            <a:off x="2628851" y="6617422"/>
            <a:ext cx="3123226"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Triaging and Datafix development - USI</a:t>
            </a:r>
          </a:p>
        </p:txBody>
      </p:sp>
      <p:pic>
        <p:nvPicPr>
          <p:cNvPr id="81" name="Picture 80">
            <a:extLst>
              <a:ext uri="{FF2B5EF4-FFF2-40B4-BE49-F238E27FC236}">
                <a16:creationId xmlns:a16="http://schemas.microsoft.com/office/drawing/2014/main" id="{9C15C925-3B51-4637-AE64-E30DFDC56EBE}"/>
              </a:ext>
            </a:extLst>
          </p:cNvPr>
          <p:cNvPicPr>
            <a:picLocks noChangeAspect="1"/>
          </p:cNvPicPr>
          <p:nvPr/>
        </p:nvPicPr>
        <p:blipFill>
          <a:blip r:embed="rId2"/>
          <a:stretch>
            <a:fillRect/>
          </a:stretch>
        </p:blipFill>
        <p:spPr>
          <a:xfrm>
            <a:off x="10256322" y="58180"/>
            <a:ext cx="1994170" cy="1371600"/>
          </a:xfrm>
          <a:prstGeom prst="rect">
            <a:avLst/>
          </a:prstGeom>
        </p:spPr>
      </p:pic>
      <p:cxnSp>
        <p:nvCxnSpPr>
          <p:cNvPr id="195" name="Connector: Elbow 194">
            <a:extLst>
              <a:ext uri="{FF2B5EF4-FFF2-40B4-BE49-F238E27FC236}">
                <a16:creationId xmlns:a16="http://schemas.microsoft.com/office/drawing/2014/main" id="{EB13F701-E2A8-417F-BE37-F400D8F0A7E5}"/>
              </a:ext>
            </a:extLst>
          </p:cNvPr>
          <p:cNvCxnSpPr>
            <a:cxnSpLocks/>
            <a:stCxn id="90" idx="3"/>
            <a:endCxn id="136" idx="1"/>
          </p:cNvCxnSpPr>
          <p:nvPr/>
        </p:nvCxnSpPr>
        <p:spPr>
          <a:xfrm flipV="1">
            <a:off x="4217634" y="4935405"/>
            <a:ext cx="737034" cy="1455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2CE9AA6B-8306-497F-93AF-9744FAE72B7E}"/>
              </a:ext>
            </a:extLst>
          </p:cNvPr>
          <p:cNvCxnSpPr>
            <a:cxnSpLocks/>
            <a:stCxn id="90" idx="3"/>
            <a:endCxn id="141" idx="1"/>
          </p:cNvCxnSpPr>
          <p:nvPr/>
        </p:nvCxnSpPr>
        <p:spPr>
          <a:xfrm>
            <a:off x="4217634" y="4949955"/>
            <a:ext cx="738924" cy="431282"/>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E91E643-8533-4B89-8AAC-54F2DF5AB30E}"/>
              </a:ext>
            </a:extLst>
          </p:cNvPr>
          <p:cNvCxnSpPr>
            <a:cxnSpLocks/>
          </p:cNvCxnSpPr>
          <p:nvPr/>
        </p:nvCxnSpPr>
        <p:spPr>
          <a:xfrm flipV="1">
            <a:off x="1316709" y="6399402"/>
            <a:ext cx="1832078" cy="356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Connector: Elbow 256">
            <a:extLst>
              <a:ext uri="{FF2B5EF4-FFF2-40B4-BE49-F238E27FC236}">
                <a16:creationId xmlns:a16="http://schemas.microsoft.com/office/drawing/2014/main" id="{3FB62DCF-7C67-4BCC-A189-799C2CE95AFE}"/>
              </a:ext>
            </a:extLst>
          </p:cNvPr>
          <p:cNvCxnSpPr>
            <a:cxnSpLocks/>
          </p:cNvCxnSpPr>
          <p:nvPr/>
        </p:nvCxnSpPr>
        <p:spPr>
          <a:xfrm flipV="1">
            <a:off x="10700107" y="3124116"/>
            <a:ext cx="611841" cy="42815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951A2A20-BB1C-4438-9DAA-48CCEEB72D90}"/>
              </a:ext>
            </a:extLst>
          </p:cNvPr>
          <p:cNvSpPr/>
          <p:nvPr/>
        </p:nvSpPr>
        <p:spPr bwMode="gray">
          <a:xfrm>
            <a:off x="10757392" y="4257128"/>
            <a:ext cx="1223682" cy="196408"/>
          </a:xfrm>
          <a:prstGeom prst="rect">
            <a:avLst/>
          </a:prstGeom>
          <a:solidFill>
            <a:srgbClr val="7030A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PRDT</a:t>
            </a:r>
          </a:p>
        </p:txBody>
      </p:sp>
      <p:cxnSp>
        <p:nvCxnSpPr>
          <p:cNvPr id="72" name="Connector: Elbow 71">
            <a:extLst>
              <a:ext uri="{FF2B5EF4-FFF2-40B4-BE49-F238E27FC236}">
                <a16:creationId xmlns:a16="http://schemas.microsoft.com/office/drawing/2014/main" id="{0E12969D-DB8F-4D53-B65B-0DDD81F6F09F}"/>
              </a:ext>
            </a:extLst>
          </p:cNvPr>
          <p:cNvCxnSpPr>
            <a:cxnSpLocks/>
            <a:stCxn id="126" idx="3"/>
          </p:cNvCxnSpPr>
          <p:nvPr/>
        </p:nvCxnSpPr>
        <p:spPr>
          <a:xfrm>
            <a:off x="10722943" y="3544431"/>
            <a:ext cx="589005" cy="71269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33FFB6C-F3CB-42E9-B671-2C374DCD5DBC}"/>
              </a:ext>
            </a:extLst>
          </p:cNvPr>
          <p:cNvSpPr/>
          <p:nvPr/>
        </p:nvSpPr>
        <p:spPr>
          <a:xfrm>
            <a:off x="10855189" y="4538943"/>
            <a:ext cx="796436" cy="276999"/>
          </a:xfrm>
          <a:prstGeom prst="rect">
            <a:avLst/>
          </a:prstGeom>
        </p:spPr>
        <p:txBody>
          <a:bodyPr wrap="none">
            <a:spAutoFit/>
          </a:bodyPr>
          <a:lstStyle/>
          <a:p>
            <a:r>
              <a:rPr lang="en-US" sz="1200" dirty="0">
                <a:solidFill>
                  <a:prstClr val="black"/>
                </a:solidFill>
              </a:rPr>
              <a:t>Triaging</a:t>
            </a:r>
            <a:endParaRPr lang="en-US" sz="1200" dirty="0"/>
          </a:p>
        </p:txBody>
      </p:sp>
      <p:sp>
        <p:nvSpPr>
          <p:cNvPr id="74" name="Rectangle 73">
            <a:extLst>
              <a:ext uri="{FF2B5EF4-FFF2-40B4-BE49-F238E27FC236}">
                <a16:creationId xmlns:a16="http://schemas.microsoft.com/office/drawing/2014/main" id="{AFE887C3-2497-4EF8-AD8A-633C107A140A}"/>
              </a:ext>
            </a:extLst>
          </p:cNvPr>
          <p:cNvSpPr/>
          <p:nvPr/>
        </p:nvSpPr>
        <p:spPr bwMode="gray">
          <a:xfrm>
            <a:off x="7588101" y="1999096"/>
            <a:ext cx="1734671" cy="373123"/>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UATMT</a:t>
            </a:r>
          </a:p>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a:t>
            </a:r>
            <a:r>
              <a:rPr kumimoji="0" lang="en-US" sz="1200" b="1" i="0" u="none" strike="noStrike" kern="1200" cap="none" spc="0" normalizeH="0" baseline="0" noProof="0" dirty="0" err="1">
                <a:ln>
                  <a:noFill/>
                </a:ln>
                <a:solidFill>
                  <a:prstClr val="white"/>
                </a:solidFill>
                <a:effectLst/>
                <a:uLnTx/>
                <a:uFillTx/>
                <a:latin typeface="Verdana"/>
                <a:ea typeface="+mn-ea"/>
                <a:cs typeface="+mn-cs"/>
              </a:rPr>
              <a:t>Mobie+IM</a:t>
            </a:r>
            <a:r>
              <a:rPr kumimoji="0" lang="en-US" sz="1200" b="1" i="0" u="none" strike="noStrike" kern="1200" cap="none" spc="0" normalizeH="0" baseline="0" noProof="0" dirty="0">
                <a:ln>
                  <a:noFill/>
                </a:ln>
                <a:solidFill>
                  <a:prstClr val="white"/>
                </a:solidFill>
                <a:effectLst/>
                <a:uLnTx/>
                <a:uFillTx/>
                <a:latin typeface="Verdana"/>
                <a:ea typeface="+mn-ea"/>
                <a:cs typeface="+mn-cs"/>
              </a:rPr>
              <a:t>)</a:t>
            </a:r>
          </a:p>
        </p:txBody>
      </p:sp>
      <p:cxnSp>
        <p:nvCxnSpPr>
          <p:cNvPr id="76" name="Connector: Elbow 75">
            <a:extLst>
              <a:ext uri="{FF2B5EF4-FFF2-40B4-BE49-F238E27FC236}">
                <a16:creationId xmlns:a16="http://schemas.microsoft.com/office/drawing/2014/main" id="{4D87A0E2-9BCA-4AFD-ADA2-E1C01CAE055C}"/>
              </a:ext>
            </a:extLst>
          </p:cNvPr>
          <p:cNvCxnSpPr>
            <a:cxnSpLocks/>
            <a:endCxn id="74" idx="1"/>
          </p:cNvCxnSpPr>
          <p:nvPr/>
        </p:nvCxnSpPr>
        <p:spPr>
          <a:xfrm flipV="1">
            <a:off x="6668182" y="2185658"/>
            <a:ext cx="919919" cy="32091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23472352-3078-4ADB-A5FD-3C791DDCA97D}"/>
              </a:ext>
            </a:extLst>
          </p:cNvPr>
          <p:cNvCxnSpPr>
            <a:cxnSpLocks/>
            <a:endCxn id="74" idx="1"/>
          </p:cNvCxnSpPr>
          <p:nvPr/>
        </p:nvCxnSpPr>
        <p:spPr>
          <a:xfrm>
            <a:off x="6676895" y="1904694"/>
            <a:ext cx="911206" cy="28096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C6A7AD55-A283-4C55-B458-B68A693C0DC8}"/>
              </a:ext>
            </a:extLst>
          </p:cNvPr>
          <p:cNvCxnSpPr/>
          <p:nvPr/>
        </p:nvCxnSpPr>
        <p:spPr>
          <a:xfrm>
            <a:off x="4238840" y="2212804"/>
            <a:ext cx="698403" cy="295823"/>
          </a:xfrm>
          <a:prstGeom prst="bentConnector3">
            <a:avLst>
              <a:gd name="adj1" fmla="val 48677"/>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3D126D7A-9216-4E17-9D88-81BD91275BC9}"/>
              </a:ext>
            </a:extLst>
          </p:cNvPr>
          <p:cNvCxnSpPr>
            <a:cxnSpLocks/>
          </p:cNvCxnSpPr>
          <p:nvPr/>
        </p:nvCxnSpPr>
        <p:spPr>
          <a:xfrm rot="16200000" flipH="1">
            <a:off x="9169026" y="1148179"/>
            <a:ext cx="617987" cy="344284"/>
          </a:xfrm>
          <a:prstGeom prst="bentConnector3">
            <a:avLst>
              <a:gd name="adj1" fmla="val -8289"/>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476CE646-3D8E-4B0A-BF33-550D79326080}"/>
              </a:ext>
            </a:extLst>
          </p:cNvPr>
          <p:cNvCxnSpPr>
            <a:cxnSpLocks/>
            <a:stCxn id="74" idx="3"/>
          </p:cNvCxnSpPr>
          <p:nvPr/>
        </p:nvCxnSpPr>
        <p:spPr>
          <a:xfrm flipV="1">
            <a:off x="9322772" y="1579164"/>
            <a:ext cx="327390" cy="606494"/>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F1702A90-CCA5-4DD4-9C09-AAF08018274E}"/>
              </a:ext>
            </a:extLst>
          </p:cNvPr>
          <p:cNvSpPr/>
          <p:nvPr/>
        </p:nvSpPr>
        <p:spPr bwMode="gray">
          <a:xfrm>
            <a:off x="4954668" y="4352717"/>
            <a:ext cx="1734671" cy="242132"/>
          </a:xfrm>
          <a:prstGeom prst="rect">
            <a:avLst/>
          </a:prstGeom>
          <a:solidFill>
            <a:srgbClr val="046A38"/>
          </a:solidFill>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lang="en-US" sz="1200" b="1" dirty="0">
                <a:solidFill>
                  <a:prstClr val="white"/>
                </a:solidFill>
                <a:latin typeface="Verdana"/>
              </a:rPr>
              <a:t>UATW</a:t>
            </a:r>
            <a:endParaRPr kumimoji="0" lang="en-US" sz="1200" b="1" i="0" u="none" strike="noStrike" kern="1200" cap="none" spc="0" normalizeH="0" baseline="0" noProof="0" dirty="0">
              <a:ln>
                <a:noFill/>
              </a:ln>
              <a:solidFill>
                <a:prstClr val="white"/>
              </a:solidFill>
              <a:effectLst/>
              <a:uLnTx/>
              <a:uFillTx/>
              <a:latin typeface="Verdana"/>
              <a:ea typeface="+mn-ea"/>
              <a:cs typeface="+mn-cs"/>
            </a:endParaRPr>
          </a:p>
        </p:txBody>
      </p:sp>
      <p:cxnSp>
        <p:nvCxnSpPr>
          <p:cNvPr id="117" name="Connector: Elbow 116">
            <a:extLst>
              <a:ext uri="{FF2B5EF4-FFF2-40B4-BE49-F238E27FC236}">
                <a16:creationId xmlns:a16="http://schemas.microsoft.com/office/drawing/2014/main" id="{318128B2-4525-479A-8069-B03D8FFA6A4A}"/>
              </a:ext>
            </a:extLst>
          </p:cNvPr>
          <p:cNvCxnSpPr>
            <a:cxnSpLocks/>
            <a:stCxn id="90" idx="3"/>
          </p:cNvCxnSpPr>
          <p:nvPr/>
        </p:nvCxnSpPr>
        <p:spPr>
          <a:xfrm flipV="1">
            <a:off x="4217634" y="4478727"/>
            <a:ext cx="738924" cy="47122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C72C7687-4D62-48D1-8603-42D736325D0D}"/>
              </a:ext>
            </a:extLst>
          </p:cNvPr>
          <p:cNvCxnSpPr>
            <a:cxnSpLocks/>
            <a:endCxn id="143" idx="1"/>
          </p:cNvCxnSpPr>
          <p:nvPr/>
        </p:nvCxnSpPr>
        <p:spPr>
          <a:xfrm>
            <a:off x="6689339" y="4457546"/>
            <a:ext cx="895805" cy="477859"/>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4" name="Title 1">
            <a:extLst>
              <a:ext uri="{FF2B5EF4-FFF2-40B4-BE49-F238E27FC236}">
                <a16:creationId xmlns:a16="http://schemas.microsoft.com/office/drawing/2014/main" id="{43A1E9EB-2D8D-4A28-95C1-0250F74207A1}"/>
              </a:ext>
            </a:extLst>
          </p:cNvPr>
          <p:cNvSpPr txBox="1">
            <a:spLocks/>
          </p:cNvSpPr>
          <p:nvPr/>
        </p:nvSpPr>
        <p:spPr bwMode="gray">
          <a:xfrm>
            <a:off x="268959" y="142469"/>
            <a:ext cx="10058400" cy="273050"/>
          </a:xfrm>
          <a:prstGeom prst="rect">
            <a:avLst/>
          </a:prstGeom>
        </p:spPr>
        <p:txBody>
          <a:bodyPr vert="horz" lIns="0" tIns="0" rIns="0" bIns="0" rtlCol="0" anchor="t" anchorCtr="0">
            <a:normAutofit fontScale="90000" lnSpcReduction="10000"/>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b="1" dirty="0">
                <a:latin typeface="Calibri" panose="020F0502020204030204" pitchFamily="34" charset="0"/>
                <a:cs typeface="Calibri" panose="020F0502020204030204" pitchFamily="34" charset="0"/>
              </a:rPr>
              <a:t>Lower Environment Code Propagation Without reusing env’s across branches: </a:t>
            </a:r>
            <a:r>
              <a:rPr lang="en-US" b="1" dirty="0">
                <a:solidFill>
                  <a:srgbClr val="FF0000"/>
                </a:solidFill>
                <a:latin typeface="Calibri" panose="020F0502020204030204" pitchFamily="34" charset="0"/>
                <a:cs typeface="Calibri" panose="020F0502020204030204" pitchFamily="34" charset="0"/>
              </a:rPr>
              <a:t>Env count-20</a:t>
            </a:r>
          </a:p>
        </p:txBody>
      </p:sp>
      <p:sp>
        <p:nvSpPr>
          <p:cNvPr id="165" name="Rectangle 164">
            <a:extLst>
              <a:ext uri="{FF2B5EF4-FFF2-40B4-BE49-F238E27FC236}">
                <a16:creationId xmlns:a16="http://schemas.microsoft.com/office/drawing/2014/main" id="{78C948A5-09E9-41E7-AF85-22871B966C3B}"/>
              </a:ext>
            </a:extLst>
          </p:cNvPr>
          <p:cNvSpPr/>
          <p:nvPr/>
        </p:nvSpPr>
        <p:spPr bwMode="gray">
          <a:xfrm>
            <a:off x="4954668" y="1390413"/>
            <a:ext cx="1734671" cy="266931"/>
          </a:xfrm>
          <a:prstGeom prst="rect">
            <a:avLst/>
          </a:prstGeom>
          <a:solidFill>
            <a:srgbClr val="7030A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UATM</a:t>
            </a:r>
          </a:p>
        </p:txBody>
      </p:sp>
      <p:cxnSp>
        <p:nvCxnSpPr>
          <p:cNvPr id="166" name="Connector: Elbow 165">
            <a:extLst>
              <a:ext uri="{FF2B5EF4-FFF2-40B4-BE49-F238E27FC236}">
                <a16:creationId xmlns:a16="http://schemas.microsoft.com/office/drawing/2014/main" id="{4ADB2CDA-51C4-4D17-947B-965B3B34803F}"/>
              </a:ext>
            </a:extLst>
          </p:cNvPr>
          <p:cNvCxnSpPr>
            <a:cxnSpLocks/>
            <a:stCxn id="88" idx="3"/>
            <a:endCxn id="165" idx="1"/>
          </p:cNvCxnSpPr>
          <p:nvPr/>
        </p:nvCxnSpPr>
        <p:spPr>
          <a:xfrm>
            <a:off x="4231377" y="979648"/>
            <a:ext cx="723291" cy="54423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BEFD40D9-FFF4-4835-B9B4-E6BD310B0540}"/>
              </a:ext>
            </a:extLst>
          </p:cNvPr>
          <p:cNvCxnSpPr>
            <a:cxnSpLocks/>
            <a:endCxn id="123" idx="1"/>
          </p:cNvCxnSpPr>
          <p:nvPr/>
        </p:nvCxnSpPr>
        <p:spPr>
          <a:xfrm flipV="1">
            <a:off x="6664451" y="981767"/>
            <a:ext cx="906757" cy="53797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50B5E6D8-48DA-4BB7-BD93-27B7EB00DFD6}"/>
              </a:ext>
            </a:extLst>
          </p:cNvPr>
          <p:cNvSpPr/>
          <p:nvPr/>
        </p:nvSpPr>
        <p:spPr bwMode="gray">
          <a:xfrm>
            <a:off x="4929779" y="2772434"/>
            <a:ext cx="1734671" cy="266931"/>
          </a:xfrm>
          <a:prstGeom prst="rect">
            <a:avLst/>
          </a:prstGeom>
          <a:solidFill>
            <a:srgbClr val="7030A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UATN</a:t>
            </a:r>
          </a:p>
        </p:txBody>
      </p:sp>
      <p:cxnSp>
        <p:nvCxnSpPr>
          <p:cNvPr id="176" name="Connector: Elbow 175">
            <a:extLst>
              <a:ext uri="{FF2B5EF4-FFF2-40B4-BE49-F238E27FC236}">
                <a16:creationId xmlns:a16="http://schemas.microsoft.com/office/drawing/2014/main" id="{D2DAC2B9-A5F4-4EDF-9EC0-A68B4C9C38D2}"/>
              </a:ext>
            </a:extLst>
          </p:cNvPr>
          <p:cNvCxnSpPr>
            <a:cxnSpLocks/>
            <a:stCxn id="89" idx="3"/>
            <a:endCxn id="175" idx="1"/>
          </p:cNvCxnSpPr>
          <p:nvPr/>
        </p:nvCxnSpPr>
        <p:spPr>
          <a:xfrm>
            <a:off x="4231376" y="2215660"/>
            <a:ext cx="698403" cy="69024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687083FA-922A-4FBC-847B-C1B6F35025E7}"/>
              </a:ext>
            </a:extLst>
          </p:cNvPr>
          <p:cNvCxnSpPr>
            <a:cxnSpLocks/>
            <a:endCxn id="74" idx="1"/>
          </p:cNvCxnSpPr>
          <p:nvPr/>
        </p:nvCxnSpPr>
        <p:spPr>
          <a:xfrm flipV="1">
            <a:off x="6677947" y="2185658"/>
            <a:ext cx="910154" cy="705962"/>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539BD8C8-C0CD-457F-8374-8CFFFABA784F}"/>
              </a:ext>
            </a:extLst>
          </p:cNvPr>
          <p:cNvSpPr txBox="1"/>
          <p:nvPr/>
        </p:nvSpPr>
        <p:spPr>
          <a:xfrm>
            <a:off x="3769780" y="2745586"/>
            <a:ext cx="1142999" cy="369332"/>
          </a:xfrm>
          <a:prstGeom prst="rect">
            <a:avLst/>
          </a:prstGeom>
          <a:noFill/>
        </p:spPr>
        <p:txBody>
          <a:bodyPr vert="horz" wrap="square" lIns="0" tIns="0" rIns="0" bIns="0" rtlCol="0">
            <a:spAutoFit/>
          </a:bodyPr>
          <a:lstStyle/>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Unmasked interface dry-runs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187" name="TextBox 186">
            <a:extLst>
              <a:ext uri="{FF2B5EF4-FFF2-40B4-BE49-F238E27FC236}">
                <a16:creationId xmlns:a16="http://schemas.microsoft.com/office/drawing/2014/main" id="{9A30EE1F-9307-4672-B8E9-B57D6350DD16}"/>
              </a:ext>
            </a:extLst>
          </p:cNvPr>
          <p:cNvSpPr txBox="1"/>
          <p:nvPr/>
        </p:nvSpPr>
        <p:spPr>
          <a:xfrm>
            <a:off x="3824433" y="1355340"/>
            <a:ext cx="1142999" cy="369332"/>
          </a:xfrm>
          <a:prstGeom prst="rect">
            <a:avLst/>
          </a:prstGeom>
          <a:noFill/>
        </p:spPr>
        <p:txBody>
          <a:bodyPr vert="horz" wrap="square" lIns="0" tIns="0" rIns="0" bIns="0" rtlCol="0">
            <a:spAutoFit/>
          </a:bodyPr>
          <a:lstStyle/>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Unmasked interface dry-runs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188" name="TextBox 187">
            <a:extLst>
              <a:ext uri="{FF2B5EF4-FFF2-40B4-BE49-F238E27FC236}">
                <a16:creationId xmlns:a16="http://schemas.microsoft.com/office/drawing/2014/main" id="{6DE2CE99-2866-4A38-A624-ABF27230D126}"/>
              </a:ext>
            </a:extLst>
          </p:cNvPr>
          <p:cNvSpPr txBox="1"/>
          <p:nvPr/>
        </p:nvSpPr>
        <p:spPr>
          <a:xfrm>
            <a:off x="3412366" y="5451738"/>
            <a:ext cx="1734671" cy="394980"/>
          </a:xfrm>
          <a:prstGeom prst="rect">
            <a:avLst/>
          </a:prstGeom>
          <a:noFill/>
        </p:spPr>
        <p:txBody>
          <a:bodyPr vert="horz" wrap="square" lIns="0" tIns="0" rIns="0" bIns="0" rtlCol="0">
            <a:spAutoFit/>
          </a:bodyPr>
          <a:lstStyle/>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App perf/Tech upgrades</a:t>
            </a:r>
          </a:p>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Prod ops dry-runs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cxnSp>
        <p:nvCxnSpPr>
          <p:cNvPr id="201" name="Connector: Elbow 200">
            <a:extLst>
              <a:ext uri="{FF2B5EF4-FFF2-40B4-BE49-F238E27FC236}">
                <a16:creationId xmlns:a16="http://schemas.microsoft.com/office/drawing/2014/main" id="{2F3F3E26-7DDE-42E0-898D-46DB9AFF7CFA}"/>
              </a:ext>
            </a:extLst>
          </p:cNvPr>
          <p:cNvCxnSpPr>
            <a:cxnSpLocks/>
            <a:stCxn id="113" idx="2"/>
            <a:endCxn id="130" idx="3"/>
          </p:cNvCxnSpPr>
          <p:nvPr/>
        </p:nvCxnSpPr>
        <p:spPr>
          <a:xfrm rot="5400000">
            <a:off x="7273812" y="3431818"/>
            <a:ext cx="395381" cy="710402"/>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6616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BD6B0E33-5DA2-4B6E-B22B-1FFE7D355E23}"/>
              </a:ext>
            </a:extLst>
          </p:cNvPr>
          <p:cNvSpPr/>
          <p:nvPr/>
        </p:nvSpPr>
        <p:spPr bwMode="gray">
          <a:xfrm>
            <a:off x="305110" y="1380166"/>
            <a:ext cx="1039068" cy="628441"/>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Monthly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86" name="Rectangle 85">
            <a:extLst>
              <a:ext uri="{FF2B5EF4-FFF2-40B4-BE49-F238E27FC236}">
                <a16:creationId xmlns:a16="http://schemas.microsoft.com/office/drawing/2014/main" id="{DAD7CED6-91C9-48FA-BA56-9DD9C815AE36}"/>
              </a:ext>
            </a:extLst>
          </p:cNvPr>
          <p:cNvSpPr/>
          <p:nvPr/>
        </p:nvSpPr>
        <p:spPr bwMode="gray">
          <a:xfrm>
            <a:off x="268959" y="4479567"/>
            <a:ext cx="1039068" cy="540837"/>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Major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88" name="Rectangle 87">
            <a:extLst>
              <a:ext uri="{FF2B5EF4-FFF2-40B4-BE49-F238E27FC236}">
                <a16:creationId xmlns:a16="http://schemas.microsoft.com/office/drawing/2014/main" id="{B60BFCC9-CCE6-4220-9074-74A3D239C016}"/>
              </a:ext>
            </a:extLst>
          </p:cNvPr>
          <p:cNvSpPr/>
          <p:nvPr/>
        </p:nvSpPr>
        <p:spPr bwMode="gray">
          <a:xfrm>
            <a:off x="2496706" y="1057214"/>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DEVW</a:t>
            </a:r>
          </a:p>
        </p:txBody>
      </p:sp>
      <p:sp>
        <p:nvSpPr>
          <p:cNvPr id="89" name="Rectangle 88">
            <a:extLst>
              <a:ext uri="{FF2B5EF4-FFF2-40B4-BE49-F238E27FC236}">
                <a16:creationId xmlns:a16="http://schemas.microsoft.com/office/drawing/2014/main" id="{02C9DF89-4947-402B-9DDC-D5C5766D640E}"/>
              </a:ext>
            </a:extLst>
          </p:cNvPr>
          <p:cNvSpPr/>
          <p:nvPr/>
        </p:nvSpPr>
        <p:spPr bwMode="gray">
          <a:xfrm>
            <a:off x="2496705" y="2209738"/>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DEVM</a:t>
            </a:r>
          </a:p>
        </p:txBody>
      </p:sp>
      <p:sp>
        <p:nvSpPr>
          <p:cNvPr id="90" name="Rectangle 89">
            <a:extLst>
              <a:ext uri="{FF2B5EF4-FFF2-40B4-BE49-F238E27FC236}">
                <a16:creationId xmlns:a16="http://schemas.microsoft.com/office/drawing/2014/main" id="{427C3B8D-10EB-4DE7-A072-ACEBD6216801}"/>
              </a:ext>
            </a:extLst>
          </p:cNvPr>
          <p:cNvSpPr/>
          <p:nvPr/>
        </p:nvSpPr>
        <p:spPr bwMode="gray">
          <a:xfrm>
            <a:off x="2482963" y="4628398"/>
            <a:ext cx="1734671" cy="218257"/>
          </a:xfrm>
          <a:prstGeom prst="rect">
            <a:avLst/>
          </a:prstGeom>
          <a:solidFill>
            <a:schemeClr val="accent3"/>
          </a:solidFill>
          <a:ln>
            <a:solidFill>
              <a:schemeClr val="accent3"/>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DEVN</a:t>
            </a:r>
          </a:p>
        </p:txBody>
      </p:sp>
      <p:cxnSp>
        <p:nvCxnSpPr>
          <p:cNvPr id="6" name="Connector: Elbow 5">
            <a:extLst>
              <a:ext uri="{FF2B5EF4-FFF2-40B4-BE49-F238E27FC236}">
                <a16:creationId xmlns:a16="http://schemas.microsoft.com/office/drawing/2014/main" id="{6FBA5D5A-0906-4BCA-A857-9219A598983A}"/>
              </a:ext>
            </a:extLst>
          </p:cNvPr>
          <p:cNvCxnSpPr>
            <a:cxnSpLocks/>
            <a:stCxn id="85" idx="3"/>
            <a:endCxn id="88" idx="1"/>
          </p:cNvCxnSpPr>
          <p:nvPr/>
        </p:nvCxnSpPr>
        <p:spPr>
          <a:xfrm flipV="1">
            <a:off x="1344178" y="1154405"/>
            <a:ext cx="1152528" cy="539982"/>
          </a:xfrm>
          <a:prstGeom prst="bentConnector3">
            <a:avLst>
              <a:gd name="adj1" fmla="val 1694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C19D23-1E10-4317-B0D7-EB2ABD98958A}"/>
              </a:ext>
            </a:extLst>
          </p:cNvPr>
          <p:cNvCxnSpPr>
            <a:cxnSpLocks/>
            <a:stCxn id="85" idx="3"/>
            <a:endCxn id="89" idx="1"/>
          </p:cNvCxnSpPr>
          <p:nvPr/>
        </p:nvCxnSpPr>
        <p:spPr>
          <a:xfrm>
            <a:off x="1344178" y="1694387"/>
            <a:ext cx="1152527" cy="612542"/>
          </a:xfrm>
          <a:prstGeom prst="bentConnector3">
            <a:avLst>
              <a:gd name="adj1" fmla="val 1694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C2FCD17-DA75-40C3-900C-7BCD8A5AE778}"/>
              </a:ext>
            </a:extLst>
          </p:cNvPr>
          <p:cNvCxnSpPr>
            <a:cxnSpLocks/>
            <a:stCxn id="86" idx="3"/>
            <a:endCxn id="90" idx="1"/>
          </p:cNvCxnSpPr>
          <p:nvPr/>
        </p:nvCxnSpPr>
        <p:spPr>
          <a:xfrm flipV="1">
            <a:off x="1308027" y="4737527"/>
            <a:ext cx="1174936" cy="1245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6E380D27-CAE8-46D4-A283-E71D7189571B}"/>
              </a:ext>
            </a:extLst>
          </p:cNvPr>
          <p:cNvSpPr/>
          <p:nvPr/>
        </p:nvSpPr>
        <p:spPr bwMode="gray">
          <a:xfrm>
            <a:off x="4929782" y="653675"/>
            <a:ext cx="1734671" cy="24213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SITNT + IM </a:t>
            </a:r>
          </a:p>
        </p:txBody>
      </p:sp>
      <p:sp>
        <p:nvSpPr>
          <p:cNvPr id="111" name="Rectangle 110">
            <a:extLst>
              <a:ext uri="{FF2B5EF4-FFF2-40B4-BE49-F238E27FC236}">
                <a16:creationId xmlns:a16="http://schemas.microsoft.com/office/drawing/2014/main" id="{DAC7FCAF-B50A-4636-AE01-3E2005B6C9E5}"/>
              </a:ext>
            </a:extLst>
          </p:cNvPr>
          <p:cNvSpPr/>
          <p:nvPr/>
        </p:nvSpPr>
        <p:spPr bwMode="gray">
          <a:xfrm>
            <a:off x="4929780" y="1237529"/>
            <a:ext cx="1734671" cy="24213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SITN(Mobile)</a:t>
            </a:r>
          </a:p>
        </p:txBody>
      </p:sp>
      <p:sp>
        <p:nvSpPr>
          <p:cNvPr id="112" name="Rectangle 111">
            <a:extLst>
              <a:ext uri="{FF2B5EF4-FFF2-40B4-BE49-F238E27FC236}">
                <a16:creationId xmlns:a16="http://schemas.microsoft.com/office/drawing/2014/main" id="{62870786-6D1A-40FF-9F09-9E920DBB4506}"/>
              </a:ext>
            </a:extLst>
          </p:cNvPr>
          <p:cNvSpPr/>
          <p:nvPr/>
        </p:nvSpPr>
        <p:spPr bwMode="gray">
          <a:xfrm>
            <a:off x="4929782" y="1724240"/>
            <a:ext cx="1734671" cy="372563"/>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SITM (Automation)</a:t>
            </a:r>
          </a:p>
        </p:txBody>
      </p:sp>
      <p:sp>
        <p:nvSpPr>
          <p:cNvPr id="120" name="Rectangle 119">
            <a:extLst>
              <a:ext uri="{FF2B5EF4-FFF2-40B4-BE49-F238E27FC236}">
                <a16:creationId xmlns:a16="http://schemas.microsoft.com/office/drawing/2014/main" id="{D46FB2C6-B74C-453B-85E8-6087F780D1BB}"/>
              </a:ext>
            </a:extLst>
          </p:cNvPr>
          <p:cNvSpPr/>
          <p:nvPr/>
        </p:nvSpPr>
        <p:spPr bwMode="gray">
          <a:xfrm>
            <a:off x="4954668" y="2360220"/>
            <a:ext cx="1734671" cy="266931"/>
          </a:xfrm>
          <a:prstGeom prst="rect">
            <a:avLst/>
          </a:prstGeom>
          <a:solidFill>
            <a:srgbClr val="7030A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UATM</a:t>
            </a:r>
          </a:p>
        </p:txBody>
      </p:sp>
      <p:sp>
        <p:nvSpPr>
          <p:cNvPr id="123" name="Rectangle 122">
            <a:extLst>
              <a:ext uri="{FF2B5EF4-FFF2-40B4-BE49-F238E27FC236}">
                <a16:creationId xmlns:a16="http://schemas.microsoft.com/office/drawing/2014/main" id="{76C5A53C-0029-41F6-83C9-5093CCE3F096}"/>
              </a:ext>
            </a:extLst>
          </p:cNvPr>
          <p:cNvSpPr/>
          <p:nvPr/>
        </p:nvSpPr>
        <p:spPr bwMode="gray">
          <a:xfrm>
            <a:off x="7582298" y="843003"/>
            <a:ext cx="1734671" cy="372563"/>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UATL (</a:t>
            </a:r>
            <a:r>
              <a:rPr kumimoji="0" lang="en-US" sz="1200" b="1" i="0" u="none" strike="noStrike" kern="1200" cap="none" spc="0" normalizeH="0" baseline="0" noProof="0" dirty="0" err="1">
                <a:ln>
                  <a:noFill/>
                </a:ln>
                <a:solidFill>
                  <a:prstClr val="white"/>
                </a:solidFill>
                <a:effectLst/>
                <a:uLnTx/>
                <a:uFillTx/>
                <a:latin typeface="Verdana"/>
                <a:ea typeface="+mn-ea"/>
                <a:cs typeface="+mn-cs"/>
              </a:rPr>
              <a:t>Mobile+IM</a:t>
            </a:r>
            <a:r>
              <a:rPr kumimoji="0" lang="en-US" sz="1200" b="1" i="0" u="none" strike="noStrike" kern="1200" cap="none" spc="0" normalizeH="0" baseline="0" noProof="0" dirty="0">
                <a:ln>
                  <a:noFill/>
                </a:ln>
                <a:solidFill>
                  <a:prstClr val="white"/>
                </a:solidFill>
                <a:effectLst/>
                <a:uLnTx/>
                <a:uFillTx/>
                <a:latin typeface="Verdana"/>
                <a:ea typeface="+mn-ea"/>
                <a:cs typeface="+mn-cs"/>
              </a:rPr>
              <a:t>)</a:t>
            </a:r>
          </a:p>
        </p:txBody>
      </p:sp>
      <p:sp>
        <p:nvSpPr>
          <p:cNvPr id="126" name="Rectangle 125">
            <a:extLst>
              <a:ext uri="{FF2B5EF4-FFF2-40B4-BE49-F238E27FC236}">
                <a16:creationId xmlns:a16="http://schemas.microsoft.com/office/drawing/2014/main" id="{E6A7481C-BD15-4C18-9C2D-3797CD222585}"/>
              </a:ext>
            </a:extLst>
          </p:cNvPr>
          <p:cNvSpPr/>
          <p:nvPr/>
        </p:nvSpPr>
        <p:spPr bwMode="gray">
          <a:xfrm>
            <a:off x="9499261" y="3393842"/>
            <a:ext cx="1223682" cy="301178"/>
          </a:xfrm>
          <a:prstGeom prst="rect">
            <a:avLst/>
          </a:prstGeom>
          <a:solidFill>
            <a:srgbClr val="ED8B0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Production</a:t>
            </a:r>
          </a:p>
        </p:txBody>
      </p:sp>
      <p:sp>
        <p:nvSpPr>
          <p:cNvPr id="136" name="Rectangle 135">
            <a:extLst>
              <a:ext uri="{FF2B5EF4-FFF2-40B4-BE49-F238E27FC236}">
                <a16:creationId xmlns:a16="http://schemas.microsoft.com/office/drawing/2014/main" id="{A8F38D14-5662-42D9-80CE-04558AA9994E}"/>
              </a:ext>
            </a:extLst>
          </p:cNvPr>
          <p:cNvSpPr/>
          <p:nvPr/>
        </p:nvSpPr>
        <p:spPr bwMode="gray">
          <a:xfrm>
            <a:off x="4954668" y="4453536"/>
            <a:ext cx="1734671" cy="24213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prstClr val="white"/>
                </a:solidFill>
                <a:effectLst/>
                <a:uLnTx/>
                <a:uFillTx/>
                <a:latin typeface="Verdana"/>
                <a:ea typeface="+mn-ea"/>
                <a:cs typeface="+mn-cs"/>
              </a:rPr>
              <a:t>SITMT (Mobile + IM)</a:t>
            </a:r>
          </a:p>
        </p:txBody>
      </p:sp>
      <p:sp>
        <p:nvSpPr>
          <p:cNvPr id="141" name="Rectangle 140">
            <a:extLst>
              <a:ext uri="{FF2B5EF4-FFF2-40B4-BE49-F238E27FC236}">
                <a16:creationId xmlns:a16="http://schemas.microsoft.com/office/drawing/2014/main" id="{03BFCED0-D6BC-44AE-823D-9EEFC8276FED}"/>
              </a:ext>
            </a:extLst>
          </p:cNvPr>
          <p:cNvSpPr/>
          <p:nvPr/>
        </p:nvSpPr>
        <p:spPr bwMode="gray">
          <a:xfrm>
            <a:off x="4945645" y="4864366"/>
            <a:ext cx="1743694" cy="237891"/>
          </a:xfrm>
          <a:prstGeom prst="rect">
            <a:avLst/>
          </a:prstGeom>
          <a:solidFill>
            <a:schemeClr val="accent3"/>
          </a:solidFill>
          <a:ln>
            <a:solidFill>
              <a:schemeClr val="accent3"/>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SITWT</a:t>
            </a:r>
          </a:p>
        </p:txBody>
      </p:sp>
      <p:sp>
        <p:nvSpPr>
          <p:cNvPr id="143" name="Rectangle 142">
            <a:extLst>
              <a:ext uri="{FF2B5EF4-FFF2-40B4-BE49-F238E27FC236}">
                <a16:creationId xmlns:a16="http://schemas.microsoft.com/office/drawing/2014/main" id="{BEC25FB4-8DE6-425D-8BBB-C5BAEBA91981}"/>
              </a:ext>
            </a:extLst>
          </p:cNvPr>
          <p:cNvSpPr/>
          <p:nvPr/>
        </p:nvSpPr>
        <p:spPr bwMode="gray">
          <a:xfrm>
            <a:off x="7549729" y="4393770"/>
            <a:ext cx="1734671" cy="36166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UATMT</a:t>
            </a:r>
          </a:p>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lang="en-US" sz="1200" b="1" dirty="0">
                <a:solidFill>
                  <a:prstClr val="white"/>
                </a:solidFill>
                <a:latin typeface="Verdana"/>
              </a:rPr>
              <a:t>(</a:t>
            </a:r>
            <a:r>
              <a:rPr lang="en-US" sz="1200" b="1" dirty="0" err="1">
                <a:solidFill>
                  <a:prstClr val="white"/>
                </a:solidFill>
                <a:latin typeface="Verdana"/>
              </a:rPr>
              <a:t>Mobile+IM</a:t>
            </a:r>
            <a:r>
              <a:rPr lang="en-US" sz="1200" b="1" dirty="0">
                <a:solidFill>
                  <a:prstClr val="white"/>
                </a:solidFill>
                <a:latin typeface="Verdana"/>
              </a:rPr>
              <a:t>)</a:t>
            </a:r>
            <a:endParaRPr kumimoji="0" lang="en-US" sz="1200" b="1" i="0" u="none" strike="noStrike" kern="1200" cap="none" spc="0" normalizeH="0" baseline="0" noProof="0" dirty="0">
              <a:ln>
                <a:noFill/>
              </a:ln>
              <a:solidFill>
                <a:prstClr val="white"/>
              </a:solidFill>
              <a:effectLst/>
              <a:uLnTx/>
              <a:uFillTx/>
              <a:latin typeface="Verdana"/>
              <a:ea typeface="+mn-ea"/>
              <a:cs typeface="+mn-cs"/>
            </a:endParaRPr>
          </a:p>
        </p:txBody>
      </p:sp>
      <p:sp>
        <p:nvSpPr>
          <p:cNvPr id="164" name="Rectangle 163">
            <a:extLst>
              <a:ext uri="{FF2B5EF4-FFF2-40B4-BE49-F238E27FC236}">
                <a16:creationId xmlns:a16="http://schemas.microsoft.com/office/drawing/2014/main" id="{81315520-37CD-4507-B8FA-558C7C8356DF}"/>
              </a:ext>
            </a:extLst>
          </p:cNvPr>
          <p:cNvSpPr/>
          <p:nvPr/>
        </p:nvSpPr>
        <p:spPr bwMode="gray">
          <a:xfrm>
            <a:off x="4954668" y="5396065"/>
            <a:ext cx="1734671" cy="24213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PERF1</a:t>
            </a:r>
          </a:p>
        </p:txBody>
      </p:sp>
      <p:cxnSp>
        <p:nvCxnSpPr>
          <p:cNvPr id="199" name="Connector: Elbow 198">
            <a:extLst>
              <a:ext uri="{FF2B5EF4-FFF2-40B4-BE49-F238E27FC236}">
                <a16:creationId xmlns:a16="http://schemas.microsoft.com/office/drawing/2014/main" id="{49672503-BF1F-4C6F-9522-00FE7486EB90}"/>
              </a:ext>
            </a:extLst>
          </p:cNvPr>
          <p:cNvCxnSpPr>
            <a:cxnSpLocks/>
            <a:stCxn id="123" idx="3"/>
          </p:cNvCxnSpPr>
          <p:nvPr/>
        </p:nvCxnSpPr>
        <p:spPr>
          <a:xfrm>
            <a:off x="9316969" y="1029285"/>
            <a:ext cx="677475" cy="2336694"/>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Connector: Elbow 210">
            <a:extLst>
              <a:ext uri="{FF2B5EF4-FFF2-40B4-BE49-F238E27FC236}">
                <a16:creationId xmlns:a16="http://schemas.microsoft.com/office/drawing/2014/main" id="{756252E7-EB17-49F0-AA16-5FE2990B7739}"/>
              </a:ext>
            </a:extLst>
          </p:cNvPr>
          <p:cNvCxnSpPr>
            <a:cxnSpLocks/>
            <a:stCxn id="141" idx="3"/>
            <a:endCxn id="143" idx="1"/>
          </p:cNvCxnSpPr>
          <p:nvPr/>
        </p:nvCxnSpPr>
        <p:spPr>
          <a:xfrm flipV="1">
            <a:off x="6689339" y="4574602"/>
            <a:ext cx="860390" cy="40871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22ECFA28-AF1A-4B08-AF5E-205A92F65750}"/>
              </a:ext>
            </a:extLst>
          </p:cNvPr>
          <p:cNvCxnSpPr>
            <a:stCxn id="88" idx="3"/>
            <a:endCxn id="110" idx="1"/>
          </p:cNvCxnSpPr>
          <p:nvPr/>
        </p:nvCxnSpPr>
        <p:spPr>
          <a:xfrm flipV="1">
            <a:off x="4231377" y="774741"/>
            <a:ext cx="698405" cy="37966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Connector: Elbow 220">
            <a:extLst>
              <a:ext uri="{FF2B5EF4-FFF2-40B4-BE49-F238E27FC236}">
                <a16:creationId xmlns:a16="http://schemas.microsoft.com/office/drawing/2014/main" id="{AEA42302-343A-4273-AA70-54DE83251DAD}"/>
              </a:ext>
            </a:extLst>
          </p:cNvPr>
          <p:cNvCxnSpPr>
            <a:stCxn id="88" idx="3"/>
            <a:endCxn id="111" idx="1"/>
          </p:cNvCxnSpPr>
          <p:nvPr/>
        </p:nvCxnSpPr>
        <p:spPr>
          <a:xfrm>
            <a:off x="4231377" y="1154405"/>
            <a:ext cx="698403" cy="20419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Connector: Elbow 222">
            <a:extLst>
              <a:ext uri="{FF2B5EF4-FFF2-40B4-BE49-F238E27FC236}">
                <a16:creationId xmlns:a16="http://schemas.microsoft.com/office/drawing/2014/main" id="{18784C10-BF58-4049-8F57-B55CADA8FA47}"/>
              </a:ext>
            </a:extLst>
          </p:cNvPr>
          <p:cNvCxnSpPr>
            <a:cxnSpLocks/>
            <a:stCxn id="88" idx="3"/>
            <a:endCxn id="112" idx="1"/>
          </p:cNvCxnSpPr>
          <p:nvPr/>
        </p:nvCxnSpPr>
        <p:spPr>
          <a:xfrm>
            <a:off x="4231377" y="1154405"/>
            <a:ext cx="698405" cy="756117"/>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E0D95119-8629-4A33-A58C-FE5F43A211C2}"/>
              </a:ext>
            </a:extLst>
          </p:cNvPr>
          <p:cNvCxnSpPr>
            <a:stCxn id="88" idx="3"/>
            <a:endCxn id="120" idx="1"/>
          </p:cNvCxnSpPr>
          <p:nvPr/>
        </p:nvCxnSpPr>
        <p:spPr>
          <a:xfrm>
            <a:off x="4231377" y="1154405"/>
            <a:ext cx="723291" cy="133928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Connector: Elbow 226">
            <a:extLst>
              <a:ext uri="{FF2B5EF4-FFF2-40B4-BE49-F238E27FC236}">
                <a16:creationId xmlns:a16="http://schemas.microsoft.com/office/drawing/2014/main" id="{1ACE78C3-2B6C-481E-813B-FD7A7323EA58}"/>
              </a:ext>
            </a:extLst>
          </p:cNvPr>
          <p:cNvCxnSpPr>
            <a:stCxn id="89" idx="3"/>
            <a:endCxn id="110" idx="1"/>
          </p:cNvCxnSpPr>
          <p:nvPr/>
        </p:nvCxnSpPr>
        <p:spPr>
          <a:xfrm flipV="1">
            <a:off x="4231376" y="774741"/>
            <a:ext cx="698406" cy="1532188"/>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Connector: Elbow 242">
            <a:extLst>
              <a:ext uri="{FF2B5EF4-FFF2-40B4-BE49-F238E27FC236}">
                <a16:creationId xmlns:a16="http://schemas.microsoft.com/office/drawing/2014/main" id="{103A9691-E052-4B6B-9A0F-E92816165C68}"/>
              </a:ext>
            </a:extLst>
          </p:cNvPr>
          <p:cNvCxnSpPr>
            <a:cxnSpLocks/>
            <a:stCxn id="110" idx="3"/>
            <a:endCxn id="123" idx="1"/>
          </p:cNvCxnSpPr>
          <p:nvPr/>
        </p:nvCxnSpPr>
        <p:spPr>
          <a:xfrm>
            <a:off x="6664453" y="774741"/>
            <a:ext cx="917845" cy="25454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Connector: Elbow 248">
            <a:extLst>
              <a:ext uri="{FF2B5EF4-FFF2-40B4-BE49-F238E27FC236}">
                <a16:creationId xmlns:a16="http://schemas.microsoft.com/office/drawing/2014/main" id="{0E0ED3C9-43F8-41AC-B55F-CB812A2FB74A}"/>
              </a:ext>
            </a:extLst>
          </p:cNvPr>
          <p:cNvCxnSpPr>
            <a:cxnSpLocks/>
            <a:stCxn id="112" idx="3"/>
            <a:endCxn id="123" idx="1"/>
          </p:cNvCxnSpPr>
          <p:nvPr/>
        </p:nvCxnSpPr>
        <p:spPr>
          <a:xfrm flipV="1">
            <a:off x="6664453" y="1029285"/>
            <a:ext cx="917845" cy="881237"/>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Connector: Elbow 255">
            <a:extLst>
              <a:ext uri="{FF2B5EF4-FFF2-40B4-BE49-F238E27FC236}">
                <a16:creationId xmlns:a16="http://schemas.microsoft.com/office/drawing/2014/main" id="{C0E772EB-196E-4B67-BE7B-2D7DDA6F55B7}"/>
              </a:ext>
            </a:extLst>
          </p:cNvPr>
          <p:cNvCxnSpPr>
            <a:cxnSpLocks/>
            <a:stCxn id="143" idx="3"/>
          </p:cNvCxnSpPr>
          <p:nvPr/>
        </p:nvCxnSpPr>
        <p:spPr>
          <a:xfrm flipV="1">
            <a:off x="9284400" y="3720819"/>
            <a:ext cx="688565" cy="853783"/>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7" name="Rectangle 266">
            <a:extLst>
              <a:ext uri="{FF2B5EF4-FFF2-40B4-BE49-F238E27FC236}">
                <a16:creationId xmlns:a16="http://schemas.microsoft.com/office/drawing/2014/main" id="{4EFE7263-20C6-4C6C-AABD-14CAFD7A7D8E}"/>
              </a:ext>
            </a:extLst>
          </p:cNvPr>
          <p:cNvSpPr/>
          <p:nvPr/>
        </p:nvSpPr>
        <p:spPr bwMode="gray">
          <a:xfrm>
            <a:off x="10722943" y="2815102"/>
            <a:ext cx="1223682" cy="301178"/>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TRNDL1</a:t>
            </a:r>
          </a:p>
        </p:txBody>
      </p:sp>
      <p:sp>
        <p:nvSpPr>
          <p:cNvPr id="270" name="TextBox 269">
            <a:extLst>
              <a:ext uri="{FF2B5EF4-FFF2-40B4-BE49-F238E27FC236}">
                <a16:creationId xmlns:a16="http://schemas.microsoft.com/office/drawing/2014/main" id="{CD7CEC64-1EA8-4995-81B0-0BCC752C04AD}"/>
              </a:ext>
            </a:extLst>
          </p:cNvPr>
          <p:cNvSpPr txBox="1"/>
          <p:nvPr/>
        </p:nvSpPr>
        <p:spPr>
          <a:xfrm>
            <a:off x="10972270" y="2526361"/>
            <a:ext cx="679355"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Training</a:t>
            </a:r>
          </a:p>
        </p:txBody>
      </p:sp>
      <p:sp>
        <p:nvSpPr>
          <p:cNvPr id="334" name="TextBox 333">
            <a:extLst>
              <a:ext uri="{FF2B5EF4-FFF2-40B4-BE49-F238E27FC236}">
                <a16:creationId xmlns:a16="http://schemas.microsoft.com/office/drawing/2014/main" id="{063DD590-170E-4471-BF02-92EBF672B585}"/>
              </a:ext>
            </a:extLst>
          </p:cNvPr>
          <p:cNvSpPr txBox="1"/>
          <p:nvPr/>
        </p:nvSpPr>
        <p:spPr>
          <a:xfrm>
            <a:off x="1411755" y="4479567"/>
            <a:ext cx="1142999"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CP Branch</a:t>
            </a:r>
          </a:p>
        </p:txBody>
      </p:sp>
      <p:sp>
        <p:nvSpPr>
          <p:cNvPr id="335" name="TextBox 334">
            <a:extLst>
              <a:ext uri="{FF2B5EF4-FFF2-40B4-BE49-F238E27FC236}">
                <a16:creationId xmlns:a16="http://schemas.microsoft.com/office/drawing/2014/main" id="{DF29B12D-0D51-4251-B53F-8BA73052DD38}"/>
              </a:ext>
            </a:extLst>
          </p:cNvPr>
          <p:cNvSpPr txBox="1"/>
          <p:nvPr/>
        </p:nvSpPr>
        <p:spPr>
          <a:xfrm>
            <a:off x="1603366" y="1191232"/>
            <a:ext cx="879597"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lang="en-US" sz="1200" dirty="0">
                <a:solidFill>
                  <a:prstClr val="black"/>
                </a:solidFill>
                <a:latin typeface="Verdana"/>
              </a:rPr>
              <a:t>W</a:t>
            </a:r>
            <a:r>
              <a:rPr kumimoji="0" lang="en-US" sz="1200" b="0" i="0" u="none" strike="noStrike" kern="1200" cap="none" spc="0" normalizeH="0" baseline="0" noProof="0" dirty="0">
                <a:ln>
                  <a:noFill/>
                </a:ln>
                <a:solidFill>
                  <a:prstClr val="black"/>
                </a:solidFill>
                <a:effectLst/>
                <a:uLnTx/>
                <a:uFillTx/>
                <a:latin typeface="Verdana"/>
                <a:ea typeface="+mn-ea"/>
                <a:cs typeface="+mn-cs"/>
              </a:rPr>
              <a:t>B Branch</a:t>
            </a:r>
          </a:p>
        </p:txBody>
      </p:sp>
      <p:sp>
        <p:nvSpPr>
          <p:cNvPr id="336" name="TextBox 335">
            <a:extLst>
              <a:ext uri="{FF2B5EF4-FFF2-40B4-BE49-F238E27FC236}">
                <a16:creationId xmlns:a16="http://schemas.microsoft.com/office/drawing/2014/main" id="{CB7AEA15-5058-4784-A034-F9FC9F315DF4}"/>
              </a:ext>
            </a:extLst>
          </p:cNvPr>
          <p:cNvSpPr txBox="1"/>
          <p:nvPr/>
        </p:nvSpPr>
        <p:spPr>
          <a:xfrm>
            <a:off x="1562445" y="2087592"/>
            <a:ext cx="879596"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lang="en-US" sz="1200" dirty="0">
                <a:solidFill>
                  <a:prstClr val="black"/>
                </a:solidFill>
                <a:latin typeface="Verdana"/>
              </a:rPr>
              <a:t>R</a:t>
            </a:r>
            <a:r>
              <a:rPr kumimoji="0" lang="en-US" sz="1200" b="0" i="0" u="none" strike="noStrike" kern="1200" cap="none" spc="0" normalizeH="0" baseline="0" noProof="0" dirty="0">
                <a:ln>
                  <a:noFill/>
                </a:ln>
                <a:solidFill>
                  <a:prstClr val="black"/>
                </a:solidFill>
                <a:effectLst/>
                <a:uLnTx/>
                <a:uFillTx/>
                <a:latin typeface="Verdana"/>
                <a:ea typeface="+mn-ea"/>
                <a:cs typeface="+mn-cs"/>
              </a:rPr>
              <a:t>B Branch</a:t>
            </a:r>
          </a:p>
        </p:txBody>
      </p:sp>
      <p:sp>
        <p:nvSpPr>
          <p:cNvPr id="65" name="TextBox 64">
            <a:extLst>
              <a:ext uri="{FF2B5EF4-FFF2-40B4-BE49-F238E27FC236}">
                <a16:creationId xmlns:a16="http://schemas.microsoft.com/office/drawing/2014/main" id="{03B17827-6922-4464-A77D-E58E7FA7F265}"/>
              </a:ext>
            </a:extLst>
          </p:cNvPr>
          <p:cNvSpPr txBox="1"/>
          <p:nvPr/>
        </p:nvSpPr>
        <p:spPr>
          <a:xfrm>
            <a:off x="1409625" y="4863332"/>
            <a:ext cx="1142999"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RBT Branch</a:t>
            </a:r>
          </a:p>
        </p:txBody>
      </p:sp>
      <p:cxnSp>
        <p:nvCxnSpPr>
          <p:cNvPr id="8" name="Connector: Elbow 7">
            <a:extLst>
              <a:ext uri="{FF2B5EF4-FFF2-40B4-BE49-F238E27FC236}">
                <a16:creationId xmlns:a16="http://schemas.microsoft.com/office/drawing/2014/main" id="{950BBD76-ADE8-4CA2-9D6B-19CE6A20A42B}"/>
              </a:ext>
            </a:extLst>
          </p:cNvPr>
          <p:cNvCxnSpPr>
            <a:cxnSpLocks/>
            <a:stCxn id="120" idx="3"/>
            <a:endCxn id="123" idx="1"/>
          </p:cNvCxnSpPr>
          <p:nvPr/>
        </p:nvCxnSpPr>
        <p:spPr>
          <a:xfrm flipV="1">
            <a:off x="6689339" y="1029285"/>
            <a:ext cx="892959" cy="146440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9E0A8FD9-D489-4310-B836-093226836681}"/>
              </a:ext>
            </a:extLst>
          </p:cNvPr>
          <p:cNvCxnSpPr>
            <a:cxnSpLocks/>
            <a:stCxn id="111" idx="3"/>
            <a:endCxn id="123" idx="1"/>
          </p:cNvCxnSpPr>
          <p:nvPr/>
        </p:nvCxnSpPr>
        <p:spPr>
          <a:xfrm flipV="1">
            <a:off x="6664451" y="1029285"/>
            <a:ext cx="917847" cy="32931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5F837992-1F50-4EE5-AACA-C1ACE55DCEB4}"/>
              </a:ext>
            </a:extLst>
          </p:cNvPr>
          <p:cNvSpPr/>
          <p:nvPr/>
        </p:nvSpPr>
        <p:spPr bwMode="gray">
          <a:xfrm>
            <a:off x="268959" y="5818520"/>
            <a:ext cx="1047750" cy="540837"/>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Hotfix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63" name="Rectangle 62">
            <a:extLst>
              <a:ext uri="{FF2B5EF4-FFF2-40B4-BE49-F238E27FC236}">
                <a16:creationId xmlns:a16="http://schemas.microsoft.com/office/drawing/2014/main" id="{45D347E1-B95A-489A-8FD4-45B617CACED2}"/>
              </a:ext>
            </a:extLst>
          </p:cNvPr>
          <p:cNvSpPr/>
          <p:nvPr/>
        </p:nvSpPr>
        <p:spPr bwMode="gray">
          <a:xfrm>
            <a:off x="3148787" y="5988187"/>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SITW</a:t>
            </a:r>
          </a:p>
        </p:txBody>
      </p:sp>
      <p:sp>
        <p:nvSpPr>
          <p:cNvPr id="64" name="Rectangle 63">
            <a:extLst>
              <a:ext uri="{FF2B5EF4-FFF2-40B4-BE49-F238E27FC236}">
                <a16:creationId xmlns:a16="http://schemas.microsoft.com/office/drawing/2014/main" id="{26DCEF03-D992-459D-87EE-E5E44AD74FDD}"/>
              </a:ext>
            </a:extLst>
          </p:cNvPr>
          <p:cNvSpPr/>
          <p:nvPr/>
        </p:nvSpPr>
        <p:spPr bwMode="gray">
          <a:xfrm>
            <a:off x="6866638" y="5879993"/>
            <a:ext cx="1734671" cy="391496"/>
          </a:xfrm>
          <a:prstGeom prst="rect">
            <a:avLst/>
          </a:prstGeom>
          <a:solidFill>
            <a:srgbClr val="046A38"/>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PRDP</a:t>
            </a:r>
          </a:p>
          <a:p>
            <a:pPr marL="0" marR="0" lvl="0" indent="0" algn="ctr" defTabSz="1219170" rtl="0" eaLnBrk="1" fontAlgn="auto" latinLnBrk="0" hangingPunct="1">
              <a:lnSpc>
                <a:spcPct val="106000"/>
              </a:lnSpc>
              <a:spcBef>
                <a:spcPts val="0"/>
              </a:spcBef>
              <a:spcAft>
                <a:spcPts val="0"/>
              </a:spcAft>
              <a:buClrTx/>
              <a:buSzTx/>
              <a:buFontTx/>
              <a:buNone/>
              <a:tabLst/>
              <a:defRPr/>
            </a:pPr>
            <a:r>
              <a:rPr lang="en-US" sz="1200" b="1" dirty="0">
                <a:solidFill>
                  <a:prstClr val="white"/>
                </a:solidFill>
                <a:latin typeface="Verdana"/>
              </a:rPr>
              <a:t>(</a:t>
            </a:r>
            <a:r>
              <a:rPr lang="en-US" sz="1200" b="1" dirty="0" err="1">
                <a:solidFill>
                  <a:prstClr val="white"/>
                </a:solidFill>
                <a:latin typeface="Verdana"/>
              </a:rPr>
              <a:t>Mobile+IM</a:t>
            </a:r>
            <a:r>
              <a:rPr lang="en-US" sz="1200" b="1" dirty="0">
                <a:solidFill>
                  <a:prstClr val="white"/>
                </a:solidFill>
                <a:latin typeface="Verdana"/>
              </a:rPr>
              <a:t>)</a:t>
            </a:r>
            <a:endParaRPr kumimoji="0" lang="en-US" sz="1200" b="1" i="0" u="none" strike="noStrike" kern="1200" cap="none" spc="0" normalizeH="0" baseline="0" noProof="0" dirty="0">
              <a:ln>
                <a:noFill/>
              </a:ln>
              <a:solidFill>
                <a:prstClr val="white"/>
              </a:solidFill>
              <a:effectLst/>
              <a:uLnTx/>
              <a:uFillTx/>
              <a:latin typeface="Verdana"/>
              <a:ea typeface="+mn-ea"/>
              <a:cs typeface="+mn-cs"/>
            </a:endParaRPr>
          </a:p>
        </p:txBody>
      </p:sp>
      <p:cxnSp>
        <p:nvCxnSpPr>
          <p:cNvPr id="67" name="Straight Arrow Connector 66">
            <a:extLst>
              <a:ext uri="{FF2B5EF4-FFF2-40B4-BE49-F238E27FC236}">
                <a16:creationId xmlns:a16="http://schemas.microsoft.com/office/drawing/2014/main" id="{4203E7BE-DCFE-4FCB-9037-4F6D0999C633}"/>
              </a:ext>
            </a:extLst>
          </p:cNvPr>
          <p:cNvCxnSpPr>
            <a:cxnSpLocks/>
            <a:stCxn id="63" idx="3"/>
            <a:endCxn id="64" idx="1"/>
          </p:cNvCxnSpPr>
          <p:nvPr/>
        </p:nvCxnSpPr>
        <p:spPr>
          <a:xfrm flipV="1">
            <a:off x="4883458" y="6075741"/>
            <a:ext cx="1983180" cy="963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12D0630A-C9B9-43C5-906E-A95660002D30}"/>
              </a:ext>
            </a:extLst>
          </p:cNvPr>
          <p:cNvSpPr txBox="1"/>
          <p:nvPr/>
        </p:nvSpPr>
        <p:spPr>
          <a:xfrm>
            <a:off x="1607780" y="5900712"/>
            <a:ext cx="1142999"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HFX Branch</a:t>
            </a:r>
          </a:p>
        </p:txBody>
      </p:sp>
      <p:cxnSp>
        <p:nvCxnSpPr>
          <p:cNvPr id="4" name="Connector: Elbow 3">
            <a:extLst>
              <a:ext uri="{FF2B5EF4-FFF2-40B4-BE49-F238E27FC236}">
                <a16:creationId xmlns:a16="http://schemas.microsoft.com/office/drawing/2014/main" id="{654C6DA8-4A2B-4839-A1C8-76797BB4CF52}"/>
              </a:ext>
            </a:extLst>
          </p:cNvPr>
          <p:cNvCxnSpPr>
            <a:cxnSpLocks/>
            <a:stCxn id="64" idx="3"/>
          </p:cNvCxnSpPr>
          <p:nvPr/>
        </p:nvCxnSpPr>
        <p:spPr>
          <a:xfrm flipV="1">
            <a:off x="8601309" y="3731967"/>
            <a:ext cx="1909023" cy="2343774"/>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710E02D-DA20-49E7-9C3B-D1E8E9624323}"/>
              </a:ext>
            </a:extLst>
          </p:cNvPr>
          <p:cNvCxnSpPr>
            <a:cxnSpLocks/>
            <a:stCxn id="136" idx="3"/>
            <a:endCxn id="143" idx="1"/>
          </p:cNvCxnSpPr>
          <p:nvPr/>
        </p:nvCxnSpPr>
        <p:spPr>
          <a:xfrm>
            <a:off x="6689339" y="4574602"/>
            <a:ext cx="860390" cy="1270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690F688-29D5-4B92-9D01-4CD35FB93A1F}"/>
              </a:ext>
            </a:extLst>
          </p:cNvPr>
          <p:cNvCxnSpPr>
            <a:stCxn id="90" idx="2"/>
            <a:endCxn id="164" idx="1"/>
          </p:cNvCxnSpPr>
          <p:nvPr/>
        </p:nvCxnSpPr>
        <p:spPr>
          <a:xfrm rot="16200000" flipH="1">
            <a:off x="3817245" y="4379708"/>
            <a:ext cx="670476" cy="160436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762C9FBC-F8C8-4034-981B-B4C6D3B939B6}"/>
              </a:ext>
            </a:extLst>
          </p:cNvPr>
          <p:cNvSpPr/>
          <p:nvPr/>
        </p:nvSpPr>
        <p:spPr bwMode="gray">
          <a:xfrm>
            <a:off x="282289" y="2707447"/>
            <a:ext cx="1047750" cy="628441"/>
          </a:xfrm>
          <a:prstGeom prst="rect">
            <a:avLst/>
          </a:prstGeom>
          <a:solidFill>
            <a:srgbClr val="00ABAB"/>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IM </a:t>
            </a:r>
            <a:br>
              <a:rPr kumimoji="0" lang="en-US" sz="1200" b="1" i="0" u="none" strike="noStrike" kern="1200" cap="none" spc="0" normalizeH="0" baseline="0" noProof="0" dirty="0">
                <a:ln>
                  <a:noFill/>
                </a:ln>
                <a:solidFill>
                  <a:prstClr val="white"/>
                </a:solidFill>
                <a:effectLst/>
                <a:uLnTx/>
                <a:uFillTx/>
                <a:latin typeface="Verdana"/>
                <a:ea typeface="+mn-ea"/>
                <a:cs typeface="+mn-cs"/>
              </a:rPr>
            </a:br>
            <a:r>
              <a:rPr kumimoji="0" lang="en-US" sz="1200" b="1" i="0" u="none" strike="noStrike" kern="1200" cap="none" spc="0" normalizeH="0" baseline="0" noProof="0" dirty="0">
                <a:ln>
                  <a:noFill/>
                </a:ln>
                <a:solidFill>
                  <a:prstClr val="white"/>
                </a:solidFill>
                <a:effectLst/>
                <a:uLnTx/>
                <a:uFillTx/>
                <a:latin typeface="Verdana"/>
                <a:ea typeface="+mn-ea"/>
                <a:cs typeface="+mn-cs"/>
              </a:rPr>
              <a:t>Release</a:t>
            </a:r>
          </a:p>
        </p:txBody>
      </p:sp>
      <p:sp>
        <p:nvSpPr>
          <p:cNvPr id="108" name="Rectangle 107">
            <a:extLst>
              <a:ext uri="{FF2B5EF4-FFF2-40B4-BE49-F238E27FC236}">
                <a16:creationId xmlns:a16="http://schemas.microsoft.com/office/drawing/2014/main" id="{1CBEE28D-3E28-4110-B8F5-7257D4CD971B}"/>
              </a:ext>
            </a:extLst>
          </p:cNvPr>
          <p:cNvSpPr/>
          <p:nvPr/>
        </p:nvSpPr>
        <p:spPr bwMode="gray">
          <a:xfrm>
            <a:off x="2281452" y="2928957"/>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SITW(IM + A)</a:t>
            </a:r>
          </a:p>
        </p:txBody>
      </p:sp>
      <p:sp>
        <p:nvSpPr>
          <p:cNvPr id="109" name="Rectangle 108">
            <a:extLst>
              <a:ext uri="{FF2B5EF4-FFF2-40B4-BE49-F238E27FC236}">
                <a16:creationId xmlns:a16="http://schemas.microsoft.com/office/drawing/2014/main" id="{B0F4B9EC-F70E-49D1-8EDA-BAD339BA2EA2}"/>
              </a:ext>
            </a:extLst>
          </p:cNvPr>
          <p:cNvSpPr/>
          <p:nvPr/>
        </p:nvSpPr>
        <p:spPr bwMode="gray">
          <a:xfrm>
            <a:off x="4601083" y="2924477"/>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SITNT(IM + A)</a:t>
            </a:r>
          </a:p>
        </p:txBody>
      </p:sp>
      <p:sp>
        <p:nvSpPr>
          <p:cNvPr id="113" name="Rectangle 112">
            <a:extLst>
              <a:ext uri="{FF2B5EF4-FFF2-40B4-BE49-F238E27FC236}">
                <a16:creationId xmlns:a16="http://schemas.microsoft.com/office/drawing/2014/main" id="{1DB1899B-5D0E-4ECD-882A-FD17DD40B5E4}"/>
              </a:ext>
            </a:extLst>
          </p:cNvPr>
          <p:cNvSpPr/>
          <p:nvPr/>
        </p:nvSpPr>
        <p:spPr bwMode="gray">
          <a:xfrm>
            <a:off x="6959367" y="2919497"/>
            <a:ext cx="1734671" cy="19438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UATL(IM + A)</a:t>
            </a:r>
          </a:p>
        </p:txBody>
      </p:sp>
      <p:cxnSp>
        <p:nvCxnSpPr>
          <p:cNvPr id="114" name="Straight Arrow Connector 113">
            <a:extLst>
              <a:ext uri="{FF2B5EF4-FFF2-40B4-BE49-F238E27FC236}">
                <a16:creationId xmlns:a16="http://schemas.microsoft.com/office/drawing/2014/main" id="{2D3B7A97-3EDF-4E5B-848C-DCEAD9409006}"/>
              </a:ext>
            </a:extLst>
          </p:cNvPr>
          <p:cNvCxnSpPr>
            <a:cxnSpLocks/>
            <a:stCxn id="107" idx="3"/>
            <a:endCxn id="108" idx="1"/>
          </p:cNvCxnSpPr>
          <p:nvPr/>
        </p:nvCxnSpPr>
        <p:spPr>
          <a:xfrm>
            <a:off x="1330039" y="3021668"/>
            <a:ext cx="951413" cy="44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C8FA9451-7F1B-468D-B676-C19ABF7E7D66}"/>
              </a:ext>
            </a:extLst>
          </p:cNvPr>
          <p:cNvCxnSpPr>
            <a:stCxn id="108" idx="3"/>
            <a:endCxn id="109" idx="1"/>
          </p:cNvCxnSpPr>
          <p:nvPr/>
        </p:nvCxnSpPr>
        <p:spPr>
          <a:xfrm flipV="1">
            <a:off x="4016123" y="3021668"/>
            <a:ext cx="584960" cy="44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A777012-E17E-4701-B97D-83A4A34A14F8}"/>
              </a:ext>
            </a:extLst>
          </p:cNvPr>
          <p:cNvCxnSpPr>
            <a:stCxn id="109" idx="3"/>
            <a:endCxn id="113" idx="1"/>
          </p:cNvCxnSpPr>
          <p:nvPr/>
        </p:nvCxnSpPr>
        <p:spPr>
          <a:xfrm flipV="1">
            <a:off x="6335754" y="3016688"/>
            <a:ext cx="623613" cy="49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6D5BD902-7081-4C67-BDB1-DF31AE34B525}"/>
              </a:ext>
            </a:extLst>
          </p:cNvPr>
          <p:cNvCxnSpPr>
            <a:cxnSpLocks/>
            <a:stCxn id="108" idx="2"/>
          </p:cNvCxnSpPr>
          <p:nvPr/>
        </p:nvCxnSpPr>
        <p:spPr>
          <a:xfrm rot="16200000" flipH="1">
            <a:off x="2944625" y="3327501"/>
            <a:ext cx="408327" cy="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F0D95EC9-5073-4C5F-BF92-8509A3C1135C}"/>
              </a:ext>
            </a:extLst>
          </p:cNvPr>
          <p:cNvSpPr/>
          <p:nvPr/>
        </p:nvSpPr>
        <p:spPr bwMode="gray">
          <a:xfrm>
            <a:off x="2332529" y="3511760"/>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SITDMRT</a:t>
            </a:r>
          </a:p>
        </p:txBody>
      </p:sp>
      <p:sp>
        <p:nvSpPr>
          <p:cNvPr id="130" name="Rectangle 129">
            <a:extLst>
              <a:ext uri="{FF2B5EF4-FFF2-40B4-BE49-F238E27FC236}">
                <a16:creationId xmlns:a16="http://schemas.microsoft.com/office/drawing/2014/main" id="{EBF4C9D3-1629-48C8-9C6B-B64071F45215}"/>
              </a:ext>
            </a:extLst>
          </p:cNvPr>
          <p:cNvSpPr/>
          <p:nvPr/>
        </p:nvSpPr>
        <p:spPr bwMode="gray">
          <a:xfrm>
            <a:off x="5752872" y="3523832"/>
            <a:ext cx="1734671" cy="19438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SITDMART</a:t>
            </a:r>
          </a:p>
        </p:txBody>
      </p:sp>
      <p:cxnSp>
        <p:nvCxnSpPr>
          <p:cNvPr id="71" name="Connector: Elbow 70">
            <a:extLst>
              <a:ext uri="{FF2B5EF4-FFF2-40B4-BE49-F238E27FC236}">
                <a16:creationId xmlns:a16="http://schemas.microsoft.com/office/drawing/2014/main" id="{C055E5EB-ABE6-41E3-BF2C-5EDF34438987}"/>
              </a:ext>
            </a:extLst>
          </p:cNvPr>
          <p:cNvCxnSpPr>
            <a:cxnSpLocks/>
            <a:endCxn id="130" idx="1"/>
          </p:cNvCxnSpPr>
          <p:nvPr/>
        </p:nvCxnSpPr>
        <p:spPr>
          <a:xfrm rot="16200000" flipH="1">
            <a:off x="5291321" y="3159472"/>
            <a:ext cx="498444" cy="42465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DC28C75-00D8-40D7-A44E-039B3655970F}"/>
              </a:ext>
            </a:extLst>
          </p:cNvPr>
          <p:cNvSpPr txBox="1"/>
          <p:nvPr/>
        </p:nvSpPr>
        <p:spPr>
          <a:xfrm>
            <a:off x="1444650" y="3536153"/>
            <a:ext cx="836802"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Datamart</a:t>
            </a:r>
          </a:p>
        </p:txBody>
      </p:sp>
      <p:cxnSp>
        <p:nvCxnSpPr>
          <p:cNvPr id="77" name="Connector: Elbow 76">
            <a:extLst>
              <a:ext uri="{FF2B5EF4-FFF2-40B4-BE49-F238E27FC236}">
                <a16:creationId xmlns:a16="http://schemas.microsoft.com/office/drawing/2014/main" id="{AE2BF987-CFAA-4DFD-9222-3C24E92707D4}"/>
              </a:ext>
            </a:extLst>
          </p:cNvPr>
          <p:cNvCxnSpPr>
            <a:stCxn id="113" idx="3"/>
            <a:endCxn id="126" idx="1"/>
          </p:cNvCxnSpPr>
          <p:nvPr/>
        </p:nvCxnSpPr>
        <p:spPr>
          <a:xfrm>
            <a:off x="8694038" y="3016688"/>
            <a:ext cx="805223" cy="527743"/>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3F9DB86-4E86-48F2-A196-FAED5D409355}"/>
              </a:ext>
            </a:extLst>
          </p:cNvPr>
          <p:cNvSpPr txBox="1"/>
          <p:nvPr/>
        </p:nvSpPr>
        <p:spPr>
          <a:xfrm>
            <a:off x="2628851" y="6303398"/>
            <a:ext cx="3123226" cy="184666"/>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Triaging and Datafix development - USI</a:t>
            </a:r>
          </a:p>
        </p:txBody>
      </p:sp>
      <p:pic>
        <p:nvPicPr>
          <p:cNvPr id="81" name="Picture 80">
            <a:extLst>
              <a:ext uri="{FF2B5EF4-FFF2-40B4-BE49-F238E27FC236}">
                <a16:creationId xmlns:a16="http://schemas.microsoft.com/office/drawing/2014/main" id="{9C15C925-3B51-4637-AE64-E30DFDC56EBE}"/>
              </a:ext>
            </a:extLst>
          </p:cNvPr>
          <p:cNvPicPr>
            <a:picLocks noChangeAspect="1"/>
          </p:cNvPicPr>
          <p:nvPr/>
        </p:nvPicPr>
        <p:blipFill>
          <a:blip r:embed="rId2"/>
          <a:stretch>
            <a:fillRect/>
          </a:stretch>
        </p:blipFill>
        <p:spPr>
          <a:xfrm>
            <a:off x="10131136" y="-12195"/>
            <a:ext cx="2127115" cy="1463040"/>
          </a:xfrm>
          <a:prstGeom prst="rect">
            <a:avLst/>
          </a:prstGeom>
        </p:spPr>
      </p:pic>
      <p:cxnSp>
        <p:nvCxnSpPr>
          <p:cNvPr id="195" name="Connector: Elbow 194">
            <a:extLst>
              <a:ext uri="{FF2B5EF4-FFF2-40B4-BE49-F238E27FC236}">
                <a16:creationId xmlns:a16="http://schemas.microsoft.com/office/drawing/2014/main" id="{EB13F701-E2A8-417F-BE37-F400D8F0A7E5}"/>
              </a:ext>
            </a:extLst>
          </p:cNvPr>
          <p:cNvCxnSpPr>
            <a:stCxn id="90" idx="3"/>
            <a:endCxn id="136" idx="1"/>
          </p:cNvCxnSpPr>
          <p:nvPr/>
        </p:nvCxnSpPr>
        <p:spPr>
          <a:xfrm flipV="1">
            <a:off x="4217634" y="4574602"/>
            <a:ext cx="737034" cy="16292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2CE9AA6B-8306-497F-93AF-9744FAE72B7E}"/>
              </a:ext>
            </a:extLst>
          </p:cNvPr>
          <p:cNvCxnSpPr>
            <a:stCxn id="90" idx="3"/>
            <a:endCxn id="141" idx="1"/>
          </p:cNvCxnSpPr>
          <p:nvPr/>
        </p:nvCxnSpPr>
        <p:spPr>
          <a:xfrm>
            <a:off x="4217634" y="4737527"/>
            <a:ext cx="728011" cy="24578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E91E643-8533-4B89-8AAC-54F2DF5AB30E}"/>
              </a:ext>
            </a:extLst>
          </p:cNvPr>
          <p:cNvCxnSpPr>
            <a:cxnSpLocks/>
            <a:stCxn id="62" idx="3"/>
            <a:endCxn id="63" idx="1"/>
          </p:cNvCxnSpPr>
          <p:nvPr/>
        </p:nvCxnSpPr>
        <p:spPr>
          <a:xfrm flipV="1">
            <a:off x="1316709" y="6085378"/>
            <a:ext cx="1832078" cy="356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Connector: Elbow 256">
            <a:extLst>
              <a:ext uri="{FF2B5EF4-FFF2-40B4-BE49-F238E27FC236}">
                <a16:creationId xmlns:a16="http://schemas.microsoft.com/office/drawing/2014/main" id="{3FB62DCF-7C67-4BCC-A189-799C2CE95AFE}"/>
              </a:ext>
            </a:extLst>
          </p:cNvPr>
          <p:cNvCxnSpPr>
            <a:cxnSpLocks/>
          </p:cNvCxnSpPr>
          <p:nvPr/>
        </p:nvCxnSpPr>
        <p:spPr>
          <a:xfrm flipV="1">
            <a:off x="10700107" y="3124116"/>
            <a:ext cx="611841" cy="42815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951A2A20-BB1C-4438-9DAA-48CCEEB72D90}"/>
              </a:ext>
            </a:extLst>
          </p:cNvPr>
          <p:cNvSpPr/>
          <p:nvPr/>
        </p:nvSpPr>
        <p:spPr bwMode="gray">
          <a:xfrm>
            <a:off x="10757392" y="4257128"/>
            <a:ext cx="1223682" cy="196408"/>
          </a:xfrm>
          <a:prstGeom prst="rect">
            <a:avLst/>
          </a:prstGeom>
          <a:solidFill>
            <a:srgbClr val="7030A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PRDT</a:t>
            </a:r>
          </a:p>
        </p:txBody>
      </p:sp>
      <p:cxnSp>
        <p:nvCxnSpPr>
          <p:cNvPr id="72" name="Connector: Elbow 71">
            <a:extLst>
              <a:ext uri="{FF2B5EF4-FFF2-40B4-BE49-F238E27FC236}">
                <a16:creationId xmlns:a16="http://schemas.microsoft.com/office/drawing/2014/main" id="{0E12969D-DB8F-4D53-B65B-0DDD81F6F09F}"/>
              </a:ext>
            </a:extLst>
          </p:cNvPr>
          <p:cNvCxnSpPr>
            <a:cxnSpLocks/>
            <a:stCxn id="126" idx="3"/>
          </p:cNvCxnSpPr>
          <p:nvPr/>
        </p:nvCxnSpPr>
        <p:spPr>
          <a:xfrm>
            <a:off x="10722943" y="3544431"/>
            <a:ext cx="589005" cy="71269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33FFB6C-F3CB-42E9-B671-2C374DCD5DBC}"/>
              </a:ext>
            </a:extLst>
          </p:cNvPr>
          <p:cNvSpPr/>
          <p:nvPr/>
        </p:nvSpPr>
        <p:spPr>
          <a:xfrm>
            <a:off x="10855189" y="4538943"/>
            <a:ext cx="796436" cy="276999"/>
          </a:xfrm>
          <a:prstGeom prst="rect">
            <a:avLst/>
          </a:prstGeom>
        </p:spPr>
        <p:txBody>
          <a:bodyPr wrap="none">
            <a:spAutoFit/>
          </a:bodyPr>
          <a:lstStyle/>
          <a:p>
            <a:r>
              <a:rPr lang="en-US" sz="1200" dirty="0">
                <a:solidFill>
                  <a:prstClr val="black"/>
                </a:solidFill>
              </a:rPr>
              <a:t>Triaging</a:t>
            </a:r>
            <a:endParaRPr lang="en-US" sz="1200" dirty="0"/>
          </a:p>
        </p:txBody>
      </p:sp>
      <p:sp>
        <p:nvSpPr>
          <p:cNvPr id="73" name="Title 1">
            <a:extLst>
              <a:ext uri="{FF2B5EF4-FFF2-40B4-BE49-F238E27FC236}">
                <a16:creationId xmlns:a16="http://schemas.microsoft.com/office/drawing/2014/main" id="{96903148-854E-455B-8684-6CAEC6FFC75A}"/>
              </a:ext>
            </a:extLst>
          </p:cNvPr>
          <p:cNvSpPr txBox="1">
            <a:spLocks/>
          </p:cNvSpPr>
          <p:nvPr/>
        </p:nvSpPr>
        <p:spPr bwMode="gray">
          <a:xfrm>
            <a:off x="268959" y="142469"/>
            <a:ext cx="10058400" cy="273050"/>
          </a:xfrm>
          <a:prstGeom prst="rect">
            <a:avLst/>
          </a:prstGeom>
        </p:spPr>
        <p:txBody>
          <a:bodyPr vert="horz" lIns="0" tIns="0" rIns="0" bIns="0" rtlCol="0" anchor="t" anchorCtr="0">
            <a:normAutofit fontScale="90000" lnSpcReduction="10000"/>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b="1" dirty="0">
                <a:latin typeface="Calibri" panose="020F0502020204030204" pitchFamily="34" charset="0"/>
                <a:cs typeface="Calibri" panose="020F0502020204030204" pitchFamily="34" charset="0"/>
              </a:rPr>
              <a:t>Lower Environment Code Propagation reusing env’s across branches: </a:t>
            </a:r>
            <a:r>
              <a:rPr lang="en-US" b="1" dirty="0">
                <a:solidFill>
                  <a:srgbClr val="FF0000"/>
                </a:solidFill>
                <a:latin typeface="Calibri" panose="020F0502020204030204" pitchFamily="34" charset="0"/>
                <a:cs typeface="Calibri" panose="020F0502020204030204" pitchFamily="34" charset="0"/>
              </a:rPr>
              <a:t>Env Count - 18</a:t>
            </a:r>
          </a:p>
        </p:txBody>
      </p:sp>
      <p:sp>
        <p:nvSpPr>
          <p:cNvPr id="91" name="TextBox 90">
            <a:extLst>
              <a:ext uri="{FF2B5EF4-FFF2-40B4-BE49-F238E27FC236}">
                <a16:creationId xmlns:a16="http://schemas.microsoft.com/office/drawing/2014/main" id="{AE54766B-B403-43E6-8AAC-952E0F1399AC}"/>
              </a:ext>
            </a:extLst>
          </p:cNvPr>
          <p:cNvSpPr txBox="1"/>
          <p:nvPr/>
        </p:nvSpPr>
        <p:spPr>
          <a:xfrm>
            <a:off x="3432031" y="5146917"/>
            <a:ext cx="1734671" cy="394980"/>
          </a:xfrm>
          <a:prstGeom prst="rect">
            <a:avLst/>
          </a:prstGeom>
          <a:noFill/>
        </p:spPr>
        <p:txBody>
          <a:bodyPr vert="horz" wrap="square" lIns="0" tIns="0" rIns="0" bIns="0" rtlCol="0">
            <a:spAutoFit/>
          </a:bodyPr>
          <a:lstStyle/>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App perf/Tech upgrades</a:t>
            </a:r>
          </a:p>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Prod ops dry-runs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92" name="TextBox 91">
            <a:extLst>
              <a:ext uri="{FF2B5EF4-FFF2-40B4-BE49-F238E27FC236}">
                <a16:creationId xmlns:a16="http://schemas.microsoft.com/office/drawing/2014/main" id="{6E4BE506-EF21-402B-B029-46E067CA8E26}"/>
              </a:ext>
            </a:extLst>
          </p:cNvPr>
          <p:cNvSpPr txBox="1"/>
          <p:nvPr/>
        </p:nvSpPr>
        <p:spPr>
          <a:xfrm>
            <a:off x="7183101" y="2294530"/>
            <a:ext cx="1142999" cy="369332"/>
          </a:xfrm>
          <a:prstGeom prst="rect">
            <a:avLst/>
          </a:prstGeom>
          <a:noFill/>
        </p:spPr>
        <p:txBody>
          <a:bodyPr vert="horz" wrap="square" lIns="0" tIns="0" rIns="0" bIns="0" rtlCol="0">
            <a:spAutoFit/>
          </a:bodyPr>
          <a:lstStyle/>
          <a:p>
            <a:pPr lvl="0" defTabSz="1219170">
              <a:spcBef>
                <a:spcPts val="200"/>
              </a:spcBef>
              <a:buSzPct val="100000"/>
              <a:defRPr/>
            </a:pPr>
            <a:r>
              <a:rPr lang="en-US" sz="1200" i="1" dirty="0">
                <a:latin typeface="Calibri" panose="020F0502020204030204" pitchFamily="34" charset="0"/>
                <a:ea typeface="Calibri" panose="020F0502020204030204" pitchFamily="34" charset="0"/>
                <a:cs typeface="Calibri" panose="020F0502020204030204" pitchFamily="34" charset="0"/>
              </a:rPr>
              <a:t>Unmasked interface dry-runs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cxnSp>
        <p:nvCxnSpPr>
          <p:cNvPr id="93" name="Connector: Elbow 92">
            <a:extLst>
              <a:ext uri="{FF2B5EF4-FFF2-40B4-BE49-F238E27FC236}">
                <a16:creationId xmlns:a16="http://schemas.microsoft.com/office/drawing/2014/main" id="{7B07D266-7291-4872-8037-E0D4CBD808BB}"/>
              </a:ext>
            </a:extLst>
          </p:cNvPr>
          <p:cNvCxnSpPr>
            <a:cxnSpLocks/>
            <a:endCxn id="130" idx="3"/>
          </p:cNvCxnSpPr>
          <p:nvPr/>
        </p:nvCxnSpPr>
        <p:spPr>
          <a:xfrm rot="5400000">
            <a:off x="7413411" y="3185069"/>
            <a:ext cx="510087" cy="36182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90CA39FF-8446-4CF8-8B11-DD329BB6ADB1}"/>
              </a:ext>
            </a:extLst>
          </p:cNvPr>
          <p:cNvSpPr/>
          <p:nvPr/>
        </p:nvSpPr>
        <p:spPr bwMode="gray">
          <a:xfrm>
            <a:off x="7596437" y="1694386"/>
            <a:ext cx="1734671" cy="373123"/>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UATWT</a:t>
            </a:r>
          </a:p>
        </p:txBody>
      </p:sp>
      <p:cxnSp>
        <p:nvCxnSpPr>
          <p:cNvPr id="79" name="Connector: Elbow 78">
            <a:extLst>
              <a:ext uri="{FF2B5EF4-FFF2-40B4-BE49-F238E27FC236}">
                <a16:creationId xmlns:a16="http://schemas.microsoft.com/office/drawing/2014/main" id="{914D996A-70B8-429E-86ED-B753DC3F869F}"/>
              </a:ext>
            </a:extLst>
          </p:cNvPr>
          <p:cNvCxnSpPr>
            <a:cxnSpLocks/>
            <a:stCxn id="74" idx="3"/>
          </p:cNvCxnSpPr>
          <p:nvPr/>
        </p:nvCxnSpPr>
        <p:spPr>
          <a:xfrm>
            <a:off x="9331108" y="1880948"/>
            <a:ext cx="679626" cy="147594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0077D9-6728-46DB-B831-5CFE10BAB10D}"/>
              </a:ext>
            </a:extLst>
          </p:cNvPr>
          <p:cNvCxnSpPr>
            <a:cxnSpLocks/>
            <a:endCxn id="74" idx="1"/>
          </p:cNvCxnSpPr>
          <p:nvPr/>
        </p:nvCxnSpPr>
        <p:spPr>
          <a:xfrm flipV="1">
            <a:off x="7130273" y="1880948"/>
            <a:ext cx="466164" cy="362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BD7F4CA2-4744-4B24-9EFE-115D29FE9F63}"/>
              </a:ext>
            </a:extLst>
          </p:cNvPr>
          <p:cNvSpPr/>
          <p:nvPr/>
        </p:nvSpPr>
        <p:spPr bwMode="gray">
          <a:xfrm>
            <a:off x="7556674" y="4969474"/>
            <a:ext cx="1734671" cy="266931"/>
          </a:xfrm>
          <a:prstGeom prst="rect">
            <a:avLst/>
          </a:prstGeom>
          <a:solidFill>
            <a:srgbClr val="7030A0"/>
          </a:solidFill>
          <a:ln>
            <a:headEnd/>
            <a:tailEnd/>
          </a:ln>
        </p:spPr>
        <p:style>
          <a:lnRef idx="1">
            <a:schemeClr val="accent2"/>
          </a:lnRef>
          <a:fillRef idx="3">
            <a:schemeClr val="accent2"/>
          </a:fillRef>
          <a:effectRef idx="2">
            <a:schemeClr val="accent2"/>
          </a:effectRef>
          <a:fontRef idx="minor">
            <a:schemeClr val="lt1"/>
          </a:fontRef>
        </p:style>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a:ea typeface="+mn-ea"/>
                <a:cs typeface="+mn-cs"/>
              </a:rPr>
              <a:t>UATN</a:t>
            </a:r>
          </a:p>
        </p:txBody>
      </p:sp>
      <p:cxnSp>
        <p:nvCxnSpPr>
          <p:cNvPr id="95" name="Connector: Elbow 94">
            <a:extLst>
              <a:ext uri="{FF2B5EF4-FFF2-40B4-BE49-F238E27FC236}">
                <a16:creationId xmlns:a16="http://schemas.microsoft.com/office/drawing/2014/main" id="{A47515B7-D345-4323-92EE-6C72A4AC6003}"/>
              </a:ext>
            </a:extLst>
          </p:cNvPr>
          <p:cNvCxnSpPr>
            <a:cxnSpLocks/>
            <a:stCxn id="141" idx="3"/>
            <a:endCxn id="94" idx="1"/>
          </p:cNvCxnSpPr>
          <p:nvPr/>
        </p:nvCxnSpPr>
        <p:spPr>
          <a:xfrm>
            <a:off x="6689339" y="4983312"/>
            <a:ext cx="867335" cy="119628"/>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4492731D-B273-49BA-B44E-0C13EE6B39EC}"/>
              </a:ext>
            </a:extLst>
          </p:cNvPr>
          <p:cNvCxnSpPr>
            <a:cxnSpLocks/>
          </p:cNvCxnSpPr>
          <p:nvPr/>
        </p:nvCxnSpPr>
        <p:spPr>
          <a:xfrm rot="5400000" flipH="1" flipV="1">
            <a:off x="8930449" y="4060139"/>
            <a:ext cx="1389266" cy="695766"/>
          </a:xfrm>
          <a:prstGeom prst="bentConnector3">
            <a:avLst>
              <a:gd name="adj1" fmla="val -528"/>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1749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EC0AAC-1A86-411F-9139-84D70325B096}"/>
              </a:ext>
            </a:extLst>
          </p:cNvPr>
          <p:cNvSpPr/>
          <p:nvPr/>
        </p:nvSpPr>
        <p:spPr>
          <a:xfrm>
            <a:off x="341746" y="274290"/>
            <a:ext cx="11231417" cy="6309420"/>
          </a:xfrm>
          <a:prstGeom prst="rect">
            <a:avLst/>
          </a:prstGeom>
        </p:spPr>
        <p:txBody>
          <a:bodyPr wrap="square">
            <a:spAutoFit/>
          </a:bodyPr>
          <a:lstStyle/>
          <a:p>
            <a:r>
              <a:rPr lang="en-US" sz="1400" b="1" u="sng" dirty="0">
                <a:latin typeface="Calibri" panose="020F0502020204030204" pitchFamily="34" charset="0"/>
                <a:ea typeface="Calibri" panose="020F0502020204030204" pitchFamily="34" charset="0"/>
                <a:cs typeface="Calibri" panose="020F0502020204030204" pitchFamily="34" charset="0"/>
              </a:rPr>
              <a:t>Discussion points:</a:t>
            </a:r>
          </a:p>
          <a:p>
            <a:r>
              <a:rPr lang="en-US" sz="1200" dirty="0">
                <a:latin typeface="Calibri" panose="020F0502020204030204" pitchFamily="34" charset="0"/>
                <a:ea typeface="Calibri" panose="020F0502020204030204" pitchFamily="34" charset="0"/>
                <a:cs typeface="Calibri" panose="020F0502020204030204" pitchFamily="34" charset="0"/>
              </a:rPr>
              <a:t>1. Do we need to maintain Separate env’s for each branch? If so, then we would need to allocate additional env’s for enhancement track to accommodate the PTs validations. This will have an impact to env optimization. </a:t>
            </a:r>
          </a:p>
          <a:p>
            <a:r>
              <a:rPr lang="en-US" sz="1200" dirty="0">
                <a:latin typeface="Calibri" panose="020F0502020204030204" pitchFamily="34" charset="0"/>
                <a:ea typeface="Calibri" panose="020F0502020204030204" pitchFamily="34" charset="0"/>
                <a:cs typeface="Calibri" panose="020F0502020204030204" pitchFamily="34" charset="0"/>
              </a:rPr>
              <a:t>2. Release Management should include the env’s availability as a parameter for release scoping before proposing any late adds.</a:t>
            </a:r>
          </a:p>
          <a:p>
            <a:r>
              <a:rPr lang="en-US" sz="1200" dirty="0">
                <a:latin typeface="Calibri" panose="020F0502020204030204" pitchFamily="34" charset="0"/>
                <a:ea typeface="Calibri" panose="020F0502020204030204" pitchFamily="34" charset="0"/>
                <a:cs typeface="Calibri" panose="020F0502020204030204" pitchFamily="34" charset="0"/>
              </a:rPr>
              <a:t>3. All the late adds post SIT completion will have SIT and UAT in parallel on UAT env’s and includes any other activities that are resultant of late adds. </a:t>
            </a:r>
          </a:p>
          <a:p>
            <a:r>
              <a:rPr lang="en-US" sz="1200" dirty="0">
                <a:latin typeface="Calibri" panose="020F0502020204030204" pitchFamily="34" charset="0"/>
                <a:ea typeface="Calibri" panose="020F0502020204030204" pitchFamily="34" charset="0"/>
                <a:cs typeface="Calibri" panose="020F0502020204030204" pitchFamily="34" charset="0"/>
              </a:rPr>
              <a:t>4. There is no provision for a separate UAT support env and UAT defect fixes will be delivered directly to UAT env's. SIT team will use the UAT boxes for UAT defect validations.</a:t>
            </a:r>
          </a:p>
          <a:p>
            <a:r>
              <a:rPr lang="en-US" sz="1200" dirty="0">
                <a:latin typeface="Calibri" panose="020F0502020204030204" pitchFamily="34" charset="0"/>
                <a:ea typeface="Calibri" panose="020F0502020204030204" pitchFamily="34" charset="0"/>
                <a:cs typeface="Calibri" panose="020F0502020204030204" pitchFamily="34" charset="0"/>
              </a:rPr>
              <a:t>5. There is no provision for a separate unmasked env for any dry-runs and will need to be tagged to respective releases and need to adhere to the release cadence to use the unmasked SIT env. </a:t>
            </a:r>
          </a:p>
          <a:p>
            <a:r>
              <a:rPr lang="en-US" sz="1200" dirty="0">
                <a:latin typeface="Calibri" panose="020F0502020204030204" pitchFamily="34" charset="0"/>
                <a:ea typeface="Calibri" panose="020F0502020204030204" pitchFamily="34" charset="0"/>
                <a:cs typeface="Calibri" panose="020F0502020204030204" pitchFamily="34" charset="0"/>
              </a:rPr>
              <a:t>6. A separate env for Prod ops dry-run is planned only till Nov month end. Post Nov, the expectation is to align the prod ops dry-runs to respective releases and need to adhere to the release cadence to use the SIT env. </a:t>
            </a:r>
          </a:p>
          <a:p>
            <a:r>
              <a:rPr lang="en-US" sz="1200" dirty="0">
                <a:latin typeface="Calibri" panose="020F0502020204030204" pitchFamily="34" charset="0"/>
                <a:ea typeface="Calibri" panose="020F0502020204030204" pitchFamily="34" charset="0"/>
                <a:cs typeface="Calibri" panose="020F0502020204030204" pitchFamily="34" charset="0"/>
              </a:rPr>
              <a:t>7. It is expected that any Prod ops/Interface dry-runs to be aligned with regular releases. To accommodate the overhead created on the env availability, there will be reduction in the planned release scope.</a:t>
            </a:r>
          </a:p>
          <a:p>
            <a:r>
              <a:rPr lang="en-US" sz="1200" dirty="0">
                <a:latin typeface="Calibri" panose="020F0502020204030204" pitchFamily="34" charset="0"/>
                <a:ea typeface="Calibri" panose="020F0502020204030204" pitchFamily="34" charset="0"/>
                <a:cs typeface="Calibri" panose="020F0502020204030204" pitchFamily="34" charset="0"/>
              </a:rPr>
              <a:t> </a:t>
            </a:r>
          </a:p>
          <a:p>
            <a:r>
              <a:rPr lang="en-US" sz="1200" dirty="0">
                <a:latin typeface="Calibri" panose="020F0502020204030204" pitchFamily="34" charset="0"/>
                <a:ea typeface="Calibri" panose="020F0502020204030204" pitchFamily="34" charset="0"/>
                <a:cs typeface="Calibri" panose="020F0502020204030204" pitchFamily="34" charset="0"/>
              </a:rPr>
              <a:t>Note: Considering the current approved runway, the OCT major release has two parallel iterative development in progress which would need separate env’s to validate. To accommodate this, we have added 2 more env’s to Oct Major release SIT and will be taken down post OCT release SIT completion.</a:t>
            </a:r>
          </a:p>
          <a:p>
            <a:r>
              <a:rPr lang="en-US" sz="1200" dirty="0">
                <a:latin typeface="Calibri" panose="020F0502020204030204" pitchFamily="34" charset="0"/>
                <a:ea typeface="Calibri" panose="020F0502020204030204" pitchFamily="34" charset="0"/>
                <a:cs typeface="Calibri" panose="020F0502020204030204" pitchFamily="34" charset="0"/>
              </a:rPr>
              <a:t> </a:t>
            </a:r>
          </a:p>
          <a:p>
            <a:r>
              <a:rPr lang="en-US" sz="1400" b="1" u="sng" dirty="0">
                <a:latin typeface="Calibri" panose="020F0502020204030204" pitchFamily="34" charset="0"/>
                <a:ea typeface="Calibri" panose="020F0502020204030204" pitchFamily="34" charset="0"/>
                <a:cs typeface="Calibri" panose="020F0502020204030204" pitchFamily="34" charset="0"/>
              </a:rPr>
              <a:t>Branch alignment:</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Major - CP (Aug), RBT (Oct Iterative SNAP), WBT(Oct Iterative MA)</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M&amp;O - RB (Jun), WB (Jul)</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Hotfix - HFX</a:t>
            </a:r>
          </a:p>
          <a:p>
            <a:r>
              <a:rPr lang="en-US" sz="1200" dirty="0">
                <a:latin typeface="Calibri" panose="020F0502020204030204" pitchFamily="34" charset="0"/>
                <a:ea typeface="Calibri" panose="020F0502020204030204" pitchFamily="34" charset="0"/>
                <a:cs typeface="Calibri" panose="020F0502020204030204" pitchFamily="34" charset="0"/>
              </a:rPr>
              <a:t> </a:t>
            </a:r>
          </a:p>
          <a:p>
            <a:r>
              <a:rPr lang="en-US" sz="1400" b="1" u="sng" dirty="0">
                <a:latin typeface="Calibri" panose="020F0502020204030204" pitchFamily="34" charset="0"/>
                <a:ea typeface="Calibri" panose="020F0502020204030204" pitchFamily="34" charset="0"/>
                <a:cs typeface="Calibri" panose="020F0502020204030204" pitchFamily="34" charset="0"/>
              </a:rPr>
              <a:t>Weekday DB refresh/re-points:</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SIT - Plan for SIT boxes refresh during the regression week of prior release before the start of SIT for upcoming release.</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UAT - UAT should close testing by Wednesday of the last week of UAT and release the env’s for tech maintenance in order for them to have the env ready for next week's Monday Start. </a:t>
            </a:r>
          </a:p>
          <a:p>
            <a:r>
              <a:rPr lang="en-US" sz="1200" dirty="0">
                <a:latin typeface="Calibri" panose="020F0502020204030204" pitchFamily="34" charset="0"/>
                <a:ea typeface="Calibri" panose="020F0502020204030204" pitchFamily="34" charset="0"/>
                <a:cs typeface="Calibri" panose="020F0502020204030204" pitchFamily="34" charset="0"/>
              </a:rPr>
              <a:t> </a:t>
            </a:r>
          </a:p>
          <a:p>
            <a:r>
              <a:rPr lang="en-US" sz="1400" b="1" u="sng" dirty="0">
                <a:latin typeface="Calibri" panose="020F0502020204030204" pitchFamily="34" charset="0"/>
                <a:ea typeface="Calibri" panose="020F0502020204030204" pitchFamily="34" charset="0"/>
                <a:cs typeface="Calibri" panose="020F0502020204030204" pitchFamily="34" charset="0"/>
              </a:rPr>
              <a:t>DB sizes:</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DEV M&amp;O - 2 Partial </a:t>
            </a:r>
            <a:r>
              <a:rPr lang="en-US" sz="1200" dirty="0" err="1">
                <a:latin typeface="Calibri" panose="020F0502020204030204" pitchFamily="34" charset="0"/>
                <a:ea typeface="Calibri" panose="020F0502020204030204" pitchFamily="34" charset="0"/>
                <a:cs typeface="Calibri" panose="020F0502020204030204" pitchFamily="34" charset="0"/>
              </a:rPr>
              <a:t>envs</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DEV BRR – 1 Synthetic env</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SIT M&amp;O - 1 Full size, remaining Partial </a:t>
            </a:r>
            <a:r>
              <a:rPr lang="en-US" sz="1200" dirty="0" err="1">
                <a:latin typeface="Calibri" panose="020F0502020204030204" pitchFamily="34" charset="0"/>
                <a:ea typeface="Calibri" panose="020F0502020204030204" pitchFamily="34" charset="0"/>
                <a:cs typeface="Calibri" panose="020F0502020204030204" pitchFamily="34" charset="0"/>
              </a:rPr>
              <a:t>envs</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SIT BRR - 1 Full size, remaining Synthetic</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UAT M&amp;O - 1 Full size</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UAT BRR - 1 Full size</a:t>
            </a:r>
          </a:p>
        </p:txBody>
      </p:sp>
    </p:spTree>
    <p:extLst>
      <p:ext uri="{BB962C8B-B14F-4D97-AF65-F5344CB8AC3E}">
        <p14:creationId xmlns:p14="http://schemas.microsoft.com/office/powerpoint/2010/main" val="310838476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oDoSyB4xQp4GzmDv_NRrx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EA1B90AC-21CD-4B14-9BAE-973E82648603}" vid="{CFC985DD-EBF0-49B3-86A9-BB3F35E1AC72}"/>
    </a:ext>
  </a:extLst>
</a:theme>
</file>

<file path=ppt/theme/theme2.xml><?xml version="1.0" encoding="utf-8"?>
<a:theme xmlns:a="http://schemas.openxmlformats.org/drawingml/2006/main" name="Consulting Template 16x9 Dec 2018">
  <a:themeElements>
    <a:clrScheme name="Custom 9">
      <a:dk1>
        <a:srgbClr val="000000"/>
      </a:dk1>
      <a:lt1>
        <a:srgbClr val="FFFFFF"/>
      </a:lt1>
      <a:dk2>
        <a:srgbClr val="53565A"/>
      </a:dk2>
      <a:lt2>
        <a:srgbClr val="D0D0CE"/>
      </a:lt2>
      <a:accent1>
        <a:srgbClr val="86BC25"/>
      </a:accent1>
      <a:accent2>
        <a:srgbClr val="43B02A"/>
      </a:accent2>
      <a:accent3>
        <a:srgbClr val="007CB0"/>
      </a:accent3>
      <a:accent4>
        <a:srgbClr val="041E41"/>
      </a:accent4>
      <a:accent5>
        <a:srgbClr val="0097A9"/>
      </a:accent5>
      <a:accent6>
        <a:srgbClr val="75787B"/>
      </a:accent6>
      <a:hlink>
        <a:srgbClr val="33F0FF"/>
      </a:hlink>
      <a:folHlink>
        <a:srgbClr val="53565A"/>
      </a:folHlink>
    </a:clrScheme>
    <a:fontScheme name="Custom 1">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21F336A9-A2E7-3B41-98CD-59C728304D68}" vid="{F30C9037-1A19-4542-950D-0A6D1B6CC2B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1599</TotalTime>
  <Words>1351</Words>
  <Application>Microsoft Office PowerPoint</Application>
  <PresentationFormat>Widescreen</PresentationFormat>
  <Paragraphs>276</Paragraphs>
  <Slides>8</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9" baseType="lpstr">
      <vt:lpstr>Arial</vt:lpstr>
      <vt:lpstr>Calibri</vt:lpstr>
      <vt:lpstr>Open Sans</vt:lpstr>
      <vt:lpstr>Open Sans Extrabold</vt:lpstr>
      <vt:lpstr>Open Sans Light</vt:lpstr>
      <vt:lpstr>Times New Roman</vt:lpstr>
      <vt:lpstr>Verdana</vt:lpstr>
      <vt:lpstr>Wingdings 2</vt:lpstr>
      <vt:lpstr>Deloitte_US_Onscreen</vt:lpstr>
      <vt:lpstr>Consulting Template 16x9 Dec 2018</vt:lpstr>
      <vt:lpstr>think-cell Slide</vt:lpstr>
      <vt:lpstr>PowerPoint Presentation</vt:lpstr>
      <vt:lpstr>Upcoming Contractual expectation for Lower Environments:</vt:lpstr>
      <vt:lpstr>Environment Reconciliation Plan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Buthalapalli, Mahesh Reddy</dc:creator>
  <cp:lastModifiedBy>Panguluri, Naga</cp:lastModifiedBy>
  <cp:revision>52</cp:revision>
  <dcterms:created xsi:type="dcterms:W3CDTF">2021-04-20T14:28:20Z</dcterms:created>
  <dcterms:modified xsi:type="dcterms:W3CDTF">2021-05-11T13:46:37Z</dcterms:modified>
</cp:coreProperties>
</file>