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3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325E-68AB-4B55-A246-AFC1A0BBEDE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90BF-58B2-40B0-A5AE-7D6B6FC9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0002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4065">
              <a:defRPr/>
            </a:pPr>
            <a:fld id="{4CB0352C-D054-43E6-93EB-A270F132B8B8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4065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469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92ED-AFA9-4E42-9FA2-E4C661D7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F3643-17D4-4689-B2C2-B6B5AA31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6E3E-F7B9-40A2-9C21-ED7393F0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237D-4592-4EBB-9F2A-E1A06594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3943-7BE0-4CDB-9817-01487EB2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D4E3-7205-4050-928A-B45FF2DF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5678-9F53-4E34-9CCA-AB5C4917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F01-B244-45AF-9C75-3222D7E6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81F0-7E02-4C66-B2ED-2F882B3F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EA0B-6403-4E41-8486-5C43B2AE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DE7BE-DF58-4C8F-A37A-48D4A365E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B630A-8353-46E2-8C22-6C1101BF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A5DD-1066-4D4E-923B-469FA7A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DAD3-F717-44B4-9254-24EBC655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16C3-A05D-4137-9E69-67809A04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37224" y="3635882"/>
            <a:ext cx="919338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701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1621765"/>
            <a:ext cx="12192000" cy="1829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Subtitle 4"/>
          <p:cNvSpPr txBox="1">
            <a:spLocks/>
          </p:cNvSpPr>
          <p:nvPr userDrawn="1"/>
        </p:nvSpPr>
        <p:spPr bwMode="gray">
          <a:xfrm>
            <a:off x="437224" y="1890843"/>
            <a:ext cx="11467217" cy="645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of Rhode Island (RI) Unified Health Infrastructure Project (UHIP)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37225" y="2549631"/>
            <a:ext cx="9193381" cy="51919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2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33" name="Picture 88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449" y="5346524"/>
            <a:ext cx="4169845" cy="106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54170" y="212365"/>
            <a:ext cx="1050272" cy="1179079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968013" y="112734"/>
            <a:ext cx="42559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 b="1" i="1" dirty="0">
                <a:solidFill>
                  <a:schemeClr val="accent6"/>
                </a:solidFill>
              </a:rPr>
              <a:t>Draft: This document is intended for review and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214076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0DBC-522E-4525-AAF5-0D48DEE8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AF9-0163-4145-91DF-C1387F5D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9DC6-84DE-4009-B3A0-950A41D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E8A2-1283-4F8D-8F39-D0CA11A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B117-5272-44C2-9587-06CA9BD6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B225-CF72-436D-9D53-4C82F10D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F6E0-8913-4849-87A7-D1BE1AE1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593A-A200-4FBA-B8A2-1BB7803B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5461-485E-4B47-8FB2-367724F2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5AA1-ABF8-4223-B1A5-0D4098BA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1265-F92A-443C-A656-0DF344A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6D5C-2E60-43B6-AA26-D6EA6BFBF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0DC2D-1D19-4AC7-B08D-4EE67E4F9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5390-0ACA-467C-A92A-C5B3F191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3554-4C89-48F9-B7FE-3D03AB06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FE03A-93D3-4F8A-B434-8FAA3EE1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B90D-B45C-4F84-95A6-083E272A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06FD-A875-42C3-B65D-B55E7BDE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ECDC-CE2B-47A1-9D5A-E462E0B5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FC249-3BA3-4AA1-BEA5-92EE48E63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1D868-64DA-40A5-806B-5862BCEB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D014F-9A77-4156-8A85-707AF0F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EB78D-68D6-425F-96CE-C5D841E5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B45A0-6246-407A-8439-AC84E1C6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2556-EDF4-47D6-8587-7CA2A6D7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EB30B-412E-49DE-9E14-F43ACFC6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9E1BF-26F2-4E54-AE06-342D9FD4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1F45F-19CD-40E7-AA1C-C5C6FC65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12D98-564A-4362-8E30-2905A88F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B6C6C-48A7-444D-8BC9-0D0FC17B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9C7-7C8D-496A-8CB3-40ACDA90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0EC4-CC04-411E-BACE-D90516B2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9D8A-9758-4BFB-A320-BBCAC599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5FE4B-ECF1-43E0-8019-B3768995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41DCF-518E-485B-99F8-48567026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D582-0F0A-47EB-A538-62F3E2EC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D2C40-5A26-485D-9BEF-A85A3F3E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D7CF-308B-44ED-97FC-BCBDDDAA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EF2BE-AF4A-48B8-AB70-1850F4A92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9380-D168-49E7-86E5-3260B0C3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16859-B423-4FA7-B06E-438D924E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8291D-FFBA-4269-916C-602497D5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3793-90D4-4AA2-A56F-C5263B5B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DC707-CBF3-45BE-B8CB-4FDDD5E9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4599-CA76-4769-B02F-21DA64BF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533C-8653-40A5-9563-A9D84D45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4BDC-AFB4-4678-9ABC-A4CD127E1EA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209AC-295A-462F-8F6D-D000B9254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688F-FFD9-4D9F-9C3E-9557F28B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AFCD-3AB7-46DE-8D5D-46261AEB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17E0AF-ED09-4B22-8006-35D266192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58" y="2590728"/>
            <a:ext cx="9193381" cy="519195"/>
          </a:xfrm>
        </p:spPr>
        <p:txBody>
          <a:bodyPr/>
          <a:lstStyle/>
          <a:p>
            <a:r>
              <a:rPr lang="en-US" dirty="0"/>
              <a:t>EDBC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3618996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C5C16D-0C9C-48CC-8A33-9CDF84E85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655891"/>
            <a:ext cx="5215235" cy="4213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Rhode Island vs Other States EDBC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BF8EE79F-5E75-4251-B8E5-48913AB4B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76955"/>
              </p:ext>
            </p:extLst>
          </p:nvPr>
        </p:nvGraphicFramePr>
        <p:xfrm>
          <a:off x="101601" y="1836592"/>
          <a:ext cx="11927840" cy="49446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9890">
                  <a:extLst>
                    <a:ext uri="{9D8B030D-6E8A-4147-A177-3AD203B41FA5}">
                      <a16:colId xmlns:a16="http://schemas.microsoft.com/office/drawing/2014/main" val="4132741279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577300141"/>
                    </a:ext>
                  </a:extLst>
                </a:gridCol>
                <a:gridCol w="1104245">
                  <a:extLst>
                    <a:ext uri="{9D8B030D-6E8A-4147-A177-3AD203B41FA5}">
                      <a16:colId xmlns:a16="http://schemas.microsoft.com/office/drawing/2014/main" val="1753117863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268061204"/>
                    </a:ext>
                  </a:extLst>
                </a:gridCol>
                <a:gridCol w="6874177">
                  <a:extLst>
                    <a:ext uri="{9D8B030D-6E8A-4147-A177-3AD203B41FA5}">
                      <a16:colId xmlns:a16="http://schemas.microsoft.com/office/drawing/2014/main" val="1185611414"/>
                    </a:ext>
                  </a:extLst>
                </a:gridCol>
              </a:tblGrid>
              <a:tr h="327542"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2498"/>
                  </a:ext>
                </a:extLst>
              </a:tr>
              <a:tr h="518440">
                <a:tc>
                  <a:txBody>
                    <a:bodyPr/>
                    <a:lstStyle/>
                    <a:p>
                      <a:r>
                        <a:rPr lang="en-US" sz="1400" dirty="0"/>
                        <a:t>EDBC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Monolithic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Micro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Monolithic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 services architecture requires re-design, new infra structure and is a huge effort.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Not recommended.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46190"/>
                  </a:ext>
                </a:extLst>
              </a:tr>
              <a:tr h="506201">
                <a:tc>
                  <a:txBody>
                    <a:bodyPr/>
                    <a:lstStyle/>
                    <a:p>
                      <a:r>
                        <a:rPr lang="en-US" sz="1400" dirty="0"/>
                        <a:t>Contact Center Integration - Data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RI is the only State to sync real time data to and </a:t>
                      </a:r>
                      <a:r>
                        <a:rPr lang="en-US" sz="1400" dirty="0" err="1"/>
                        <a:t>fro</a:t>
                      </a:r>
                      <a:r>
                        <a:rPr lang="en-US" sz="1400" dirty="0"/>
                        <a:t> with other portals (RIBridges/HIX/SSP/CP)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75737"/>
                  </a:ext>
                </a:extLst>
              </a:tr>
              <a:tr h="506201">
                <a:tc>
                  <a:txBody>
                    <a:bodyPr/>
                    <a:lstStyle/>
                    <a:p>
                      <a:r>
                        <a:rPr lang="en-US" sz="1400" dirty="0"/>
                        <a:t>Multiple Programs 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78351"/>
                  </a:ext>
                </a:extLst>
              </a:tr>
              <a:tr h="297765">
                <a:tc>
                  <a:txBody>
                    <a:bodyPr/>
                    <a:lstStyle/>
                    <a:p>
                      <a:r>
                        <a:rPr lang="en-US" sz="1400" dirty="0"/>
                        <a:t># of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340"/>
                  </a:ext>
                </a:extLst>
              </a:tr>
              <a:tr h="297765">
                <a:tc>
                  <a:txBody>
                    <a:bodyPr/>
                    <a:lstStyle/>
                    <a:p>
                      <a:pPr marL="111125" lvl="1" indent="-5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 Household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53581"/>
                  </a:ext>
                </a:extLst>
              </a:tr>
              <a:tr h="297765">
                <a:tc>
                  <a:txBody>
                    <a:bodyPr/>
                    <a:lstStyle/>
                    <a:p>
                      <a:pPr marL="111125" lvl="1" indent="-5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 Individual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Medicaid is common; Additional 2 programs (MC, SSP) in RI at individual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17350"/>
                  </a:ext>
                </a:extLst>
              </a:tr>
              <a:tr h="297765">
                <a:tc>
                  <a:txBody>
                    <a:bodyPr/>
                    <a:lstStyle/>
                    <a:p>
                      <a:r>
                        <a:rPr lang="en-US" sz="1400" dirty="0"/>
                        <a:t>Rules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OPA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IBM ODM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IBM ODM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10653"/>
                  </a:ext>
                </a:extLst>
              </a:tr>
              <a:tr h="1131508">
                <a:tc>
                  <a:txBody>
                    <a:bodyPr/>
                    <a:lstStyle/>
                    <a:p>
                      <a:r>
                        <a:rPr lang="en-US" sz="1400" dirty="0"/>
                        <a:t>Rule components 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Merging of rule base components is equivalent to building Day-0 solution,  requires a EDBC component redesign, rules rewrite, assess business impacts and is a huge effort.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Business requirements are implemented in RI to hit Financials and Verifications multiple times.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Not recommended.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8812"/>
                  </a:ext>
                </a:extLst>
              </a:tr>
              <a:tr h="677149">
                <a:tc>
                  <a:txBody>
                    <a:bodyPr/>
                    <a:lstStyle/>
                    <a:p>
                      <a:r>
                        <a:rPr lang="en-US" sz="1400" dirty="0"/>
                        <a:t>Control over Rules engine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OPA engine executes all rules within a rules project whereas ODM has the flexibility to execute only a few rules within a rules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0614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33ED3EB9-20F7-4CCA-9EFC-69528CEA4CDF}"/>
              </a:ext>
            </a:extLst>
          </p:cNvPr>
          <p:cNvGrpSpPr/>
          <p:nvPr/>
        </p:nvGrpSpPr>
        <p:grpSpPr>
          <a:xfrm>
            <a:off x="6776720" y="102543"/>
            <a:ext cx="4917440" cy="1746577"/>
            <a:chOff x="4257040" y="2916862"/>
            <a:chExt cx="4327440" cy="190376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A1E9DE-3DDA-4604-8815-3F789B8F0C65}"/>
                </a:ext>
              </a:extLst>
            </p:cNvPr>
            <p:cNvSpPr/>
            <p:nvPr/>
          </p:nvSpPr>
          <p:spPr>
            <a:xfrm>
              <a:off x="4257040" y="3593168"/>
              <a:ext cx="800707" cy="5219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EDG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938A42E-6465-413F-8EE5-65782EABEAE2}"/>
                </a:ext>
              </a:extLst>
            </p:cNvPr>
            <p:cNvGrpSpPr/>
            <p:nvPr/>
          </p:nvGrpSpPr>
          <p:grpSpPr>
            <a:xfrm>
              <a:off x="7251034" y="3166460"/>
              <a:ext cx="1333446" cy="1588420"/>
              <a:chOff x="2339357" y="1961479"/>
              <a:chExt cx="1402327" cy="183454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BBFB99-8A5D-4F77-A8A8-4937E78C6554}"/>
                  </a:ext>
                </a:extLst>
              </p:cNvPr>
              <p:cNvSpPr/>
              <p:nvPr/>
            </p:nvSpPr>
            <p:spPr>
              <a:xfrm>
                <a:off x="2339357" y="1961479"/>
                <a:ext cx="1402327" cy="18345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51B2C0-6F43-4B04-A0F5-21AD6FE05052}"/>
                  </a:ext>
                </a:extLst>
              </p:cNvPr>
              <p:cNvSpPr/>
              <p:nvPr/>
            </p:nvSpPr>
            <p:spPr>
              <a:xfrm>
                <a:off x="2412636" y="2087396"/>
                <a:ext cx="1258030" cy="21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Non-Fin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9CC9DD6-5E25-4932-904C-A946B7DDEA15}"/>
                  </a:ext>
                </a:extLst>
              </p:cNvPr>
              <p:cNvSpPr/>
              <p:nvPr/>
            </p:nvSpPr>
            <p:spPr>
              <a:xfrm>
                <a:off x="2407564" y="2458672"/>
                <a:ext cx="1258030" cy="21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Financial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54AAC11-28BA-4FFC-9CCA-51E4C2A70937}"/>
                  </a:ext>
                </a:extLst>
              </p:cNvPr>
              <p:cNvSpPr/>
              <p:nvPr/>
            </p:nvSpPr>
            <p:spPr>
              <a:xfrm>
                <a:off x="2417711" y="2825580"/>
                <a:ext cx="1258030" cy="21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Resources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BB00C4E-FD1F-461D-BDF1-869271E2A812}"/>
                  </a:ext>
                </a:extLst>
              </p:cNvPr>
              <p:cNvSpPr/>
              <p:nvPr/>
            </p:nvSpPr>
            <p:spPr>
              <a:xfrm>
                <a:off x="2417710" y="3175019"/>
                <a:ext cx="1258030" cy="21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Verifications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36323A-01CE-42BE-B995-05D9EB16EA96}"/>
                  </a:ext>
                </a:extLst>
              </p:cNvPr>
              <p:cNvSpPr/>
              <p:nvPr/>
            </p:nvSpPr>
            <p:spPr>
              <a:xfrm>
                <a:off x="2422783" y="3528821"/>
                <a:ext cx="1258030" cy="21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Services</a:t>
                </a:r>
              </a:p>
            </p:txBody>
          </p:sp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FC9C9526-9685-4F42-BC59-B8C9A5285795}"/>
                  </a:ext>
                </a:extLst>
              </p:cNvPr>
              <p:cNvSpPr/>
              <p:nvPr/>
            </p:nvSpPr>
            <p:spPr>
              <a:xfrm>
                <a:off x="2950342" y="2302181"/>
                <a:ext cx="192763" cy="15212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856BA94F-4471-4686-8CF0-570A252AA202}"/>
                  </a:ext>
                </a:extLst>
              </p:cNvPr>
              <p:cNvSpPr/>
              <p:nvPr/>
            </p:nvSpPr>
            <p:spPr>
              <a:xfrm>
                <a:off x="2965558" y="2664720"/>
                <a:ext cx="192763" cy="15212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row: Down 62">
                <a:extLst>
                  <a:ext uri="{FF2B5EF4-FFF2-40B4-BE49-F238E27FC236}">
                    <a16:creationId xmlns:a16="http://schemas.microsoft.com/office/drawing/2014/main" id="{A0FA2B07-3F73-496F-901C-1685B8079C90}"/>
                  </a:ext>
                </a:extLst>
              </p:cNvPr>
              <p:cNvSpPr/>
              <p:nvPr/>
            </p:nvSpPr>
            <p:spPr>
              <a:xfrm>
                <a:off x="2945270" y="3040365"/>
                <a:ext cx="192763" cy="15212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row: Down 63">
                <a:extLst>
                  <a:ext uri="{FF2B5EF4-FFF2-40B4-BE49-F238E27FC236}">
                    <a16:creationId xmlns:a16="http://schemas.microsoft.com/office/drawing/2014/main" id="{AFBF3498-F21A-4B03-B164-9EE899EE81B9}"/>
                  </a:ext>
                </a:extLst>
              </p:cNvPr>
              <p:cNvSpPr/>
              <p:nvPr/>
            </p:nvSpPr>
            <p:spPr>
              <a:xfrm>
                <a:off x="2955419" y="3389806"/>
                <a:ext cx="192763" cy="15212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4FA2BC63-5E7B-4F54-B19B-5C457A2FB7F0}"/>
                </a:ext>
              </a:extLst>
            </p:cNvPr>
            <p:cNvSpPr/>
            <p:nvPr/>
          </p:nvSpPr>
          <p:spPr>
            <a:xfrm>
              <a:off x="5100119" y="3733765"/>
              <a:ext cx="2088557" cy="291547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HTTP SOAP/XML Integration</a:t>
              </a:r>
            </a:p>
          </p:txBody>
        </p:sp>
        <p:sp>
          <p:nvSpPr>
            <p:cNvPr id="53" name="Arrow: Curved Down 52">
              <a:extLst>
                <a:ext uri="{FF2B5EF4-FFF2-40B4-BE49-F238E27FC236}">
                  <a16:creationId xmlns:a16="http://schemas.microsoft.com/office/drawing/2014/main" id="{3AB3A050-1FF5-4A61-992C-2E7EE0FAA788}"/>
                </a:ext>
              </a:extLst>
            </p:cNvPr>
            <p:cNvSpPr/>
            <p:nvPr/>
          </p:nvSpPr>
          <p:spPr>
            <a:xfrm rot="21041672">
              <a:off x="4659388" y="2916862"/>
              <a:ext cx="2642028" cy="4081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Arrow: Curved Down 53">
              <a:extLst>
                <a:ext uri="{FF2B5EF4-FFF2-40B4-BE49-F238E27FC236}">
                  <a16:creationId xmlns:a16="http://schemas.microsoft.com/office/drawing/2014/main" id="{F4C09B4D-36CA-4654-8120-F8475F44710A}"/>
                </a:ext>
              </a:extLst>
            </p:cNvPr>
            <p:cNvSpPr/>
            <p:nvPr/>
          </p:nvSpPr>
          <p:spPr>
            <a:xfrm rot="11608369">
              <a:off x="4658073" y="4441909"/>
              <a:ext cx="2532897" cy="3787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C5C16D-0C9C-48CC-8A33-9CDF84E85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18" y="256833"/>
            <a:ext cx="4286119" cy="4213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Performance Metrics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5985C20-9F1D-4C7F-B895-8EF247331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59480"/>
              </p:ext>
            </p:extLst>
          </p:nvPr>
        </p:nvGraphicFramePr>
        <p:xfrm>
          <a:off x="409202" y="706120"/>
          <a:ext cx="1137359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3295">
                  <a:extLst>
                    <a:ext uri="{9D8B030D-6E8A-4147-A177-3AD203B41FA5}">
                      <a16:colId xmlns:a16="http://schemas.microsoft.com/office/drawing/2014/main" val="3187422427"/>
                    </a:ext>
                  </a:extLst>
                </a:gridCol>
                <a:gridCol w="2242156">
                  <a:extLst>
                    <a:ext uri="{9D8B030D-6E8A-4147-A177-3AD203B41FA5}">
                      <a16:colId xmlns:a16="http://schemas.microsoft.com/office/drawing/2014/main" val="4052211189"/>
                    </a:ext>
                  </a:extLst>
                </a:gridCol>
                <a:gridCol w="2007447">
                  <a:extLst>
                    <a:ext uri="{9D8B030D-6E8A-4147-A177-3AD203B41FA5}">
                      <a16:colId xmlns:a16="http://schemas.microsoft.com/office/drawing/2014/main" val="940391217"/>
                    </a:ext>
                  </a:extLst>
                </a:gridCol>
                <a:gridCol w="2659222">
                  <a:extLst>
                    <a:ext uri="{9D8B030D-6E8A-4147-A177-3AD203B41FA5}">
                      <a16:colId xmlns:a16="http://schemas.microsoft.com/office/drawing/2014/main" val="2709534755"/>
                    </a:ext>
                  </a:extLst>
                </a:gridCol>
                <a:gridCol w="2261475">
                  <a:extLst>
                    <a:ext uri="{9D8B030D-6E8A-4147-A177-3AD203B41FA5}">
                      <a16:colId xmlns:a16="http://schemas.microsoft.com/office/drawing/2014/main" val="27183969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 Programs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Response Time (in secs) / # of Rule components Hit / pay periods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Group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of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9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4.27 / 5 / 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2.55 / 2 / 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3.37 / 2 / 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8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 / 5 / Bi-weekly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4.82 / 2 / Bi-weekly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3.38 / 2 /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15.19 / 6 / 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3.39 / 3 / 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6.88 / 3 / 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4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4.54 / 6 /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 / 2 / 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 / 2 / 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8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2729B9-F25E-430D-AEB0-68994FDF2FB9}"/>
              </a:ext>
            </a:extLst>
          </p:cNvPr>
          <p:cNvSpPr txBox="1"/>
          <p:nvPr/>
        </p:nvSpPr>
        <p:spPr>
          <a:xfrm>
            <a:off x="409202" y="3178017"/>
            <a:ext cx="10601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rule base hits (network hops) in Rhode Island is 2X-3X higher than other states owing to the number of pay periods required by the system and the granular decomposition of the rules into diverse projects (GC-NF-RSC-FIN-VRF-SERVICES)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Altering the number of pay periods of CASH/CCAP (weekly/biweekly) will have a significant impact on the EDBC design, downstream systems compatibility (authorization/notices/benefit issuance/3</a:t>
            </a:r>
            <a:r>
              <a:rPr lang="en-US" baseline="30000" dirty="0"/>
              <a:t>rd</a:t>
            </a:r>
            <a:r>
              <a:rPr lang="en-US" dirty="0"/>
              <a:t> party providers systems, etc.) and requires enormous business assessment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5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C5C16D-0C9C-48CC-8A33-9CDF84E85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96" y="154113"/>
            <a:ext cx="5288498" cy="4213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Next Steps – System Analysis/POCs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5B0C8E-62E4-4F4D-956B-58F9114BA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94519"/>
              </p:ext>
            </p:extLst>
          </p:nvPr>
        </p:nvGraphicFramePr>
        <p:xfrm>
          <a:off x="312996" y="575435"/>
          <a:ext cx="11566008" cy="596120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08966">
                  <a:extLst>
                    <a:ext uri="{9D8B030D-6E8A-4147-A177-3AD203B41FA5}">
                      <a16:colId xmlns:a16="http://schemas.microsoft.com/office/drawing/2014/main" val="1731325227"/>
                    </a:ext>
                  </a:extLst>
                </a:gridCol>
                <a:gridCol w="3943773">
                  <a:extLst>
                    <a:ext uri="{9D8B030D-6E8A-4147-A177-3AD203B41FA5}">
                      <a16:colId xmlns:a16="http://schemas.microsoft.com/office/drawing/2014/main" val="3756202929"/>
                    </a:ext>
                  </a:extLst>
                </a:gridCol>
                <a:gridCol w="1216485">
                  <a:extLst>
                    <a:ext uri="{9D8B030D-6E8A-4147-A177-3AD203B41FA5}">
                      <a16:colId xmlns:a16="http://schemas.microsoft.com/office/drawing/2014/main" val="2215178467"/>
                    </a:ext>
                  </a:extLst>
                </a:gridCol>
                <a:gridCol w="1065992">
                  <a:extLst>
                    <a:ext uri="{9D8B030D-6E8A-4147-A177-3AD203B41FA5}">
                      <a16:colId xmlns:a16="http://schemas.microsoft.com/office/drawing/2014/main" val="1241655217"/>
                    </a:ext>
                  </a:extLst>
                </a:gridCol>
                <a:gridCol w="1015827">
                  <a:extLst>
                    <a:ext uri="{9D8B030D-6E8A-4147-A177-3AD203B41FA5}">
                      <a16:colId xmlns:a16="http://schemas.microsoft.com/office/drawing/2014/main" val="3097216602"/>
                    </a:ext>
                  </a:extLst>
                </a:gridCol>
                <a:gridCol w="3614965">
                  <a:extLst>
                    <a:ext uri="{9D8B030D-6E8A-4147-A177-3AD203B41FA5}">
                      <a16:colId xmlns:a16="http://schemas.microsoft.com/office/drawing/2014/main" val="2152454829"/>
                    </a:ext>
                  </a:extLst>
                </a:gridCol>
              </a:tblGrid>
              <a:tr h="6023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</a:rPr>
                        <a:t>Activity Description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</a:rPr>
                        <a:t>Planned Start Date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</a:rPr>
                        <a:t>Planned End Date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</a:rPr>
                        <a:t>Prerequisites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51694"/>
                  </a:ext>
                </a:extLst>
              </a:tr>
              <a:tr h="14055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61571" marR="61571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/>
                        <a:t>Purge – 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Explore other tables where ED is utilizing, for purge – IN, CO, SF and Task Tables. Requires POC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Run the pre and post-performance test to review the results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ED, CO, IN, SF and IM Dev Team, Tej, DBA Team, Performance Team, Functional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21-Jun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On-Going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Functional team to provide if there are any SLAs on keeping the data for IN and Tasks Tables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Functional and Dev team to confirm on the Impact on IM/ Reporting dashboard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extLst>
                  <a:ext uri="{0D108BD9-81ED-4DB2-BD59-A6C34878D82A}">
                    <a16:rowId xmlns:a16="http://schemas.microsoft.com/office/drawing/2014/main" val="3627575296"/>
                  </a:ext>
                </a:extLst>
              </a:tr>
              <a:tr h="2007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61571" marR="61571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/>
                        <a:t>DB Queries identification – 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Dev Team to re-assess the SQL queries as part of ED transaction and share it with DBA team for any potential optimization (already this was done last time in Dec 2020)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Run the Pre and Post explain plans to check for optimization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Run the pre and post-performance test to review the results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ED Dev, DBA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28-Jun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16-Jul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Identify if there are any other tables ED can utilize which can help us on performance improvements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extLst>
                  <a:ext uri="{0D108BD9-81ED-4DB2-BD59-A6C34878D82A}">
                    <a16:rowId xmlns:a16="http://schemas.microsoft.com/office/drawing/2014/main" val="1356321716"/>
                  </a:ext>
                </a:extLst>
              </a:tr>
              <a:tr h="10039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61571" marR="61571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Caching Initial Context during EJB lookup helped us to reduce the CPU load on the Eligibility application server by almost 50% helping us to speed up individual transactions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ED Dev Team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21-Jun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25-Jun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To check the code and confirm if it is already on par as suggested NH team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extLst>
                  <a:ext uri="{0D108BD9-81ED-4DB2-BD59-A6C34878D82A}">
                    <a16:rowId xmlns:a16="http://schemas.microsoft.com/office/drawing/2014/main" val="802764549"/>
                  </a:ext>
                </a:extLst>
              </a:tr>
              <a:tr h="401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61571" marR="61571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Thread pool optimization to allow more parallelism during rules execution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Tech Team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21-Jun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28-Jun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Tech Team to work with NH team for any changes incorporated into RI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extLst>
                  <a:ext uri="{0D108BD9-81ED-4DB2-BD59-A6C34878D82A}">
                    <a16:rowId xmlns:a16="http://schemas.microsoft.com/office/drawing/2014/main" val="2599797822"/>
                  </a:ext>
                </a:extLst>
              </a:tr>
              <a:tr h="269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61571" marR="61571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Vertical scaling of Rules CPU server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Tech Team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21-Jun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28-Jun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Tech Team to work with NH team for any changes incorporated into RI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71" marR="61571" marT="0" marB="0"/>
                </a:tc>
                <a:extLst>
                  <a:ext uri="{0D108BD9-81ED-4DB2-BD59-A6C34878D82A}">
                    <a16:rowId xmlns:a16="http://schemas.microsoft.com/office/drawing/2014/main" val="234900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7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 4_3 onscreen</Template>
  <TotalTime>2132</TotalTime>
  <Words>707</Words>
  <Application>Microsoft Office PowerPoint</Application>
  <PresentationFormat>Widescreen</PresentationFormat>
  <Paragraphs>139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Office Theme</vt:lpstr>
      <vt:lpstr>EDBC Performance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Nakka, Mohankumar</dc:creator>
  <cp:lastModifiedBy>Panguluri, Naga</cp:lastModifiedBy>
  <cp:revision>59</cp:revision>
  <dcterms:created xsi:type="dcterms:W3CDTF">2021-06-11T06:27:08Z</dcterms:created>
  <dcterms:modified xsi:type="dcterms:W3CDTF">2021-06-15T12:16:10Z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2021-06-11T06:27:08Z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65cec441-d596-497d-b106-00001f6fcf60</vt:lpwstr>
  </property>
  <property fmtid="{D5CDD505-2E9C-101B-9397-08002B2CF9AE}" pid="8" name="MSIP_Label_ea60d57e-af5b-4752-ac57-3e4f28ca11dc_ContentBits">
    <vt:lpwstr>0</vt:lpwstr>
  </property>
</Properties>
</file>