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47" r:id="rId4"/>
  </p:sldMasterIdLst>
  <p:notesMasterIdLst>
    <p:notesMasterId r:id="rId6"/>
  </p:notesMasterIdLst>
  <p:handoutMasterIdLst>
    <p:handoutMasterId r:id="rId7"/>
  </p:handoutMasterIdLst>
  <p:sldIdLst>
    <p:sldId id="8388" r:id="rId5"/>
  </p:sldIdLst>
  <p:sldSz cx="12192000" cy="6858000"/>
  <p:notesSz cx="7315200" cy="96012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" userDrawn="1">
          <p15:clr>
            <a:srgbClr val="A4A3A4"/>
          </p15:clr>
        </p15:guide>
        <p15:guide id="2" pos="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4" name="Author" initials="A" lastIdx="341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FF"/>
    <a:srgbClr val="FFB691"/>
    <a:srgbClr val="83C3FA"/>
    <a:srgbClr val="7030A0"/>
    <a:srgbClr val="F7F7D1"/>
    <a:srgbClr val="BABABA"/>
    <a:srgbClr val="F3D9EF"/>
    <a:srgbClr val="FFCCFF"/>
    <a:srgbClr val="F6E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3817" autoAdjust="0"/>
  </p:normalViewPr>
  <p:slideViewPr>
    <p:cSldViewPr snapToGrid="0">
      <p:cViewPr varScale="1">
        <p:scale>
          <a:sx n="99" d="100"/>
          <a:sy n="99" d="100"/>
        </p:scale>
        <p:origin x="293" y="72"/>
      </p:cViewPr>
      <p:guideLst>
        <p:guide orient="horz" pos="1032"/>
        <p:guide pos="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83" cy="480388"/>
          </a:xfrm>
          <a:prstGeom prst="rect">
            <a:avLst/>
          </a:prstGeom>
        </p:spPr>
        <p:txBody>
          <a:bodyPr vert="horz" lIns="94840" tIns="47420" rIns="94840" bIns="474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40" tIns="47420" rIns="94840" bIns="47420" rtlCol="0"/>
          <a:lstStyle>
            <a:lvl1pPr algn="r">
              <a:defRPr sz="1200"/>
            </a:lvl1pPr>
          </a:lstStyle>
          <a:p>
            <a:fld id="{B1E728D5-49C6-4C51-B3E2-42C02FA6DAB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173"/>
            <a:ext cx="3170583" cy="480388"/>
          </a:xfrm>
          <a:prstGeom prst="rect">
            <a:avLst/>
          </a:prstGeom>
        </p:spPr>
        <p:txBody>
          <a:bodyPr vert="horz" lIns="94840" tIns="47420" rIns="94840" bIns="474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40" tIns="47420" rIns="94840" bIns="47420" rtlCol="0" anchor="b"/>
          <a:lstStyle>
            <a:lvl1pPr algn="r">
              <a:defRPr sz="1200"/>
            </a:lvl1pPr>
          </a:lstStyle>
          <a:p>
            <a:fld id="{05ED335C-7131-4CDC-B165-ADCA1E66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57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42" tIns="48322" rIns="96642" bIns="4832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42" tIns="48322" rIns="96642" bIns="48322" rtlCol="0"/>
          <a:lstStyle>
            <a:lvl1pPr algn="r">
              <a:defRPr sz="1200"/>
            </a:lvl1pPr>
          </a:lstStyle>
          <a:p>
            <a:fld id="{3DE3F40C-7BAB-FB42-B9A5-684AAED5D5F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2" tIns="48322" rIns="96642" bIns="4832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42" tIns="48322" rIns="96642" bIns="4832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6642" tIns="48322" rIns="96642" bIns="4832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6"/>
            <a:ext cx="3169920" cy="481726"/>
          </a:xfrm>
          <a:prstGeom prst="rect">
            <a:avLst/>
          </a:prstGeom>
        </p:spPr>
        <p:txBody>
          <a:bodyPr vert="horz" lIns="96642" tIns="48322" rIns="96642" bIns="48322" rtlCol="0" anchor="b"/>
          <a:lstStyle>
            <a:lvl1pPr algn="r">
              <a:defRPr sz="1200"/>
            </a:lvl1pPr>
          </a:lstStyle>
          <a:p>
            <a:fld id="{1EB45905-7C44-D242-B650-F3318B65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12226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8151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03055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V_03019.tif-0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0"/>
          <a:stretch/>
        </p:blipFill>
        <p:spPr>
          <a:xfrm>
            <a:off x="0" y="1062318"/>
            <a:ext cx="12192000" cy="579568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0334" y="205748"/>
            <a:ext cx="11091333" cy="731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50334" y="1279525"/>
            <a:ext cx="11067925" cy="5043487"/>
          </a:xfrm>
        </p:spPr>
        <p:txBody>
          <a:bodyPr/>
          <a:lstStyle>
            <a:lvl2pPr marL="174625" indent="-174625">
              <a:defRPr/>
            </a:lvl2pPr>
            <a:lvl3pPr marL="349250" indent="-174625">
              <a:defRPr/>
            </a:lvl3pPr>
            <a:lvl4pPr marL="511175" indent="-161925">
              <a:defRPr/>
            </a:lvl4pPr>
            <a:lvl5pPr marL="685800" indent="-17462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439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V_03019.tif-0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" y="104"/>
            <a:ext cx="12190993" cy="68574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0334" y="205748"/>
            <a:ext cx="11091333" cy="731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425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V_03019.tif-0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" y="104"/>
            <a:ext cx="12190993" cy="68574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0334" y="205748"/>
            <a:ext cx="11091333" cy="731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6537326"/>
            <a:ext cx="12192000" cy="320675"/>
          </a:xfrm>
          <a:prstGeom prst="rect">
            <a:avLst/>
          </a:prstGeom>
          <a:gradFill flip="none" rotWithShape="1">
            <a:gsLst>
              <a:gs pos="0">
                <a:srgbClr val="0082BA"/>
              </a:gs>
              <a:gs pos="100000">
                <a:srgbClr val="84BD00"/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70605"/>
              </a:solidFill>
            </a:endParaRPr>
          </a:p>
        </p:txBody>
      </p:sp>
      <p:pic>
        <p:nvPicPr>
          <p:cNvPr id="6" name="Picture 16" descr="AbbVieLogo_Small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1" y="6657692"/>
            <a:ext cx="9144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3894644" y="6611112"/>
            <a:ext cx="7315200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FFFFFF"/>
                </a:solidFill>
              </a:rPr>
              <a:t>Company Confidential © 2016</a:t>
            </a:r>
          </a:p>
        </p:txBody>
      </p:sp>
      <p:pic>
        <p:nvPicPr>
          <p:cNvPr id="8" name="Picture 2" descr="\\AGENCYSERVER\AgencyServer\IN PROGRESS\NON-PRODUCT PROJECTS\Global_Alex_W\12782167_GMCO Vision and WOW_PPT\4_Design\Sources\TITL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761" y="6682485"/>
            <a:ext cx="4004273" cy="7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28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V_03019.tif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555" name="Title Placeholder 1"/>
          <p:cNvSpPr>
            <a:spLocks noGrp="1"/>
          </p:cNvSpPr>
          <p:nvPr>
            <p:ph type="ctrTitle" hasCustomPrompt="1"/>
          </p:nvPr>
        </p:nvSpPr>
        <p:spPr bwMode="gray">
          <a:xfrm>
            <a:off x="548217" y="2324160"/>
            <a:ext cx="5484283" cy="935999"/>
          </a:xfrm>
        </p:spPr>
        <p:txBody>
          <a:bodyPr/>
          <a:lstStyle>
            <a:lvl1pPr>
              <a:lnSpc>
                <a:spcPct val="85000"/>
              </a:lnSpc>
              <a:defRPr sz="32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DIVIDER TITLES </a:t>
            </a:r>
            <a:br>
              <a:rPr lang="en-US" noProof="0"/>
            </a:br>
            <a:r>
              <a:rPr lang="en-US" noProof="0"/>
              <a:t>CALIBRI 32PT, </a:t>
            </a:r>
            <a:br>
              <a:rPr lang="en-US" noProof="0"/>
            </a:br>
            <a:r>
              <a:rPr lang="en-US" noProof="0"/>
              <a:t>ALL CAPS, WHITE</a:t>
            </a:r>
          </a:p>
        </p:txBody>
      </p:sp>
      <p:pic>
        <p:nvPicPr>
          <p:cNvPr id="23562" name="Picture 12" descr="AbbVieLogo_Standard_White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7" y="493713"/>
            <a:ext cx="1828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subTitle" idx="1" hasCustomPrompt="1"/>
          </p:nvPr>
        </p:nvSpPr>
        <p:spPr>
          <a:xfrm>
            <a:off x="548217" y="3429000"/>
            <a:ext cx="5683857" cy="286200"/>
          </a:xfrm>
        </p:spPr>
        <p:txBody>
          <a:bodyPr anchor="b"/>
          <a:lstStyle>
            <a:lvl1pPr>
              <a:lnSpc>
                <a:spcPct val="75000"/>
              </a:lnSpc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Enter subhead here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1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V_03019.tif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555" name="Title Placeholder 1"/>
          <p:cNvSpPr>
            <a:spLocks noGrp="1"/>
          </p:cNvSpPr>
          <p:nvPr>
            <p:ph type="ctrTitle" hasCustomPrompt="1"/>
          </p:nvPr>
        </p:nvSpPr>
        <p:spPr bwMode="gray">
          <a:xfrm>
            <a:off x="548217" y="2324160"/>
            <a:ext cx="5484283" cy="935999"/>
          </a:xfrm>
        </p:spPr>
        <p:txBody>
          <a:bodyPr/>
          <a:lstStyle>
            <a:lvl1pPr>
              <a:lnSpc>
                <a:spcPct val="85000"/>
              </a:lnSpc>
              <a:defRPr sz="3200" smtClean="0">
                <a:solidFill>
                  <a:srgbClr val="0082BA"/>
                </a:solidFill>
              </a:defRPr>
            </a:lvl1pPr>
          </a:lstStyle>
          <a:p>
            <a:pPr lvl="0"/>
            <a:r>
              <a:rPr lang="en-US" noProof="0"/>
              <a:t>DIVIDER TITLES </a:t>
            </a:r>
            <a:br>
              <a:rPr lang="en-US" noProof="0"/>
            </a:br>
            <a:r>
              <a:rPr lang="en-US" noProof="0"/>
              <a:t>CALIBRI 32PT, </a:t>
            </a:r>
            <a:br>
              <a:rPr lang="en-US" noProof="0"/>
            </a:br>
            <a:r>
              <a:rPr lang="en-US" noProof="0"/>
              <a:t>ALL CAPS, WHITE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subTitle" idx="1" hasCustomPrompt="1"/>
          </p:nvPr>
        </p:nvSpPr>
        <p:spPr>
          <a:xfrm>
            <a:off x="548217" y="3429000"/>
            <a:ext cx="5683857" cy="286200"/>
          </a:xfrm>
        </p:spPr>
        <p:txBody>
          <a:bodyPr anchor="b"/>
          <a:lstStyle>
            <a:lvl1pPr>
              <a:lnSpc>
                <a:spcPct val="75000"/>
              </a:lnSpc>
              <a:defRPr sz="1400">
                <a:solidFill>
                  <a:srgbClr val="84BD00"/>
                </a:solidFill>
              </a:defRPr>
            </a:lvl1pPr>
          </a:lstStyle>
          <a:p>
            <a:pPr lvl="0"/>
            <a:r>
              <a:rPr lang="en-US"/>
              <a:t>Enter subhead here </a:t>
            </a:r>
            <a:endParaRPr lang="en-GB"/>
          </a:p>
        </p:txBody>
      </p:sp>
      <p:pic>
        <p:nvPicPr>
          <p:cNvPr id="7" name="Picture 12" descr="AbbVieLogo_Standard_RGB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7" y="493713"/>
            <a:ext cx="1828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09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548217" y="2194560"/>
            <a:ext cx="5484283" cy="1463040"/>
          </a:xfrm>
        </p:spPr>
        <p:txBody>
          <a:bodyPr anchor="b"/>
          <a:lstStyle>
            <a:lvl1pPr>
              <a:lnSpc>
                <a:spcPct val="85000"/>
              </a:lnSpc>
              <a:defRPr sz="3200" baseline="0">
                <a:solidFill>
                  <a:srgbClr val="071D49"/>
                </a:solidFill>
              </a:defRPr>
            </a:lvl1pPr>
          </a:lstStyle>
          <a:p>
            <a:pPr lvl="0"/>
            <a:r>
              <a:rPr lang="en-US"/>
              <a:t>DIVIDER TITLES CALIBRI 32PT, ALL CAPS, DARK BLUE</a:t>
            </a:r>
            <a:endParaRPr lang="en-US" noProof="0"/>
          </a:p>
        </p:txBody>
      </p:sp>
      <p:sp>
        <p:nvSpPr>
          <p:cNvPr id="8" name="Text Placeholder 2"/>
          <p:cNvSpPr>
            <a:spLocks noGrp="1"/>
          </p:cNvSpPr>
          <p:nvPr>
            <p:ph type="subTitle" idx="1" hasCustomPrompt="1"/>
          </p:nvPr>
        </p:nvSpPr>
        <p:spPr>
          <a:xfrm>
            <a:off x="548217" y="3702050"/>
            <a:ext cx="4874683" cy="694944"/>
          </a:xfrm>
        </p:spPr>
        <p:txBody>
          <a:bodyPr anchor="b"/>
          <a:lstStyle>
            <a:lvl1pPr>
              <a:lnSpc>
                <a:spcPct val="75000"/>
              </a:lnSpc>
              <a:defRPr sz="1400">
                <a:solidFill>
                  <a:srgbClr val="2D2926"/>
                </a:solidFill>
              </a:defRPr>
            </a:lvl1pPr>
          </a:lstStyle>
          <a:p>
            <a:pPr lvl="0"/>
            <a:r>
              <a:rPr lang="en-US"/>
              <a:t>Enter subhead here; change text color to best contrast against chosen background (image or solid fill)</a:t>
            </a:r>
            <a:endParaRPr lang="en-GB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gray">
          <a:xfrm>
            <a:off x="6093884" y="1530350"/>
            <a:ext cx="167216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rgbClr val="071D4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70605"/>
              </a:solidFill>
            </a:endParaRPr>
          </a:p>
        </p:txBody>
      </p:sp>
      <p:pic>
        <p:nvPicPr>
          <p:cNvPr id="10" name="Picture 12" descr="AbbVieLogo_Standard_RGB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7" y="493713"/>
            <a:ext cx="1828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73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Placeholder 1"/>
          <p:cNvSpPr>
            <a:spLocks noGrp="1"/>
          </p:cNvSpPr>
          <p:nvPr>
            <p:ph type="ctrTitle" hasCustomPrompt="1"/>
          </p:nvPr>
        </p:nvSpPr>
        <p:spPr bwMode="gray">
          <a:xfrm>
            <a:off x="548217" y="2194560"/>
            <a:ext cx="5484283" cy="1463040"/>
          </a:xfrm>
        </p:spPr>
        <p:txBody>
          <a:bodyPr/>
          <a:lstStyle>
            <a:lvl1pPr>
              <a:lnSpc>
                <a:spcPct val="85000"/>
              </a:lnSpc>
              <a:defRPr sz="32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DIVIDER TITLES CALIBRI 32PT, ALL CAPS, WHITE</a:t>
            </a:r>
          </a:p>
        </p:txBody>
      </p:sp>
      <p:pic>
        <p:nvPicPr>
          <p:cNvPr id="23562" name="Picture 12" descr="AbbVieLogo_Standard_Whit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7" y="493713"/>
            <a:ext cx="1828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>
            <a:spLocks/>
          </p:cNvSpPr>
          <p:nvPr userDrawn="1"/>
        </p:nvSpPr>
        <p:spPr bwMode="gray">
          <a:xfrm>
            <a:off x="6093884" y="1530350"/>
            <a:ext cx="167216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70605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subTitle" idx="1" hasCustomPrompt="1"/>
          </p:nvPr>
        </p:nvSpPr>
        <p:spPr>
          <a:xfrm>
            <a:off x="548217" y="3702050"/>
            <a:ext cx="4874683" cy="694944"/>
          </a:xfrm>
        </p:spPr>
        <p:txBody>
          <a:bodyPr anchor="b"/>
          <a:lstStyle>
            <a:lvl1pPr>
              <a:lnSpc>
                <a:spcPct val="75000"/>
              </a:lnSpc>
              <a:defRPr sz="1400">
                <a:solidFill>
                  <a:srgbClr val="8CE2D0"/>
                </a:solidFill>
              </a:defRPr>
            </a:lvl1pPr>
          </a:lstStyle>
          <a:p>
            <a:pPr lvl="0"/>
            <a:r>
              <a:rPr lang="en-US"/>
              <a:t>Enter subhead here; change text color to best contrast against chosen background (image or solid fill)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56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18" y="856343"/>
            <a:ext cx="11091333" cy="5534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928914" y="205749"/>
            <a:ext cx="10329636" cy="42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710286"/>
            <a:ext cx="12192065" cy="0"/>
          </a:xfrm>
          <a:prstGeom prst="line">
            <a:avLst/>
          </a:prstGeom>
          <a:ln w="19050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7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7753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18" y="856344"/>
            <a:ext cx="11091333" cy="4649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928914" y="205749"/>
            <a:ext cx="10358211" cy="42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710286"/>
            <a:ext cx="12192065" cy="0"/>
          </a:xfrm>
          <a:prstGeom prst="line">
            <a:avLst/>
          </a:prstGeom>
          <a:ln w="19050">
            <a:solidFill>
              <a:srgbClr val="00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190651" y="5718082"/>
            <a:ext cx="1595467" cy="673788"/>
          </a:xfrm>
          <a:prstGeom prst="rect">
            <a:avLst/>
          </a:prstGeom>
          <a:solidFill>
            <a:srgbClr val="0082BA"/>
          </a:solidFill>
          <a:ln w="19050" cap="flat" cmpd="sng" algn="ctr">
            <a:noFill/>
            <a:prstDash val="solid"/>
          </a:ln>
          <a:effectLst/>
        </p:spPr>
        <p:txBody>
          <a:bodyPr lIns="91428" tIns="45714" rIns="91428" bIns="45714" rtlCol="0" anchor="ctr"/>
          <a:lstStyle/>
          <a:p>
            <a:pPr marL="0" marR="0" lvl="0" indent="0" algn="ctr" defTabSz="6853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/>
              </a:rPr>
              <a:t>COMMENTARY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79448" y="5718082"/>
            <a:ext cx="10142225" cy="673788"/>
          </a:xfrm>
          <a:prstGeom prst="rect">
            <a:avLst/>
          </a:prstGeom>
          <a:noFill/>
          <a:ln w="19050" cap="flat" cmpd="sng" algn="ctr">
            <a:solidFill>
              <a:srgbClr val="0082BA"/>
            </a:solidFill>
            <a:prstDash val="solid"/>
          </a:ln>
          <a:effectLst/>
        </p:spPr>
        <p:txBody>
          <a:bodyPr lIns="91428" tIns="45714" rIns="91428" bIns="45714" rtlCol="0" anchor="ctr"/>
          <a:lstStyle/>
          <a:p>
            <a:pPr marL="0" marR="0" lvl="0" indent="0" defTabSz="6853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500" b="1" i="0" u="none" strike="noStrike" kern="0" cap="none" spc="0" normalizeH="0" baseline="0" noProof="0">
              <a:ln>
                <a:noFill/>
              </a:ln>
              <a:solidFill>
                <a:srgbClr val="0082BA"/>
              </a:solidFill>
              <a:effectLst/>
              <a:uLnTx/>
              <a:uFillTx/>
              <a:ea typeface="+mn-ea"/>
              <a:cs typeface="Arial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908024" y="5746657"/>
            <a:ext cx="10113650" cy="629556"/>
          </a:xfrm>
        </p:spPr>
        <p:txBody>
          <a:bodyPr/>
          <a:lstStyle>
            <a:lvl2pPr marL="114300" indent="0">
              <a:buNone/>
              <a:defRPr lang="en-US" sz="1600" b="1" kern="0" dirty="0" smtClean="0">
                <a:solidFill>
                  <a:srgbClr val="0082BA"/>
                </a:solidFill>
                <a:latin typeface="Calibri"/>
                <a:ea typeface="+mn-ea"/>
                <a:cs typeface="Arial"/>
              </a:defRPr>
            </a:lvl2pPr>
          </a:lstStyle>
          <a:p>
            <a:pPr marL="0" lvl="1" indent="0" algn="l" defTabSz="457200" rtl="0" fontAlgn="base">
              <a:spcBef>
                <a:spcPct val="80000"/>
              </a:spcBef>
              <a:spcAft>
                <a:spcPct val="0"/>
              </a:spcAft>
              <a:buNone/>
            </a:pPr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0578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83326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38268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7577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5654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9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7370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8615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BBDC80-ABB8-4EC4-A202-9B470EBFEED9}"/>
              </a:ext>
            </a:extLst>
          </p:cNvPr>
          <p:cNvSpPr txBox="1"/>
          <p:nvPr userDrawn="1"/>
        </p:nvSpPr>
        <p:spPr>
          <a:xfrm>
            <a:off x="4431121" y="6575284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For AbbVie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2632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20" r:id="rId17"/>
    <p:sldLayoutId id="2147483822" r:id="rId18"/>
    <p:sldLayoutId id="2147483834" r:id="rId19"/>
    <p:sldLayoutId id="214748382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222EC0E-B75D-4508-8256-D550214AFCA7}"/>
              </a:ext>
            </a:extLst>
          </p:cNvPr>
          <p:cNvSpPr/>
          <p:nvPr/>
        </p:nvSpPr>
        <p:spPr>
          <a:xfrm>
            <a:off x="11052163" y="4740508"/>
            <a:ext cx="1086419" cy="15084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0F679EE-6B4B-47BD-BD64-C99CFCE3CA1C}"/>
              </a:ext>
            </a:extLst>
          </p:cNvPr>
          <p:cNvSpPr/>
          <p:nvPr/>
        </p:nvSpPr>
        <p:spPr>
          <a:xfrm>
            <a:off x="11052164" y="1050779"/>
            <a:ext cx="1067043" cy="1508480"/>
          </a:xfrm>
          <a:prstGeom prst="round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053" name="Rectangle 2052">
            <a:extLst>
              <a:ext uri="{FF2B5EF4-FFF2-40B4-BE49-F238E27FC236}">
                <a16:creationId xmlns:a16="http://schemas.microsoft.com/office/drawing/2014/main" id="{838CD432-4BB7-49CD-A84D-6C2D83724042}"/>
              </a:ext>
            </a:extLst>
          </p:cNvPr>
          <p:cNvSpPr/>
          <p:nvPr/>
        </p:nvSpPr>
        <p:spPr>
          <a:xfrm>
            <a:off x="2079361" y="1031953"/>
            <a:ext cx="8667536" cy="4969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3FB40E-C26C-4C8A-A897-C0DA6EF6688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81063"/>
            <a:ext cx="11091863" cy="55356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605C10-B213-4C93-921B-1F65AF32D1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659" y="206559"/>
            <a:ext cx="10329862" cy="422275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Solution Architecture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CD38B3-139B-41A0-B163-1FEA47DBB1EE}"/>
              </a:ext>
            </a:extLst>
          </p:cNvPr>
          <p:cNvSpPr/>
          <p:nvPr/>
        </p:nvSpPr>
        <p:spPr>
          <a:xfrm>
            <a:off x="261262" y="1112180"/>
            <a:ext cx="1326592" cy="4736626"/>
          </a:xfrm>
          <a:prstGeom prst="round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FC2AEF8C-DF8D-4E3A-8EF3-F06EC2CB7A7E}"/>
              </a:ext>
            </a:extLst>
          </p:cNvPr>
          <p:cNvSpPr/>
          <p:nvPr/>
        </p:nvSpPr>
        <p:spPr>
          <a:xfrm>
            <a:off x="330639" y="2084365"/>
            <a:ext cx="1193283" cy="1914693"/>
          </a:xfrm>
          <a:prstGeom prst="can">
            <a:avLst>
              <a:gd name="adj" fmla="val 1483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900" b="1" dirty="0"/>
          </a:p>
          <a:p>
            <a:endParaRPr lang="en-US" sz="900" b="1" dirty="0"/>
          </a:p>
          <a:p>
            <a:r>
              <a:rPr lang="en-US" sz="900" b="1" u="sng" dirty="0"/>
              <a:t>Open Library Data</a:t>
            </a:r>
            <a:endParaRPr lang="en-US" sz="900" b="1" dirty="0"/>
          </a:p>
          <a:p>
            <a:r>
              <a:rPr lang="en-US" sz="900" b="1" dirty="0"/>
              <a:t>Downloaded from the open library webstore</a:t>
            </a:r>
            <a:endParaRPr lang="en-US" sz="900" dirty="0"/>
          </a:p>
          <a:p>
            <a:pPr algn="ctr"/>
            <a:endParaRPr lang="en-US" dirty="0"/>
          </a:p>
        </p:txBody>
      </p:sp>
      <p:pic>
        <p:nvPicPr>
          <p:cNvPr id="2056" name="Picture 8" descr="Sftp Icon of Flat style - Available in SVG, PNG, EPS, AI &amp; Icon fonts">
            <a:extLst>
              <a:ext uri="{FF2B5EF4-FFF2-40B4-BE49-F238E27FC236}">
                <a16:creationId xmlns:a16="http://schemas.microsoft.com/office/drawing/2014/main" id="{0A761309-8467-46DF-9565-44927A53F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" b="28453"/>
          <a:stretch/>
        </p:blipFill>
        <p:spPr bwMode="auto">
          <a:xfrm>
            <a:off x="2259368" y="1033749"/>
            <a:ext cx="574221" cy="40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0B0072-2E60-4472-844F-45C35333A4BB}"/>
              </a:ext>
            </a:extLst>
          </p:cNvPr>
          <p:cNvCxnSpPr>
            <a:cxnSpLocks/>
            <a:stCxn id="2052" idx="3"/>
            <a:endCxn id="2052" idx="3"/>
          </p:cNvCxnSpPr>
          <p:nvPr/>
        </p:nvCxnSpPr>
        <p:spPr>
          <a:xfrm>
            <a:off x="1532245" y="151681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EC885E-2641-4A4A-8EEC-8A20AEDEAD1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434011" y="1437264"/>
            <a:ext cx="30053" cy="128395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A367ED-E5B6-46CD-85CD-98B4AE8C5F48}"/>
              </a:ext>
            </a:extLst>
          </p:cNvPr>
          <p:cNvGrpSpPr/>
          <p:nvPr/>
        </p:nvGrpSpPr>
        <p:grpSpPr>
          <a:xfrm>
            <a:off x="1918819" y="2721217"/>
            <a:ext cx="1114652" cy="746842"/>
            <a:chOff x="1918819" y="2624006"/>
            <a:chExt cx="1430154" cy="844271"/>
          </a:xfrm>
        </p:grpSpPr>
        <p:pic>
          <p:nvPicPr>
            <p:cNvPr id="33" name="Picture 10" descr="Delivery, s3, storage, bucket, content, objects, with icon">
              <a:extLst>
                <a:ext uri="{FF2B5EF4-FFF2-40B4-BE49-F238E27FC236}">
                  <a16:creationId xmlns:a16="http://schemas.microsoft.com/office/drawing/2014/main" id="{E2A0D440-9447-486B-B497-7EC776E1D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4511" y="2624006"/>
              <a:ext cx="907767" cy="84239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27AF9DE-A6CE-4B00-8022-CFD212800937}"/>
                </a:ext>
              </a:extLst>
            </p:cNvPr>
            <p:cNvSpPr txBox="1"/>
            <p:nvPr/>
          </p:nvSpPr>
          <p:spPr>
            <a:xfrm>
              <a:off x="1918819" y="3189935"/>
              <a:ext cx="1430154" cy="278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Landing S3</a:t>
              </a:r>
            </a:p>
          </p:txBody>
        </p:sp>
      </p:grp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1D66C7C8-DBA0-40DA-9C07-E1C0B1CD99BA}"/>
              </a:ext>
            </a:extLst>
          </p:cNvPr>
          <p:cNvSpPr/>
          <p:nvPr/>
        </p:nvSpPr>
        <p:spPr>
          <a:xfrm>
            <a:off x="2942879" y="1559648"/>
            <a:ext cx="6984626" cy="4182019"/>
          </a:xfrm>
          <a:prstGeom prst="rect">
            <a:avLst/>
          </a:prstGeom>
          <a:solidFill>
            <a:srgbClr val="F3D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Rectangle: Rounded Corners 2059">
            <a:extLst>
              <a:ext uri="{FF2B5EF4-FFF2-40B4-BE49-F238E27FC236}">
                <a16:creationId xmlns:a16="http://schemas.microsoft.com/office/drawing/2014/main" id="{D1F750AC-038F-4A21-A27D-5B4FFFE24576}"/>
              </a:ext>
            </a:extLst>
          </p:cNvPr>
          <p:cNvSpPr/>
          <p:nvPr/>
        </p:nvSpPr>
        <p:spPr>
          <a:xfrm>
            <a:off x="3017532" y="1648260"/>
            <a:ext cx="6699854" cy="374551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32DCE3-3E56-4CC1-99F8-69D1B602AAE3}"/>
              </a:ext>
            </a:extLst>
          </p:cNvPr>
          <p:cNvSpPr txBox="1"/>
          <p:nvPr/>
        </p:nvSpPr>
        <p:spPr>
          <a:xfrm flipH="1">
            <a:off x="2091196" y="5707617"/>
            <a:ext cx="86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Private Cloud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C86E35-A774-477F-9D4D-2F1C9D667521}"/>
              </a:ext>
            </a:extLst>
          </p:cNvPr>
          <p:cNvSpPr txBox="1"/>
          <p:nvPr/>
        </p:nvSpPr>
        <p:spPr>
          <a:xfrm>
            <a:off x="5053063" y="5457427"/>
            <a:ext cx="235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Lake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CC2D09-C145-46BD-BA74-424F3F8D0737}"/>
              </a:ext>
            </a:extLst>
          </p:cNvPr>
          <p:cNvSpPr txBox="1"/>
          <p:nvPr/>
        </p:nvSpPr>
        <p:spPr>
          <a:xfrm>
            <a:off x="5396562" y="1645245"/>
            <a:ext cx="143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Analytics Zone</a:t>
            </a: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227EB988-AC77-44A4-9C70-D56D39BD1A0F}"/>
              </a:ext>
            </a:extLst>
          </p:cNvPr>
          <p:cNvSpPr/>
          <p:nvPr/>
        </p:nvSpPr>
        <p:spPr>
          <a:xfrm>
            <a:off x="3834578" y="1716764"/>
            <a:ext cx="860606" cy="122277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Flatten JSON file</a:t>
            </a:r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DBCFEEA3-6F61-4373-B129-9CE9CE73F11B}"/>
              </a:ext>
            </a:extLst>
          </p:cNvPr>
          <p:cNvSpPr/>
          <p:nvPr/>
        </p:nvSpPr>
        <p:spPr>
          <a:xfrm>
            <a:off x="8415942" y="1808498"/>
            <a:ext cx="1086990" cy="2003674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dk1"/>
                </a:solidFill>
              </a:rPr>
              <a:t>Optional Step – </a:t>
            </a:r>
          </a:p>
          <a:p>
            <a:r>
              <a:rPr lang="en-US" sz="1050" dirty="0"/>
              <a:t>Generate flat file extracts for vendors/third-party to fulfil on-demand requests</a:t>
            </a:r>
            <a:endParaRPr lang="en-US" sz="1050" dirty="0">
              <a:solidFill>
                <a:schemeClr val="dk1"/>
              </a:solidFill>
            </a:endParaRPr>
          </a:p>
        </p:txBody>
      </p:sp>
      <p:sp>
        <p:nvSpPr>
          <p:cNvPr id="2066" name="Callout: Right Arrow 2065">
            <a:extLst>
              <a:ext uri="{FF2B5EF4-FFF2-40B4-BE49-F238E27FC236}">
                <a16:creationId xmlns:a16="http://schemas.microsoft.com/office/drawing/2014/main" id="{E5280B23-E99C-4C22-A81A-47CCA8136241}"/>
              </a:ext>
            </a:extLst>
          </p:cNvPr>
          <p:cNvSpPr/>
          <p:nvPr/>
        </p:nvSpPr>
        <p:spPr>
          <a:xfrm>
            <a:off x="5088004" y="2271283"/>
            <a:ext cx="1969705" cy="1437466"/>
          </a:xfrm>
          <a:prstGeom prst="rightArrowCallout">
            <a:avLst>
              <a:gd name="adj1" fmla="val 16846"/>
              <a:gd name="adj2" fmla="val 22389"/>
              <a:gd name="adj3" fmla="val 27361"/>
              <a:gd name="adj4" fmla="val 57768"/>
            </a:avLst>
          </a:prstGeom>
          <a:gradFill>
            <a:gsLst>
              <a:gs pos="0">
                <a:srgbClr val="83C3FA"/>
              </a:gs>
              <a:gs pos="100000">
                <a:srgbClr val="FFB691"/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 queries to extract information/metrics from the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76B07E-7DF5-4335-B56C-98E7B83DC796}"/>
              </a:ext>
            </a:extLst>
          </p:cNvPr>
          <p:cNvSpPr txBox="1"/>
          <p:nvPr/>
        </p:nvSpPr>
        <p:spPr>
          <a:xfrm>
            <a:off x="2947360" y="2850421"/>
            <a:ext cx="112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Ingest into staging layer</a:t>
            </a:r>
          </a:p>
        </p:txBody>
      </p:sp>
      <p:sp>
        <p:nvSpPr>
          <p:cNvPr id="2074" name="AutoShape 12" descr="Azure KeyVault Signer">
            <a:extLst>
              <a:ext uri="{FF2B5EF4-FFF2-40B4-BE49-F238E27FC236}">
                <a16:creationId xmlns:a16="http://schemas.microsoft.com/office/drawing/2014/main" id="{C2E4FCDA-A065-4472-86FD-201F5D52D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6095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5" name="AutoShape 14" descr="Azure KeyVault Signer">
            <a:extLst>
              <a:ext uri="{FF2B5EF4-FFF2-40B4-BE49-F238E27FC236}">
                <a16:creationId xmlns:a16="http://schemas.microsoft.com/office/drawing/2014/main" id="{0836F0F7-8067-4AF9-BB89-F1B34EBD54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8495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5" name="Picture 8" descr="Sftp Icon of Flat style - Available in SVG, PNG, EPS, AI &amp; Icon fonts">
            <a:extLst>
              <a:ext uri="{FF2B5EF4-FFF2-40B4-BE49-F238E27FC236}">
                <a16:creationId xmlns:a16="http://schemas.microsoft.com/office/drawing/2014/main" id="{BC147602-C568-410E-A7AC-794E50548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" b="28453"/>
          <a:stretch/>
        </p:blipFill>
        <p:spPr bwMode="auto">
          <a:xfrm>
            <a:off x="9983001" y="1050778"/>
            <a:ext cx="574221" cy="40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59FDAE1-8D88-4944-A65E-EED41FC3B83A}"/>
              </a:ext>
            </a:extLst>
          </p:cNvPr>
          <p:cNvCxnSpPr>
            <a:cxnSpLocks/>
          </p:cNvCxnSpPr>
          <p:nvPr/>
        </p:nvCxnSpPr>
        <p:spPr>
          <a:xfrm flipV="1">
            <a:off x="10270649" y="1451890"/>
            <a:ext cx="0" cy="16536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A9B234D-CCFA-4FBA-B198-4D000BFF6E80}"/>
              </a:ext>
            </a:extLst>
          </p:cNvPr>
          <p:cNvSpPr txBox="1"/>
          <p:nvPr/>
        </p:nvSpPr>
        <p:spPr>
          <a:xfrm flipH="1">
            <a:off x="11051074" y="5310082"/>
            <a:ext cx="108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Vendor 2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E8D71F0-2EDA-4825-AD6A-9E1F72071431}"/>
              </a:ext>
            </a:extLst>
          </p:cNvPr>
          <p:cNvCxnSpPr>
            <a:cxnSpLocks/>
          </p:cNvCxnSpPr>
          <p:nvPr/>
        </p:nvCxnSpPr>
        <p:spPr>
          <a:xfrm>
            <a:off x="10550142" y="1299991"/>
            <a:ext cx="501783" cy="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9" name="Picture 4" descr="Sftp Icon of Gradient style - Available in SVG, PNG, EPS, AI &amp; Icon fonts">
            <a:extLst>
              <a:ext uri="{FF2B5EF4-FFF2-40B4-BE49-F238E27FC236}">
                <a16:creationId xmlns:a16="http://schemas.microsoft.com/office/drawing/2014/main" id="{E1F7B71A-FAB2-42A6-AD2F-7E8F01E2B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383" y="1112180"/>
            <a:ext cx="489482" cy="47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993BD1-EAB5-4334-AEDD-0E91D3E670E5}"/>
              </a:ext>
            </a:extLst>
          </p:cNvPr>
          <p:cNvSpPr/>
          <p:nvPr/>
        </p:nvSpPr>
        <p:spPr>
          <a:xfrm>
            <a:off x="84403" y="855663"/>
            <a:ext cx="10840414" cy="529321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27EED-91B6-4FB2-86F0-BCEE026DD22F}"/>
              </a:ext>
            </a:extLst>
          </p:cNvPr>
          <p:cNvCxnSpPr>
            <a:cxnSpLocks/>
          </p:cNvCxnSpPr>
          <p:nvPr/>
        </p:nvCxnSpPr>
        <p:spPr>
          <a:xfrm>
            <a:off x="10506336" y="380323"/>
            <a:ext cx="513160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AE894E-B593-4CB2-A798-87A83942FEC5}"/>
              </a:ext>
            </a:extLst>
          </p:cNvPr>
          <p:cNvSpPr txBox="1"/>
          <p:nvPr/>
        </p:nvSpPr>
        <p:spPr>
          <a:xfrm>
            <a:off x="11041364" y="187795"/>
            <a:ext cx="1081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Automated Pipeline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DDAFD02-01DB-421E-A589-9C90B2475CEF}"/>
              </a:ext>
            </a:extLst>
          </p:cNvPr>
          <p:cNvCxnSpPr>
            <a:cxnSpLocks/>
            <a:stCxn id="2052" idx="3"/>
            <a:endCxn id="2056" idx="1"/>
          </p:cNvCxnSpPr>
          <p:nvPr/>
        </p:nvCxnSpPr>
        <p:spPr>
          <a:xfrm flipV="1">
            <a:off x="1532245" y="1235507"/>
            <a:ext cx="727123" cy="281312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8" descr="Sftp Icon of Flat style - Available in SVG, PNG, EPS, AI &amp; Icon fonts">
            <a:extLst>
              <a:ext uri="{FF2B5EF4-FFF2-40B4-BE49-F238E27FC236}">
                <a16:creationId xmlns:a16="http://schemas.microsoft.com/office/drawing/2014/main" id="{17C91140-CC02-41D4-A15D-AFDC9906A7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" b="28453"/>
          <a:stretch/>
        </p:blipFill>
        <p:spPr bwMode="auto">
          <a:xfrm>
            <a:off x="9980162" y="5572400"/>
            <a:ext cx="574221" cy="40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Sftp Icon of Gradient style - Available in SVG, PNG, EPS, AI &amp; Icon fonts">
            <a:extLst>
              <a:ext uri="{FF2B5EF4-FFF2-40B4-BE49-F238E27FC236}">
                <a16:creationId xmlns:a16="http://schemas.microsoft.com/office/drawing/2014/main" id="{3B31A405-F2DE-4469-A405-CE1BE5A9E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936" y="5688441"/>
            <a:ext cx="523185" cy="5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B6B042E-425B-4B0B-B037-254A35D01074}"/>
              </a:ext>
            </a:extLst>
          </p:cNvPr>
          <p:cNvSpPr txBox="1"/>
          <p:nvPr/>
        </p:nvSpPr>
        <p:spPr>
          <a:xfrm flipH="1">
            <a:off x="11072171" y="1666262"/>
            <a:ext cx="103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Vendor 1</a:t>
            </a:r>
          </a:p>
        </p:txBody>
      </p:sp>
      <p:pic>
        <p:nvPicPr>
          <p:cNvPr id="2052" name="Picture 4" descr="Sftp Icon of Gradient style - Available in SVG, PNG, EPS, AI &amp; Icon fonts">
            <a:extLst>
              <a:ext uri="{FF2B5EF4-FFF2-40B4-BE49-F238E27FC236}">
                <a16:creationId xmlns:a16="http://schemas.microsoft.com/office/drawing/2014/main" id="{B09BD2E0-48A8-444A-A3FF-0B59788E8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75" y="1221456"/>
            <a:ext cx="471270" cy="5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0" descr="Delivery, s3, storage, bucket, content, objects, with icon">
            <a:extLst>
              <a:ext uri="{FF2B5EF4-FFF2-40B4-BE49-F238E27FC236}">
                <a16:creationId xmlns:a16="http://schemas.microsoft.com/office/drawing/2014/main" id="{CEBF9A58-A6B9-4B0B-AE8E-F93152ACD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102" y="3118168"/>
            <a:ext cx="757257" cy="72271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7993211F-AEFC-4E5A-AFD4-F2C72648A07B}"/>
              </a:ext>
            </a:extLst>
          </p:cNvPr>
          <p:cNvSpPr txBox="1"/>
          <p:nvPr/>
        </p:nvSpPr>
        <p:spPr>
          <a:xfrm>
            <a:off x="9857138" y="3605940"/>
            <a:ext cx="101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Outbound FTP S3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336A286-5891-4BFA-ABF3-4A53F0A2A9F5}"/>
              </a:ext>
            </a:extLst>
          </p:cNvPr>
          <p:cNvCxnSpPr>
            <a:cxnSpLocks/>
          </p:cNvCxnSpPr>
          <p:nvPr/>
        </p:nvCxnSpPr>
        <p:spPr>
          <a:xfrm>
            <a:off x="10330083" y="3988101"/>
            <a:ext cx="11838" cy="158429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834B08-CE34-4878-89FE-32F7C9FD0574}"/>
              </a:ext>
            </a:extLst>
          </p:cNvPr>
          <p:cNvCxnSpPr>
            <a:cxnSpLocks/>
          </p:cNvCxnSpPr>
          <p:nvPr/>
        </p:nvCxnSpPr>
        <p:spPr>
          <a:xfrm>
            <a:off x="10554384" y="5848806"/>
            <a:ext cx="489840" cy="7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879F332-00C3-4C9B-BD89-EB36FB2C11C2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9502932" y="2810335"/>
            <a:ext cx="475170" cy="4270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D8F0BB7-408A-4AEC-845E-00AE7B9E9D31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2826831" y="2328151"/>
            <a:ext cx="1007747" cy="4954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" name="Connector: Elbow 2047">
            <a:extLst>
              <a:ext uri="{FF2B5EF4-FFF2-40B4-BE49-F238E27FC236}">
                <a16:creationId xmlns:a16="http://schemas.microsoft.com/office/drawing/2014/main" id="{0AC6A67C-30F7-4BC3-908A-2697496FF77A}"/>
              </a:ext>
            </a:extLst>
          </p:cNvPr>
          <p:cNvCxnSpPr>
            <a:cxnSpLocks/>
            <a:stCxn id="58" idx="3"/>
            <a:endCxn id="86" idx="1"/>
          </p:cNvCxnSpPr>
          <p:nvPr/>
        </p:nvCxnSpPr>
        <p:spPr>
          <a:xfrm rot="5400000">
            <a:off x="3912278" y="3285644"/>
            <a:ext cx="698711" cy="64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9" name="Cylinder 2048">
            <a:extLst>
              <a:ext uri="{FF2B5EF4-FFF2-40B4-BE49-F238E27FC236}">
                <a16:creationId xmlns:a16="http://schemas.microsoft.com/office/drawing/2014/main" id="{DBC6E39E-49F7-4CF2-B518-7EA9DBD07036}"/>
              </a:ext>
            </a:extLst>
          </p:cNvPr>
          <p:cNvSpPr/>
          <p:nvPr/>
        </p:nvSpPr>
        <p:spPr>
          <a:xfrm>
            <a:off x="7057709" y="2084365"/>
            <a:ext cx="1157549" cy="1756515"/>
          </a:xfrm>
          <a:prstGeom prst="can">
            <a:avLst/>
          </a:prstGeom>
          <a:gradFill>
            <a:gsLst>
              <a:gs pos="0">
                <a:srgbClr val="83C3FA"/>
              </a:gs>
              <a:gs pos="100000">
                <a:srgbClr val="FFB691"/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Refresh Hive tables with metrics calculated in previous step for end users to query the data</a:t>
            </a:r>
          </a:p>
        </p:txBody>
      </p:sp>
      <p:pic>
        <p:nvPicPr>
          <p:cNvPr id="93" name="Picture 10" descr="Delivery, s3, storage, bucket, content, objects, with icon">
            <a:extLst>
              <a:ext uri="{FF2B5EF4-FFF2-40B4-BE49-F238E27FC236}">
                <a16:creationId xmlns:a16="http://schemas.microsoft.com/office/drawing/2014/main" id="{C454F0A6-FB54-43B9-A387-0D436BA66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120" y="1112181"/>
            <a:ext cx="414787" cy="4248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8F134CC-BF84-4FE0-A99D-BDA2A1BA4B03}"/>
              </a:ext>
            </a:extLst>
          </p:cNvPr>
          <p:cNvSpPr txBox="1"/>
          <p:nvPr/>
        </p:nvSpPr>
        <p:spPr>
          <a:xfrm>
            <a:off x="4736228" y="1143565"/>
            <a:ext cx="182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Archive data in S3 for traceability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DBD13B3-1B29-4936-BC63-A97C6729A679}"/>
              </a:ext>
            </a:extLst>
          </p:cNvPr>
          <p:cNvCxnSpPr>
            <a:cxnSpLocks/>
            <a:stCxn id="2049" idx="4"/>
            <a:endCxn id="64" idx="2"/>
          </p:cNvCxnSpPr>
          <p:nvPr/>
        </p:nvCxnSpPr>
        <p:spPr>
          <a:xfrm flipV="1">
            <a:off x="8215258" y="2810335"/>
            <a:ext cx="200684" cy="152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7E4868C-F9E2-432F-A232-3A7854B4B906}"/>
              </a:ext>
            </a:extLst>
          </p:cNvPr>
          <p:cNvCxnSpPr>
            <a:cxnSpLocks/>
            <a:stCxn id="64" idx="1"/>
            <a:endCxn id="93" idx="3"/>
          </p:cNvCxnSpPr>
          <p:nvPr/>
        </p:nvCxnSpPr>
        <p:spPr>
          <a:xfrm rot="16200000" flipV="1">
            <a:off x="7578723" y="427784"/>
            <a:ext cx="483898" cy="22775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4B3D0CA-0B1C-4D5F-BE03-90C0F74C9BC9}"/>
              </a:ext>
            </a:extLst>
          </p:cNvPr>
          <p:cNvCxnSpPr>
            <a:cxnSpLocks/>
            <a:stCxn id="5" idx="1"/>
            <a:endCxn id="2052" idx="1"/>
          </p:cNvCxnSpPr>
          <p:nvPr/>
        </p:nvCxnSpPr>
        <p:spPr>
          <a:xfrm rot="5400000" flipH="1" flipV="1">
            <a:off x="710355" y="1733745"/>
            <a:ext cx="567546" cy="133694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FC9E8BF7-AD28-42EE-88F8-63F2FF4EA91E}"/>
              </a:ext>
            </a:extLst>
          </p:cNvPr>
          <p:cNvCxnSpPr>
            <a:cxnSpLocks/>
            <a:stCxn id="2049" idx="1"/>
          </p:cNvCxnSpPr>
          <p:nvPr/>
        </p:nvCxnSpPr>
        <p:spPr>
          <a:xfrm rot="16200000" flipV="1">
            <a:off x="6847489" y="1295370"/>
            <a:ext cx="596640" cy="9813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6" name="Cylinder 85">
            <a:extLst>
              <a:ext uri="{FF2B5EF4-FFF2-40B4-BE49-F238E27FC236}">
                <a16:creationId xmlns:a16="http://schemas.microsoft.com/office/drawing/2014/main" id="{C6B97E45-9213-4A25-8CB5-CD9DD751A54A}"/>
              </a:ext>
            </a:extLst>
          </p:cNvPr>
          <p:cNvSpPr/>
          <p:nvPr/>
        </p:nvSpPr>
        <p:spPr>
          <a:xfrm>
            <a:off x="3828081" y="3638248"/>
            <a:ext cx="860606" cy="1222774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 cleansing step to enable analytics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CD6E4C1-86EC-4836-A1DE-35A2314C2F1B}"/>
              </a:ext>
            </a:extLst>
          </p:cNvPr>
          <p:cNvCxnSpPr>
            <a:cxnSpLocks/>
            <a:stCxn id="86" idx="4"/>
            <a:endCxn id="2066" idx="2"/>
          </p:cNvCxnSpPr>
          <p:nvPr/>
        </p:nvCxnSpPr>
        <p:spPr>
          <a:xfrm flipV="1">
            <a:off x="4688687" y="3708749"/>
            <a:ext cx="968247" cy="540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257C623-4169-4A7D-B032-B580CDE2BA64}"/>
              </a:ext>
            </a:extLst>
          </p:cNvPr>
          <p:cNvSpPr txBox="1"/>
          <p:nvPr/>
        </p:nvSpPr>
        <p:spPr>
          <a:xfrm>
            <a:off x="6936815" y="3912803"/>
            <a:ext cx="14301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Database containing Hive tables</a:t>
            </a:r>
          </a:p>
        </p:txBody>
      </p:sp>
      <p:pic>
        <p:nvPicPr>
          <p:cNvPr id="2063" name="Picture 2062">
            <a:extLst>
              <a:ext uri="{FF2B5EF4-FFF2-40B4-BE49-F238E27FC236}">
                <a16:creationId xmlns:a16="http://schemas.microsoft.com/office/drawing/2014/main" id="{A3FEEF43-A77C-4C15-ABBC-3418054B6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7866" y="512312"/>
            <a:ext cx="1200427" cy="362529"/>
          </a:xfrm>
          <a:prstGeom prst="rect">
            <a:avLst/>
          </a:prstGeom>
        </p:spPr>
      </p:pic>
      <p:pic>
        <p:nvPicPr>
          <p:cNvPr id="2071" name="Picture 2070" descr="Icon&#10;&#10;Description automatically generated">
            <a:extLst>
              <a:ext uri="{FF2B5EF4-FFF2-40B4-BE49-F238E27FC236}">
                <a16:creationId xmlns:a16="http://schemas.microsoft.com/office/drawing/2014/main" id="{FF2A602E-0783-4CDE-8034-FE7B00020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401" y="4869923"/>
            <a:ext cx="486428" cy="486428"/>
          </a:xfrm>
          <a:prstGeom prst="rect">
            <a:avLst/>
          </a:prstGeom>
        </p:spPr>
      </p:pic>
      <p:pic>
        <p:nvPicPr>
          <p:cNvPr id="2076" name="Picture 2075">
            <a:extLst>
              <a:ext uri="{FF2B5EF4-FFF2-40B4-BE49-F238E27FC236}">
                <a16:creationId xmlns:a16="http://schemas.microsoft.com/office/drawing/2014/main" id="{34E11A2C-54D1-4543-BD0F-85F8454B5B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0432" y="4895581"/>
            <a:ext cx="862932" cy="448061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EB8F09C5-EA73-460F-BE54-28C120098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9063" y="5081723"/>
            <a:ext cx="865139" cy="215803"/>
          </a:xfrm>
          <a:prstGeom prst="rect">
            <a:avLst/>
          </a:prstGeom>
        </p:spPr>
      </p:pic>
      <p:pic>
        <p:nvPicPr>
          <p:cNvPr id="47" name="Picture 46" descr="A picture containing text&#10;&#10;Description automatically generated">
            <a:extLst>
              <a:ext uri="{FF2B5EF4-FFF2-40B4-BE49-F238E27FC236}">
                <a16:creationId xmlns:a16="http://schemas.microsoft.com/office/drawing/2014/main" id="{4645C1C3-A4E0-4F81-ABD8-E032B5F833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5459" y="4740508"/>
            <a:ext cx="950001" cy="96797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8852745-0A86-4D7A-B62D-8D65EF0DC29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353" t="31182" r="8237" b="26034"/>
          <a:stretch/>
        </p:blipFill>
        <p:spPr>
          <a:xfrm>
            <a:off x="6058742" y="5036695"/>
            <a:ext cx="1263077" cy="360097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D6C05DD5-E9A4-4B86-832F-56AC97162DA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356" t="10420" r="55520" b="58945"/>
          <a:stretch/>
        </p:blipFill>
        <p:spPr>
          <a:xfrm>
            <a:off x="8028122" y="383769"/>
            <a:ext cx="984259" cy="437815"/>
          </a:xfrm>
          <a:prstGeom prst="rect">
            <a:avLst/>
          </a:prstGeom>
        </p:spPr>
      </p:pic>
      <p:pic>
        <p:nvPicPr>
          <p:cNvPr id="65" name="Picture 6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77F7392-BEEE-4AD9-986F-B05A0AEB702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9722" t="7113" r="14092" b="55607"/>
          <a:stretch/>
        </p:blipFill>
        <p:spPr>
          <a:xfrm>
            <a:off x="2173427" y="3644601"/>
            <a:ext cx="598351" cy="483899"/>
          </a:xfrm>
          <a:prstGeom prst="rect">
            <a:avLst/>
          </a:prstGeom>
        </p:spPr>
      </p:pic>
      <p:pic>
        <p:nvPicPr>
          <p:cNvPr id="69" name="Picture 68" descr="A picture containing diagram&#10;&#10;Description automatically generated">
            <a:extLst>
              <a:ext uri="{FF2B5EF4-FFF2-40B4-BE49-F238E27FC236}">
                <a16:creationId xmlns:a16="http://schemas.microsoft.com/office/drawing/2014/main" id="{3263F93D-62F3-4F5C-BA3D-8B0A54C7429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266" t="58294" r="80005" b="10614"/>
          <a:stretch/>
        </p:blipFill>
        <p:spPr>
          <a:xfrm>
            <a:off x="5413012" y="4861022"/>
            <a:ext cx="474585" cy="50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61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SFIRSTSLIDEOFSELECTION" val="8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C2E23D7-7D70-4D69-91B2-E911AC5C6786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27A344E368E44DAD4DCAEAC9E581A5" ma:contentTypeVersion="12" ma:contentTypeDescription="Create a new document." ma:contentTypeScope="" ma:versionID="dda13c3a198e8ba1b97695d2ed326609">
  <xsd:schema xmlns:xsd="http://www.w3.org/2001/XMLSchema" xmlns:xs="http://www.w3.org/2001/XMLSchema" xmlns:p="http://schemas.microsoft.com/office/2006/metadata/properties" xmlns:ns2="37262f70-2991-413e-8957-d9b12e169669" xmlns:ns3="52ef53b4-f4cc-434f-969c-3bd6786b3476" targetNamespace="http://schemas.microsoft.com/office/2006/metadata/properties" ma:root="true" ma:fieldsID="53b3943c3c4b27e813982a2158963884" ns2:_="" ns3:_="">
    <xsd:import namespace="37262f70-2991-413e-8957-d9b12e169669"/>
    <xsd:import namespace="52ef53b4-f4cc-434f-969c-3bd6786b347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62f70-2991-413e-8957-d9b12e169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ef53b4-f4cc-434f-969c-3bd6786b34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7262f70-2991-413e-8957-d9b12e169669">
      <UserInfo>
        <DisplayName>James Behm</DisplayName>
        <AccountId>20</AccountId>
        <AccountType/>
      </UserInfo>
      <UserInfo>
        <DisplayName>Joe Gazzarato</DisplayName>
        <AccountId>24</AccountId>
        <AccountType/>
      </UserInfo>
      <UserInfo>
        <DisplayName>Anoop Tripathi</DisplayName>
        <AccountId>21</AccountId>
        <AccountType/>
      </UserInfo>
      <UserInfo>
        <DisplayName>Preksha Agrawal</DisplayName>
        <AccountId>25</AccountId>
        <AccountType/>
      </UserInfo>
      <UserInfo>
        <DisplayName>Samuel Gordon</DisplayName>
        <AccountId>32</AccountId>
        <AccountType/>
      </UserInfo>
      <UserInfo>
        <DisplayName>Kuldeep Singh Chauhan</DisplayName>
        <AccountId>31</AccountId>
        <AccountType/>
      </UserInfo>
      <UserInfo>
        <DisplayName>Amit Kumar Dey</DisplayName>
        <AccountId>277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5519714-C002-4FBB-A71B-5D6EDAE9C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BD7077-0FCB-42E4-A3B2-CDFB29DF82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262f70-2991-413e-8957-d9b12e169669"/>
    <ds:schemaRef ds:uri="52ef53b4-f4cc-434f-969c-3bd6786b34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D071C4-1E6E-434F-BEB4-1EEF2D722E3A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52ef53b4-f4cc-434f-969c-3bd6786b3476"/>
    <ds:schemaRef ds:uri="37262f70-2991-413e-8957-d9b12e169669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Solution Architecture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</dc:title>
  <dc:creator/>
  <cp:lastModifiedBy/>
  <cp:revision>217</cp:revision>
  <dcterms:created xsi:type="dcterms:W3CDTF">2020-07-28T19:55:25Z</dcterms:created>
  <dcterms:modified xsi:type="dcterms:W3CDTF">2022-02-26T19:22:26Z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0x0101002C27A344E368E44DAD4DCAEAC9E581A5</vt:lpwstr>
  </property>
</Properties>
</file>