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charset="0"/>
      <p:regular r:id="rId17"/>
      <p:bold r:id="rId18"/>
      <p:italic r:id="rId19"/>
      <p:boldItalic r:id="rId20"/>
    </p:embeddedFont>
    <p:embeddedFont>
      <p:font typeface="Comfortaa" charset="0"/>
      <p:regular r:id="rId21"/>
      <p:bold r:id="rId22"/>
    </p:embeddedFont>
    <p:embeddedFont>
      <p:font typeface="Roboto Slab"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0707a6064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0707a6064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f9c0c31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f9c0c31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f9c0c310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f9c0c310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f9c0c310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f9c0c310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f9c0c310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f9c0c310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0707a606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0707a606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0707a6064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0707a606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0707a6064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0707a606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0707a6064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0707a6064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0707a6064_0_9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0707a6064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0707a6064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0707a6064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0707a6064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0707a6064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0707a6064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0707a6064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539725"/>
            <a:ext cx="8504100" cy="120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40"/>
              <a:t>BANK DATABASE MANAGEMENT SYSTEM</a:t>
            </a:r>
            <a:endParaRPr sz="3040"/>
          </a:p>
        </p:txBody>
      </p:sp>
      <p:sp>
        <p:nvSpPr>
          <p:cNvPr id="86" name="Google Shape;86;p13"/>
          <p:cNvSpPr txBox="1">
            <a:spLocks noGrp="1"/>
          </p:cNvSpPr>
          <p:nvPr>
            <p:ph type="subTitle" idx="1"/>
          </p:nvPr>
        </p:nvSpPr>
        <p:spPr>
          <a:xfrm>
            <a:off x="921900" y="3042896"/>
            <a:ext cx="8222100" cy="21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Submitted By:</a:t>
            </a:r>
            <a:endParaRPr/>
          </a:p>
          <a:p>
            <a:pPr marL="0" lvl="0" indent="0" algn="l" rtl="0">
              <a:spcBef>
                <a:spcPts val="0"/>
              </a:spcBef>
              <a:spcAft>
                <a:spcPts val="0"/>
              </a:spcAft>
              <a:buNone/>
            </a:pPr>
            <a:r>
              <a:rPr lang="en"/>
              <a:t>                                                                </a:t>
            </a:r>
            <a:r>
              <a:rPr lang="en" sz="1800"/>
              <a:t>VARMA(RA1911003010790)</a:t>
            </a:r>
            <a:endParaRPr sz="1800"/>
          </a:p>
          <a:p>
            <a:pPr marL="0" lvl="0" indent="0" algn="l" rtl="0">
              <a:spcBef>
                <a:spcPts val="0"/>
              </a:spcBef>
              <a:spcAft>
                <a:spcPts val="0"/>
              </a:spcAft>
              <a:buNone/>
            </a:pPr>
            <a:r>
              <a:rPr lang="en" sz="1800"/>
              <a:t>                                                                           REVANTH(RA1911003010784)</a:t>
            </a:r>
            <a:endParaRPr sz="1800"/>
          </a:p>
          <a:p>
            <a:pPr marL="0" lvl="0" indent="0" algn="l" rtl="0">
              <a:spcBef>
                <a:spcPts val="0"/>
              </a:spcBef>
              <a:spcAft>
                <a:spcPts val="0"/>
              </a:spcAft>
              <a:buNone/>
            </a:pPr>
            <a:r>
              <a:rPr lang="en" sz="1800"/>
              <a:t>                                                                           THARUN(RA191003010786)</a:t>
            </a:r>
            <a:endParaRPr sz="1800"/>
          </a:p>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ER Diagram</a:t>
            </a:r>
            <a:endParaRPr/>
          </a:p>
        </p:txBody>
      </p:sp>
      <p:pic>
        <p:nvPicPr>
          <p:cNvPr id="4" name="Picture 3" descr="Screenshot (276).png"/>
          <p:cNvPicPr>
            <a:picLocks noChangeAspect="1"/>
          </p:cNvPicPr>
          <p:nvPr/>
        </p:nvPicPr>
        <p:blipFill>
          <a:blip r:embed="rId3"/>
          <a:stretch>
            <a:fillRect/>
          </a:stretch>
        </p:blipFill>
        <p:spPr>
          <a:xfrm>
            <a:off x="0" y="357552"/>
            <a:ext cx="9144000" cy="4428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   </a:t>
            </a:r>
          </a:p>
          <a:p>
            <a:pPr marL="0" lvl="0" indent="0" algn="l" rtl="0">
              <a:spcBef>
                <a:spcPts val="0"/>
              </a:spcBef>
              <a:spcAft>
                <a:spcPts val="1200"/>
              </a:spcAft>
              <a:buNone/>
            </a:pPr>
            <a:r>
              <a:rPr lang="en-US" dirty="0" smtClean="0"/>
              <a:t> </a:t>
            </a:r>
            <a:r>
              <a:rPr lang="en-US" dirty="0" smtClean="0"/>
              <a:t>  </a:t>
            </a:r>
            <a:endParaRPr/>
          </a:p>
        </p:txBody>
      </p:sp>
      <p:pic>
        <p:nvPicPr>
          <p:cNvPr id="7" name="Picture 6" descr="Screenshot (270).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 name="Picture 3" descr="Screenshot (271).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 name="Picture 3" descr="Screenshot (273).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 name="Picture 3" descr="Screenshot (274).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2350" y="0"/>
            <a:ext cx="9099300" cy="491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24" b="1"/>
              <a:t>INTRODUCTION:</a:t>
            </a:r>
            <a:endParaRPr sz="2124" b="1"/>
          </a:p>
          <a:p>
            <a:pPr marL="0" lvl="0" indent="0" algn="l" rtl="0">
              <a:spcBef>
                <a:spcPts val="1200"/>
              </a:spcBef>
              <a:spcAft>
                <a:spcPts val="0"/>
              </a:spcAft>
              <a:buNone/>
            </a:pPr>
            <a:r>
              <a:rPr lang="en" sz="1700">
                <a:solidFill>
                  <a:srgbClr val="252525"/>
                </a:solidFill>
                <a:highlight>
                  <a:srgbClr val="FFFFFF"/>
                </a:highlight>
              </a:rPr>
              <a:t>The bank account management system is an application allowing customers to perform basic transactions from an automatic machine Bank, telephone, via a computer or with a smartphone via the Internet. The system allows the customer to create an account, deposit / withdraw money from his account, as well as view reports from all accounts present.</a:t>
            </a:r>
            <a:endParaRPr sz="1700">
              <a:solidFill>
                <a:srgbClr val="252525"/>
              </a:solidFill>
              <a:highlight>
                <a:srgbClr val="FFFFFF"/>
              </a:highlight>
            </a:endParaRPr>
          </a:p>
          <a:p>
            <a:pPr marL="0" lvl="0" indent="0" algn="l" rtl="0">
              <a:spcBef>
                <a:spcPts val="1200"/>
              </a:spcBef>
              <a:spcAft>
                <a:spcPts val="0"/>
              </a:spcAft>
              <a:buNone/>
            </a:pPr>
            <a:r>
              <a:rPr lang="en" sz="1700">
                <a:solidFill>
                  <a:srgbClr val="252525"/>
                </a:solidFill>
                <a:highlight>
                  <a:srgbClr val="FFFFFF"/>
                </a:highlight>
              </a:rPr>
              <a:t>Customers can access the banks' website to view their account details and perform the transactions on their account according to their requirements. The connection is made by secure access.</a:t>
            </a:r>
            <a:endParaRPr sz="1700">
              <a:solidFill>
                <a:srgbClr val="252525"/>
              </a:solidFill>
              <a:highlight>
                <a:srgbClr val="FFFFFF"/>
              </a:highlight>
            </a:endParaRPr>
          </a:p>
          <a:p>
            <a:pPr marL="0" lvl="0" indent="0" algn="l" rtl="0">
              <a:spcBef>
                <a:spcPts val="1200"/>
              </a:spcBef>
              <a:spcAft>
                <a:spcPts val="0"/>
              </a:spcAft>
              <a:buNone/>
            </a:pPr>
            <a:r>
              <a:rPr lang="en" sz="1700">
                <a:solidFill>
                  <a:srgbClr val="444444"/>
                </a:solidFill>
                <a:highlight>
                  <a:srgbClr val="FFFFFF"/>
                </a:highlight>
                <a:latin typeface="Arial"/>
                <a:ea typeface="Arial"/>
                <a:cs typeface="Arial"/>
                <a:sym typeface="Arial"/>
              </a:rPr>
              <a:t>From managing the customer information, account information to the transaction happening every minute or second. It does not only preserve the details of the transaction and other information but generates the report to further banking functions. In this banking management system, there are many operations that are automated which ease the work for the working of the bank.</a:t>
            </a:r>
            <a:endParaRPr sz="1700">
              <a:solidFill>
                <a:srgbClr val="444444"/>
              </a:solidFill>
              <a:highlight>
                <a:srgbClr val="FFFFFF"/>
              </a:highlight>
              <a:latin typeface="Arial"/>
              <a:ea typeface="Arial"/>
              <a:cs typeface="Arial"/>
              <a:sym typeface="Arial"/>
            </a:endParaRPr>
          </a:p>
          <a:p>
            <a:pPr marL="0" lvl="0" indent="0" algn="l" rtl="0">
              <a:spcBef>
                <a:spcPts val="1500"/>
              </a:spcBef>
              <a:spcAft>
                <a:spcPts val="1200"/>
              </a:spcAft>
              <a:buNone/>
            </a:pPr>
            <a:endParaRPr sz="1550">
              <a:solidFill>
                <a:srgbClr val="666666"/>
              </a:solidFill>
              <a:highlight>
                <a:srgbClr val="FFFFFF"/>
              </a:highlight>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body" idx="1"/>
          </p:nvPr>
        </p:nvSpPr>
        <p:spPr>
          <a:xfrm>
            <a:off x="0" y="0"/>
            <a:ext cx="9192000" cy="486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444444"/>
                </a:solidFill>
                <a:highlight>
                  <a:srgbClr val="FFFFFF"/>
                </a:highlight>
                <a:latin typeface="Arial"/>
                <a:ea typeface="Arial"/>
                <a:cs typeface="Arial"/>
                <a:sym typeface="Arial"/>
              </a:rPr>
              <a:t>This reduces the requirement for manual labor and the automated tasks will be error-free as they will only work as they are programmed whereas doing work manually there is always a possibility of human error.</a:t>
            </a:r>
            <a:endParaRPr sz="17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r>
              <a:rPr lang="en" sz="2000" b="1"/>
              <a:t>AIM OF THE PROJECT:</a:t>
            </a:r>
            <a:endParaRPr sz="2000" b="1"/>
          </a:p>
          <a:p>
            <a:pPr marL="0" lvl="0" indent="0" algn="l" rtl="0">
              <a:spcBef>
                <a:spcPts val="1200"/>
              </a:spcBef>
              <a:spcAft>
                <a:spcPts val="0"/>
              </a:spcAft>
              <a:buNone/>
            </a:pPr>
            <a:r>
              <a:rPr lang="en" sz="1700"/>
              <a:t>The main aim of Bank Management Mini DBMS project is to keep record of customer transactions in the bank.We aim to demonstrate the use of create ,read,update,and delete MySQL operations through this project.</a:t>
            </a:r>
            <a:endParaRPr sz="1700"/>
          </a:p>
          <a:p>
            <a:pPr marL="0" lvl="0" indent="0" algn="l" rtl="0">
              <a:spcBef>
                <a:spcPts val="1200"/>
              </a:spcBef>
              <a:spcAft>
                <a:spcPts val="0"/>
              </a:spcAft>
              <a:buNone/>
            </a:pPr>
            <a:r>
              <a:rPr lang="en" sz="1600">
                <a:solidFill>
                  <a:srgbClr val="444444"/>
                </a:solidFill>
                <a:highlight>
                  <a:srgbClr val="FFFFFF"/>
                </a:highlight>
                <a:latin typeface="Arial"/>
                <a:ea typeface="Arial"/>
                <a:cs typeface="Arial"/>
                <a:sym typeface="Arial"/>
              </a:rPr>
              <a:t>The existing bank system is slow as every task is being performed by the human being and comparing the computer task speed with a computer is not fair. The complexity of this system is increased when an increase in the number of customers and with that there will be a number of transactions will be performed now everything needs to log in to a file for reference in the future which is simply not the kind of scenario we need at this time.</a:t>
            </a:r>
            <a:endParaRPr sz="2100"/>
          </a:p>
          <a:p>
            <a:pPr marL="0" lvl="0" indent="0" algn="l" rtl="0">
              <a:spcBef>
                <a:spcPts val="1200"/>
              </a:spcBef>
              <a:spcAft>
                <a:spcPts val="0"/>
              </a:spcAft>
              <a:buNone/>
            </a:pPr>
            <a:endParaRPr sz="21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25"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rgbClr val="444444"/>
                </a:solidFill>
                <a:highlight>
                  <a:srgbClr val="FFFFFF"/>
                </a:highlight>
                <a:latin typeface="Arial"/>
                <a:ea typeface="Arial"/>
                <a:cs typeface="Arial"/>
                <a:sym typeface="Arial"/>
              </a:rPr>
              <a:t>T</a:t>
            </a:r>
            <a:r>
              <a:rPr lang="en" sz="1900" b="1">
                <a:solidFill>
                  <a:srgbClr val="444444"/>
                </a:solidFill>
                <a:highlight>
                  <a:srgbClr val="FFFFFF"/>
                </a:highlight>
                <a:latin typeface="Arial"/>
                <a:ea typeface="Arial"/>
                <a:cs typeface="Arial"/>
                <a:sym typeface="Arial"/>
              </a:rPr>
              <a:t>he major modules of this system are as follows:</a:t>
            </a:r>
            <a:endParaRPr sz="1900" b="1">
              <a:solidFill>
                <a:srgbClr val="444444"/>
              </a:solidFill>
              <a:highlight>
                <a:srgbClr val="FFFFFF"/>
              </a:highlight>
              <a:latin typeface="Arial"/>
              <a:ea typeface="Arial"/>
              <a:cs typeface="Arial"/>
              <a:sym typeface="Arial"/>
            </a:endParaRPr>
          </a:p>
          <a:p>
            <a:pPr marL="457200" lvl="0" indent="-349250" algn="l" rtl="0">
              <a:spcBef>
                <a:spcPts val="150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Branch (Bank)</a:t>
            </a:r>
            <a:endParaRPr sz="1900">
              <a:solidFill>
                <a:srgbClr val="444444"/>
              </a:solidFill>
              <a:highlight>
                <a:srgbClr val="FFFFFF"/>
              </a:highlight>
              <a:latin typeface="Arial"/>
              <a:ea typeface="Arial"/>
              <a:cs typeface="Arial"/>
              <a:sym typeface="Arial"/>
            </a:endParaRPr>
          </a:p>
          <a:p>
            <a:pPr marL="457200" lvl="0" indent="-349250" algn="l" rtl="0">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Customer</a:t>
            </a:r>
            <a:endParaRPr sz="1900">
              <a:solidFill>
                <a:srgbClr val="444444"/>
              </a:solidFill>
              <a:highlight>
                <a:srgbClr val="FFFFFF"/>
              </a:highlight>
              <a:latin typeface="Arial"/>
              <a:ea typeface="Arial"/>
              <a:cs typeface="Arial"/>
              <a:sym typeface="Arial"/>
            </a:endParaRPr>
          </a:p>
          <a:p>
            <a:pPr marL="457200" lvl="0" indent="-349250" algn="l" rtl="0">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Accounts</a:t>
            </a:r>
            <a:endParaRPr sz="1900">
              <a:solidFill>
                <a:srgbClr val="444444"/>
              </a:solidFill>
              <a:highlight>
                <a:srgbClr val="FFFFFF"/>
              </a:highlight>
              <a:latin typeface="Arial"/>
              <a:ea typeface="Arial"/>
              <a:cs typeface="Arial"/>
              <a:sym typeface="Arial"/>
            </a:endParaRPr>
          </a:p>
          <a:p>
            <a:pPr marL="457200" lvl="0" indent="-349250" algn="l" rtl="0">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Customer Credit Card</a:t>
            </a:r>
            <a:endParaRPr sz="1900">
              <a:solidFill>
                <a:srgbClr val="444444"/>
              </a:solidFill>
              <a:highlight>
                <a:srgbClr val="FFFFFF"/>
              </a:highlight>
              <a:latin typeface="Arial"/>
              <a:ea typeface="Arial"/>
              <a:cs typeface="Arial"/>
              <a:sym typeface="Arial"/>
            </a:endParaRPr>
          </a:p>
          <a:p>
            <a:pPr marL="457200" lvl="0" indent="-349250" algn="l" rtl="0">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Loan</a:t>
            </a:r>
            <a:endParaRPr sz="1900">
              <a:solidFill>
                <a:srgbClr val="444444"/>
              </a:solidFill>
              <a:highlight>
                <a:srgbClr val="FFFFFF"/>
              </a:highlight>
              <a:latin typeface="Arial"/>
              <a:ea typeface="Arial"/>
              <a:cs typeface="Arial"/>
              <a:sym typeface="Arial"/>
            </a:endParaRPr>
          </a:p>
          <a:p>
            <a:pPr marL="457200" lvl="0" indent="-349250" algn="l" rtl="0">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Employess(Bank)</a:t>
            </a:r>
            <a:endParaRPr sz="1900">
              <a:solidFill>
                <a:srgbClr val="444444"/>
              </a:solidFill>
              <a:highlight>
                <a:srgbClr val="FFFFFF"/>
              </a:highlight>
              <a:latin typeface="Arial"/>
              <a:ea typeface="Arial"/>
              <a:cs typeface="Arial"/>
              <a:sym typeface="Arial"/>
            </a:endParaRPr>
          </a:p>
          <a:p>
            <a:pPr marL="0" lvl="0" indent="0" algn="l" rtl="0">
              <a:spcBef>
                <a:spcPts val="0"/>
              </a:spcBef>
              <a:spcAft>
                <a:spcPts val="1200"/>
              </a:spcAft>
              <a:buNone/>
            </a:pP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lnSpc>
                <a:spcPct val="140000"/>
              </a:lnSpc>
              <a:spcBef>
                <a:spcPts val="0"/>
              </a:spcBef>
              <a:spcAft>
                <a:spcPts val="0"/>
              </a:spcAft>
              <a:buNone/>
            </a:pPr>
            <a:r>
              <a:rPr lang="en" b="1">
                <a:solidFill>
                  <a:srgbClr val="222222"/>
                </a:solidFill>
                <a:highlight>
                  <a:srgbClr val="FFFFFF"/>
                </a:highlight>
                <a:latin typeface="Roboto Slab"/>
                <a:ea typeface="Roboto Slab"/>
                <a:cs typeface="Roboto Slab"/>
                <a:sym typeface="Roboto Slab"/>
              </a:rPr>
              <a:t>Major Modules of Banking Management System:</a:t>
            </a:r>
            <a:endParaRPr b="1">
              <a:solidFill>
                <a:srgbClr val="222222"/>
              </a:solidFill>
              <a:highlight>
                <a:srgbClr val="FFFFFF"/>
              </a:highlight>
              <a:latin typeface="Roboto Slab"/>
              <a:ea typeface="Roboto Slab"/>
              <a:cs typeface="Roboto Slab"/>
              <a:sym typeface="Roboto Slab"/>
            </a:endParaRPr>
          </a:p>
          <a:p>
            <a:pPr marL="0" lvl="0" indent="0" algn="l" rtl="0">
              <a:lnSpc>
                <a:spcPct val="140000"/>
              </a:lnSpc>
              <a:spcBef>
                <a:spcPts val="900"/>
              </a:spcBef>
              <a:spcAft>
                <a:spcPts val="0"/>
              </a:spcAft>
              <a:buNone/>
            </a:pPr>
            <a:r>
              <a:rPr lang="en" b="1">
                <a:solidFill>
                  <a:srgbClr val="222222"/>
                </a:solidFill>
                <a:highlight>
                  <a:srgbClr val="FFFFFF"/>
                </a:highlight>
                <a:latin typeface="Roboto Slab"/>
                <a:ea typeface="Roboto Slab"/>
                <a:cs typeface="Roboto Slab"/>
                <a:sym typeface="Roboto Slab"/>
              </a:rPr>
              <a:t>Bank Branch:</a:t>
            </a:r>
            <a:endParaRPr b="1">
              <a:solidFill>
                <a:srgbClr val="222222"/>
              </a:solidFill>
              <a:highlight>
                <a:srgbClr val="FFFFFF"/>
              </a:highlight>
              <a:latin typeface="Roboto Slab"/>
              <a:ea typeface="Roboto Slab"/>
              <a:cs typeface="Roboto Slab"/>
              <a:sym typeface="Roboto Slab"/>
            </a:endParaRPr>
          </a:p>
          <a:p>
            <a:pPr marL="0" lvl="0" indent="0" algn="l" rtl="0">
              <a:spcBef>
                <a:spcPts val="900"/>
              </a:spcBef>
              <a:spcAft>
                <a:spcPts val="0"/>
              </a:spcAft>
              <a:buNone/>
            </a:pPr>
            <a:r>
              <a:rPr lang="en" sz="1300">
                <a:solidFill>
                  <a:srgbClr val="444444"/>
                </a:solidFill>
                <a:highlight>
                  <a:srgbClr val="FFFFFF"/>
                </a:highlight>
                <a:latin typeface="Arial"/>
                <a:ea typeface="Arial"/>
                <a:cs typeface="Arial"/>
                <a:sym typeface="Arial"/>
              </a:rPr>
              <a:t>This entity contains the details about the location of the branch. This will not help management but separate the employee from branch to branch and customers.</a:t>
            </a:r>
            <a:endParaRPr sz="13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r>
              <a:rPr lang="en" sz="1300" b="1">
                <a:solidFill>
                  <a:srgbClr val="444444"/>
                </a:solidFill>
                <a:highlight>
                  <a:srgbClr val="FFFFFF"/>
                </a:highlight>
                <a:latin typeface="Arial"/>
                <a:ea typeface="Arial"/>
                <a:cs typeface="Arial"/>
                <a:sym typeface="Arial"/>
              </a:rPr>
              <a:t>The attributes of this entity are:</a:t>
            </a:r>
            <a:endParaRPr sz="1300" b="1">
              <a:solidFill>
                <a:srgbClr val="444444"/>
              </a:solidFill>
              <a:highlight>
                <a:srgbClr val="FFFFFF"/>
              </a:highlight>
              <a:latin typeface="Arial"/>
              <a:ea typeface="Arial"/>
              <a:cs typeface="Arial"/>
              <a:sym typeface="Arial"/>
            </a:endParaRPr>
          </a:p>
          <a:p>
            <a:pPr marL="0" lvl="0" indent="0" algn="l" rtl="0">
              <a:lnSpc>
                <a:spcPct val="140000"/>
              </a:lnSpc>
              <a:spcBef>
                <a:spcPts val="1500"/>
              </a:spcBef>
              <a:spcAft>
                <a:spcPts val="0"/>
              </a:spcAft>
              <a:buNone/>
            </a:pPr>
            <a:r>
              <a:rPr lang="en" sz="1600" b="1">
                <a:solidFill>
                  <a:srgbClr val="222222"/>
                </a:solidFill>
                <a:highlight>
                  <a:srgbClr val="FFFFFF"/>
                </a:highlight>
                <a:latin typeface="Roboto Slab"/>
                <a:ea typeface="Roboto Slab"/>
                <a:cs typeface="Roboto Slab"/>
                <a:sym typeface="Roboto Slab"/>
              </a:rPr>
              <a:t>Branch-id:</a:t>
            </a:r>
            <a:r>
              <a:rPr lang="en" sz="1300">
                <a:solidFill>
                  <a:srgbClr val="444444"/>
                </a:solidFill>
                <a:highlight>
                  <a:srgbClr val="FFFFFF"/>
                </a:highlight>
                <a:latin typeface="Arial"/>
                <a:ea typeface="Arial"/>
                <a:cs typeface="Arial"/>
                <a:sym typeface="Arial"/>
              </a:rPr>
              <a:t>This will be the primary key for the entity. This will help to search and sorting uniquely in the table of branch entity.</a:t>
            </a:r>
            <a:endParaRPr sz="13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600" b="1">
                <a:solidFill>
                  <a:srgbClr val="222222"/>
                </a:solidFill>
                <a:highlight>
                  <a:srgbClr val="FFFFFF"/>
                </a:highlight>
                <a:latin typeface="Roboto Slab"/>
                <a:ea typeface="Roboto Slab"/>
                <a:cs typeface="Roboto Slab"/>
                <a:sym typeface="Roboto Slab"/>
              </a:rPr>
              <a:t>Branch-name:</a:t>
            </a:r>
            <a:r>
              <a:rPr lang="en" sz="1300">
                <a:solidFill>
                  <a:srgbClr val="444444"/>
                </a:solidFill>
                <a:highlight>
                  <a:srgbClr val="FFFFFF"/>
                </a:highlight>
                <a:latin typeface="Arial"/>
                <a:ea typeface="Arial"/>
                <a:cs typeface="Arial"/>
                <a:sym typeface="Arial"/>
              </a:rPr>
              <a:t>This attribute will help in verifying the identity of the branch if the branch is led to confusion.</a:t>
            </a:r>
            <a:endParaRPr sz="13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600" b="1">
                <a:solidFill>
                  <a:srgbClr val="222222"/>
                </a:solidFill>
                <a:highlight>
                  <a:srgbClr val="FFFFFF"/>
                </a:highlight>
                <a:latin typeface="Roboto Slab"/>
                <a:ea typeface="Roboto Slab"/>
                <a:cs typeface="Roboto Slab"/>
                <a:sym typeface="Roboto Slab"/>
              </a:rPr>
              <a:t>Branch-city:</a:t>
            </a:r>
            <a:r>
              <a:rPr lang="en" sz="1300">
                <a:solidFill>
                  <a:srgbClr val="444444"/>
                </a:solidFill>
                <a:highlight>
                  <a:srgbClr val="FFFFFF"/>
                </a:highlight>
                <a:latin typeface="Arial"/>
                <a:ea typeface="Arial"/>
                <a:cs typeface="Arial"/>
                <a:sym typeface="Arial"/>
              </a:rPr>
              <a:t>It will contain the city where the branch is located.</a:t>
            </a:r>
            <a:endParaRPr sz="13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608" b="1">
                <a:solidFill>
                  <a:srgbClr val="222222"/>
                </a:solidFill>
                <a:highlight>
                  <a:srgbClr val="FFFFFF"/>
                </a:highlight>
                <a:latin typeface="Roboto Slab"/>
                <a:ea typeface="Roboto Slab"/>
                <a:cs typeface="Roboto Slab"/>
                <a:sym typeface="Roboto Slab"/>
              </a:rPr>
              <a:t>Branch-phone:</a:t>
            </a:r>
            <a:r>
              <a:rPr lang="en" sz="1308">
                <a:solidFill>
                  <a:srgbClr val="444444"/>
                </a:solidFill>
                <a:highlight>
                  <a:srgbClr val="FFFFFF"/>
                </a:highlight>
                <a:latin typeface="Arial"/>
                <a:ea typeface="Arial"/>
                <a:cs typeface="Arial"/>
                <a:sym typeface="Arial"/>
              </a:rPr>
              <a:t>This phone number will be helped in communicating with the branch. This number is only for banking use not for public use. For the public, there will be a single number at all the bank branches.</a:t>
            </a:r>
            <a:endParaRPr sz="1308">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endParaRPr sz="1408">
              <a:solidFill>
                <a:srgbClr val="444444"/>
              </a:solidFill>
              <a:highlight>
                <a:srgbClr val="FFFFFF"/>
              </a:highlight>
              <a:latin typeface="Arial"/>
              <a:ea typeface="Arial"/>
              <a:cs typeface="Arial"/>
              <a:sym typeface="Arial"/>
            </a:endParaRPr>
          </a:p>
          <a:p>
            <a:pPr marL="0" lvl="0" indent="0" algn="l" rtl="0">
              <a:spcBef>
                <a:spcPts val="900"/>
              </a:spcBef>
              <a:spcAft>
                <a:spcPts val="1200"/>
              </a:spcAft>
              <a:buNone/>
            </a:pPr>
            <a:endParaRPr sz="2392" b="1">
              <a:solidFill>
                <a:srgbClr val="222222"/>
              </a:solidFill>
              <a:highlight>
                <a:srgbClr val="FFFFFF"/>
              </a:highlight>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lnSpc>
                <a:spcPct val="140000"/>
              </a:lnSpc>
              <a:spcBef>
                <a:spcPts val="0"/>
              </a:spcBef>
              <a:spcAft>
                <a:spcPts val="0"/>
              </a:spcAft>
              <a:buNone/>
            </a:pPr>
            <a:r>
              <a:rPr lang="en" sz="1650" b="1">
                <a:solidFill>
                  <a:srgbClr val="222222"/>
                </a:solidFill>
                <a:highlight>
                  <a:srgbClr val="FFFFFF"/>
                </a:highlight>
                <a:latin typeface="Roboto Slab"/>
                <a:ea typeface="Roboto Slab"/>
                <a:cs typeface="Roboto Slab"/>
                <a:sym typeface="Roboto Slab"/>
              </a:rPr>
              <a:t>Employee:</a:t>
            </a:r>
            <a:endParaRPr sz="1650" b="1">
              <a:solidFill>
                <a:srgbClr val="222222"/>
              </a:solidFill>
              <a:highlight>
                <a:srgbClr val="FFFFFF"/>
              </a:highlight>
              <a:latin typeface="Roboto Slab"/>
              <a:ea typeface="Roboto Slab"/>
              <a:cs typeface="Roboto Slab"/>
              <a:sym typeface="Roboto Slab"/>
            </a:endParaRPr>
          </a:p>
          <a:p>
            <a:pPr marL="0" lvl="0" indent="0" algn="l" rtl="0">
              <a:spcBef>
                <a:spcPts val="900"/>
              </a:spcBef>
              <a:spcAft>
                <a:spcPts val="0"/>
              </a:spcAft>
              <a:buNone/>
            </a:pPr>
            <a:r>
              <a:rPr lang="en" sz="1200">
                <a:solidFill>
                  <a:srgbClr val="444444"/>
                </a:solidFill>
                <a:highlight>
                  <a:srgbClr val="FFFFFF"/>
                </a:highlight>
                <a:latin typeface="Arial"/>
                <a:ea typeface="Arial"/>
                <a:cs typeface="Arial"/>
                <a:sym typeface="Arial"/>
              </a:rPr>
              <a:t>The employee entity contains all the information about the employees working in different branches of the bank. This will enable them to manage the employee data easily. Searching for the information will just a few clicks. It will have all the necessary attributes required for the employer.</a:t>
            </a:r>
            <a:endParaRPr sz="12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r>
              <a:rPr lang="en" sz="1200" b="1">
                <a:solidFill>
                  <a:srgbClr val="444444"/>
                </a:solidFill>
                <a:highlight>
                  <a:srgbClr val="FFFFFF"/>
                </a:highlight>
                <a:latin typeface="Arial"/>
                <a:ea typeface="Arial"/>
                <a:cs typeface="Arial"/>
                <a:sym typeface="Arial"/>
              </a:rPr>
              <a:t>It has the following attributes:</a:t>
            </a:r>
            <a:endParaRPr sz="1200" b="1">
              <a:solidFill>
                <a:srgbClr val="444444"/>
              </a:solidFill>
              <a:highlight>
                <a:srgbClr val="FFFFFF"/>
              </a:highlight>
              <a:latin typeface="Arial"/>
              <a:ea typeface="Arial"/>
              <a:cs typeface="Arial"/>
              <a:sym typeface="Arial"/>
            </a:endParaRPr>
          </a:p>
          <a:p>
            <a:pPr marL="0" lvl="0" indent="0" algn="l" rtl="0">
              <a:lnSpc>
                <a:spcPct val="140000"/>
              </a:lnSpc>
              <a:spcBef>
                <a:spcPts val="1500"/>
              </a:spcBef>
              <a:spcAft>
                <a:spcPts val="0"/>
              </a:spcAft>
              <a:buNone/>
            </a:pPr>
            <a:r>
              <a:rPr lang="en" sz="1500" b="1">
                <a:solidFill>
                  <a:srgbClr val="222222"/>
                </a:solidFill>
                <a:highlight>
                  <a:srgbClr val="FFFFFF"/>
                </a:highlight>
                <a:latin typeface="Roboto Slab"/>
                <a:ea typeface="Roboto Slab"/>
                <a:cs typeface="Roboto Slab"/>
                <a:sym typeface="Roboto Slab"/>
              </a:rPr>
              <a:t>Employee-id:</a:t>
            </a:r>
            <a:r>
              <a:rPr lang="en" sz="1200">
                <a:solidFill>
                  <a:srgbClr val="444444"/>
                </a:solidFill>
                <a:highlight>
                  <a:srgbClr val="FFFFFF"/>
                </a:highlight>
                <a:latin typeface="Arial"/>
                <a:ea typeface="Arial"/>
                <a:cs typeface="Arial"/>
                <a:sym typeface="Arial"/>
              </a:rPr>
              <a:t>This will be the primary key for this entity. It will help in identifying the particular employee easily. This gets useful when two employees have similar name-like conditions.</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Employee-name:</a:t>
            </a:r>
            <a:r>
              <a:rPr lang="en" sz="1200">
                <a:solidFill>
                  <a:srgbClr val="444444"/>
                </a:solidFill>
                <a:highlight>
                  <a:srgbClr val="FFFFFF"/>
                </a:highlight>
                <a:latin typeface="Arial"/>
                <a:ea typeface="Arial"/>
                <a:cs typeface="Arial"/>
                <a:sym typeface="Arial"/>
              </a:rPr>
              <a:t>This is required for the verification purpose. Usually on government issued id cards it has a name as identification.</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Employee-address:</a:t>
            </a:r>
            <a:r>
              <a:rPr lang="en" sz="1200">
                <a:solidFill>
                  <a:srgbClr val="444444"/>
                </a:solidFill>
                <a:highlight>
                  <a:srgbClr val="FFFFFF"/>
                </a:highlight>
                <a:latin typeface="Arial"/>
                <a:ea typeface="Arial"/>
                <a:cs typeface="Arial"/>
                <a:sym typeface="Arial"/>
              </a:rPr>
              <a:t>In any case when the employee’s address needed for example sending an email or documents at the employee’s residence.</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Employee-phone:</a:t>
            </a:r>
            <a:r>
              <a:rPr lang="en" sz="1200">
                <a:solidFill>
                  <a:srgbClr val="444444"/>
                </a:solidFill>
                <a:highlight>
                  <a:srgbClr val="FFFFFF"/>
                </a:highlight>
                <a:latin typeface="Arial"/>
                <a:ea typeface="Arial"/>
                <a:cs typeface="Arial"/>
                <a:sym typeface="Arial"/>
              </a:rPr>
              <a:t>It is good to have employee’s contact number to have immediate communication.</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Employee-email:</a:t>
            </a:r>
            <a:r>
              <a:rPr lang="en" sz="1200">
                <a:solidFill>
                  <a:srgbClr val="444444"/>
                </a:solidFill>
                <a:highlight>
                  <a:srgbClr val="FFFFFF"/>
                </a:highlight>
                <a:latin typeface="Arial"/>
                <a:ea typeface="Arial"/>
                <a:cs typeface="Arial"/>
                <a:sym typeface="Arial"/>
              </a:rPr>
              <a:t>It is required when a bank needs to make an announcement. So, they will select the employees emailed and simply broadcast the announcement.</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endParaRPr sz="1200">
              <a:solidFill>
                <a:srgbClr val="444444"/>
              </a:solidFill>
              <a:highlight>
                <a:srgbClr val="FFFFFF"/>
              </a:highlight>
              <a:latin typeface="Arial"/>
              <a:ea typeface="Arial"/>
              <a:cs typeface="Arial"/>
              <a:sym typeface="Arial"/>
            </a:endParaRPr>
          </a:p>
          <a:p>
            <a:pPr marL="0" lvl="0" indent="0" algn="l" rtl="0">
              <a:spcBef>
                <a:spcPts val="9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lnSpc>
                <a:spcPct val="140000"/>
              </a:lnSpc>
              <a:spcBef>
                <a:spcPts val="0"/>
              </a:spcBef>
              <a:spcAft>
                <a:spcPts val="0"/>
              </a:spcAft>
              <a:buNone/>
            </a:pPr>
            <a:r>
              <a:rPr lang="en" sz="1650" b="1">
                <a:solidFill>
                  <a:srgbClr val="222222"/>
                </a:solidFill>
                <a:highlight>
                  <a:srgbClr val="FFFFFF"/>
                </a:highlight>
                <a:latin typeface="Roboto Slab"/>
                <a:ea typeface="Roboto Slab"/>
                <a:cs typeface="Roboto Slab"/>
                <a:sym typeface="Roboto Slab"/>
              </a:rPr>
              <a:t>Customer:</a:t>
            </a:r>
            <a:endParaRPr sz="1650" b="1">
              <a:solidFill>
                <a:srgbClr val="222222"/>
              </a:solidFill>
              <a:highlight>
                <a:srgbClr val="FFFFFF"/>
              </a:highlight>
              <a:latin typeface="Roboto Slab"/>
              <a:ea typeface="Roboto Slab"/>
              <a:cs typeface="Roboto Slab"/>
              <a:sym typeface="Roboto Slab"/>
            </a:endParaRPr>
          </a:p>
          <a:p>
            <a:pPr marL="0" lvl="0" indent="0" algn="l" rtl="0">
              <a:spcBef>
                <a:spcPts val="900"/>
              </a:spcBef>
              <a:spcAft>
                <a:spcPts val="0"/>
              </a:spcAft>
              <a:buNone/>
            </a:pPr>
            <a:r>
              <a:rPr lang="en" sz="1200">
                <a:solidFill>
                  <a:srgbClr val="444444"/>
                </a:solidFill>
                <a:highlight>
                  <a:srgbClr val="FFFFFF"/>
                </a:highlight>
                <a:latin typeface="Arial"/>
                <a:ea typeface="Arial"/>
                <a:cs typeface="Arial"/>
                <a:sym typeface="Arial"/>
              </a:rPr>
              <a:t>This entity of the banking management system has the details of the customer. It will not contain the banking details but the personal details of the customer which will link to the account by the account number of the customer. After opening an account every user will get one unique account number.</a:t>
            </a:r>
            <a:endParaRPr sz="12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r>
              <a:rPr lang="en" sz="1200" b="1">
                <a:solidFill>
                  <a:srgbClr val="444444"/>
                </a:solidFill>
                <a:highlight>
                  <a:srgbClr val="FFFFFF"/>
                </a:highlight>
                <a:latin typeface="Arial"/>
                <a:ea typeface="Arial"/>
                <a:cs typeface="Arial"/>
                <a:sym typeface="Arial"/>
              </a:rPr>
              <a:t>It has the following attributes:</a:t>
            </a:r>
            <a:endParaRPr sz="1200" b="1">
              <a:solidFill>
                <a:srgbClr val="444444"/>
              </a:solidFill>
              <a:highlight>
                <a:srgbClr val="FFFFFF"/>
              </a:highlight>
              <a:latin typeface="Arial"/>
              <a:ea typeface="Arial"/>
              <a:cs typeface="Arial"/>
              <a:sym typeface="Arial"/>
            </a:endParaRPr>
          </a:p>
          <a:p>
            <a:pPr marL="0" lvl="0" indent="0" algn="l" rtl="0">
              <a:lnSpc>
                <a:spcPct val="140000"/>
              </a:lnSpc>
              <a:spcBef>
                <a:spcPts val="1500"/>
              </a:spcBef>
              <a:spcAft>
                <a:spcPts val="0"/>
              </a:spcAft>
              <a:buNone/>
            </a:pPr>
            <a:r>
              <a:rPr lang="en" sz="1500" b="1">
                <a:solidFill>
                  <a:srgbClr val="222222"/>
                </a:solidFill>
                <a:highlight>
                  <a:srgbClr val="FFFFFF"/>
                </a:highlight>
                <a:latin typeface="Roboto Slab"/>
                <a:ea typeface="Roboto Slab"/>
                <a:cs typeface="Roboto Slab"/>
                <a:sym typeface="Roboto Slab"/>
              </a:rPr>
              <a:t>Customer-id:</a:t>
            </a:r>
            <a:r>
              <a:rPr lang="en" sz="1200">
                <a:solidFill>
                  <a:srgbClr val="444444"/>
                </a:solidFill>
                <a:highlight>
                  <a:srgbClr val="FFFFFF"/>
                </a:highlight>
                <a:latin typeface="Arial"/>
                <a:ea typeface="Arial"/>
                <a:cs typeface="Arial"/>
                <a:sym typeface="Arial"/>
              </a:rPr>
              <a:t>This is the primary key the particular table. It will be used to find the customers personal details.</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Customer-name:</a:t>
            </a:r>
            <a:r>
              <a:rPr lang="en" sz="1200">
                <a:solidFill>
                  <a:srgbClr val="444444"/>
                </a:solidFill>
                <a:highlight>
                  <a:srgbClr val="FFFFFF"/>
                </a:highlight>
                <a:latin typeface="Arial"/>
                <a:ea typeface="Arial"/>
                <a:cs typeface="Arial"/>
                <a:sym typeface="Arial"/>
              </a:rPr>
              <a:t>The customer will be for the document verification for the account opening.</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Customer-address:</a:t>
            </a:r>
            <a:r>
              <a:rPr lang="en" sz="1200">
                <a:solidFill>
                  <a:srgbClr val="444444"/>
                </a:solidFill>
                <a:highlight>
                  <a:srgbClr val="FFFFFF"/>
                </a:highlight>
                <a:latin typeface="Arial"/>
                <a:ea typeface="Arial"/>
                <a:cs typeface="Arial"/>
                <a:sym typeface="Arial"/>
              </a:rPr>
              <a:t>To send any envelope to the customer’s residence or any contact to the address.</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Customer-phone:</a:t>
            </a:r>
            <a:r>
              <a:rPr lang="en" sz="1200">
                <a:solidFill>
                  <a:srgbClr val="444444"/>
                </a:solidFill>
                <a:highlight>
                  <a:srgbClr val="FFFFFF"/>
                </a:highlight>
                <a:latin typeface="Arial"/>
                <a:ea typeface="Arial"/>
                <a:cs typeface="Arial"/>
                <a:sym typeface="Arial"/>
              </a:rPr>
              <a:t>To communicate with the customers over the phone.</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Customer-email:</a:t>
            </a:r>
            <a:r>
              <a:rPr lang="en" sz="1200">
                <a:solidFill>
                  <a:srgbClr val="444444"/>
                </a:solidFill>
                <a:highlight>
                  <a:srgbClr val="FFFFFF"/>
                </a:highlight>
                <a:latin typeface="Arial"/>
                <a:ea typeface="Arial"/>
                <a:cs typeface="Arial"/>
                <a:sym typeface="Arial"/>
              </a:rPr>
              <a:t>To send any offer from the bank to the customer or formal communication with the customer.</a:t>
            </a:r>
            <a:endParaRPr sz="1200">
              <a:solidFill>
                <a:srgbClr val="444444"/>
              </a:solidFill>
              <a:highlight>
                <a:srgbClr val="FFFFFF"/>
              </a:highlight>
              <a:latin typeface="Arial"/>
              <a:ea typeface="Arial"/>
              <a:cs typeface="Arial"/>
              <a:sym typeface="Arial"/>
            </a:endParaRPr>
          </a:p>
          <a:p>
            <a:pPr marL="0" lvl="0" indent="0" algn="l" rtl="0">
              <a:spcBef>
                <a:spcPts val="9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body" idx="1"/>
          </p:nvPr>
        </p:nvSpPr>
        <p:spPr>
          <a:xfrm>
            <a:off x="0" y="100"/>
            <a:ext cx="9144000" cy="5143500"/>
          </a:xfrm>
          <a:prstGeom prst="rect">
            <a:avLst/>
          </a:prstGeom>
        </p:spPr>
        <p:txBody>
          <a:bodyPr spcFirstLastPara="1" wrap="square" lIns="91425" tIns="91425" rIns="91425" bIns="91425" anchor="t" anchorCtr="0">
            <a:normAutofit lnSpcReduction="10000"/>
          </a:bodyPr>
          <a:lstStyle/>
          <a:p>
            <a:pPr marL="0" lvl="0" indent="0" algn="l" rtl="0">
              <a:lnSpc>
                <a:spcPct val="140000"/>
              </a:lnSpc>
              <a:spcBef>
                <a:spcPts val="0"/>
              </a:spcBef>
              <a:spcAft>
                <a:spcPts val="0"/>
              </a:spcAft>
              <a:buNone/>
            </a:pPr>
            <a:r>
              <a:rPr lang="en" sz="1650" b="1">
                <a:solidFill>
                  <a:srgbClr val="222222"/>
                </a:solidFill>
                <a:highlight>
                  <a:srgbClr val="FFFFFF"/>
                </a:highlight>
                <a:latin typeface="Roboto Slab"/>
                <a:ea typeface="Roboto Slab"/>
                <a:cs typeface="Roboto Slab"/>
                <a:sym typeface="Roboto Slab"/>
              </a:rPr>
              <a:t>Accounts:</a:t>
            </a:r>
            <a:endParaRPr sz="1650" b="1">
              <a:solidFill>
                <a:srgbClr val="222222"/>
              </a:solidFill>
              <a:highlight>
                <a:srgbClr val="FFFFFF"/>
              </a:highlight>
              <a:latin typeface="Roboto Slab"/>
              <a:ea typeface="Roboto Slab"/>
              <a:cs typeface="Roboto Slab"/>
              <a:sym typeface="Roboto Slab"/>
            </a:endParaRPr>
          </a:p>
          <a:p>
            <a:pPr marL="0" lvl="0" indent="0" algn="l" rtl="0">
              <a:spcBef>
                <a:spcPts val="900"/>
              </a:spcBef>
              <a:spcAft>
                <a:spcPts val="0"/>
              </a:spcAft>
              <a:buNone/>
            </a:pPr>
            <a:r>
              <a:rPr lang="en" sz="1200">
                <a:solidFill>
                  <a:srgbClr val="444444"/>
                </a:solidFill>
                <a:highlight>
                  <a:srgbClr val="FFFFFF"/>
                </a:highlight>
                <a:latin typeface="Arial"/>
                <a:ea typeface="Arial"/>
                <a:cs typeface="Arial"/>
                <a:sym typeface="Arial"/>
              </a:rPr>
              <a:t>This table will contain all the banking account details of the customer. The balance and type of account such type of information will be contained by this entity.</a:t>
            </a:r>
            <a:endParaRPr sz="12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r>
              <a:rPr lang="en" sz="1200" b="1">
                <a:solidFill>
                  <a:srgbClr val="444444"/>
                </a:solidFill>
                <a:highlight>
                  <a:srgbClr val="FFFFFF"/>
                </a:highlight>
                <a:latin typeface="Arial"/>
                <a:ea typeface="Arial"/>
                <a:cs typeface="Arial"/>
                <a:sym typeface="Arial"/>
              </a:rPr>
              <a:t>It has the following attributes:</a:t>
            </a:r>
            <a:endParaRPr sz="1200" b="1">
              <a:solidFill>
                <a:srgbClr val="444444"/>
              </a:solidFill>
              <a:highlight>
                <a:srgbClr val="FFFFFF"/>
              </a:highlight>
              <a:latin typeface="Arial"/>
              <a:ea typeface="Arial"/>
              <a:cs typeface="Arial"/>
              <a:sym typeface="Arial"/>
            </a:endParaRPr>
          </a:p>
          <a:p>
            <a:pPr marL="0" lvl="0" indent="0" algn="l" rtl="0">
              <a:lnSpc>
                <a:spcPct val="140000"/>
              </a:lnSpc>
              <a:spcBef>
                <a:spcPts val="1500"/>
              </a:spcBef>
              <a:spcAft>
                <a:spcPts val="0"/>
              </a:spcAft>
              <a:buNone/>
            </a:pPr>
            <a:r>
              <a:rPr lang="en" sz="1500" b="1">
                <a:solidFill>
                  <a:srgbClr val="222222"/>
                </a:solidFill>
                <a:highlight>
                  <a:srgbClr val="FFFFFF"/>
                </a:highlight>
                <a:latin typeface="Roboto Slab"/>
                <a:ea typeface="Roboto Slab"/>
                <a:cs typeface="Roboto Slab"/>
                <a:sym typeface="Roboto Slab"/>
              </a:rPr>
              <a:t>Account-number:</a:t>
            </a:r>
            <a:r>
              <a:rPr lang="en" sz="1200">
                <a:solidFill>
                  <a:srgbClr val="444444"/>
                </a:solidFill>
                <a:highlight>
                  <a:srgbClr val="FFFFFF"/>
                </a:highlight>
                <a:latin typeface="Arial"/>
                <a:ea typeface="Arial"/>
                <a:cs typeface="Arial"/>
                <a:sym typeface="Arial"/>
              </a:rPr>
              <a:t>This is the primary key for the particular table. It will be linked with the customer table’s attribute of customer id. Each customer id will have a separate account number.</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Branch-id:</a:t>
            </a:r>
            <a:r>
              <a:rPr lang="en" sz="1200">
                <a:solidFill>
                  <a:srgbClr val="444444"/>
                </a:solidFill>
                <a:highlight>
                  <a:srgbClr val="FFFFFF"/>
                </a:highlight>
                <a:latin typeface="Arial"/>
                <a:ea typeface="Arial"/>
                <a:cs typeface="Arial"/>
                <a:sym typeface="Arial"/>
              </a:rPr>
              <a:t>To identify the location of the branch where the customer has opened the account.</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Customer-id:</a:t>
            </a:r>
            <a:r>
              <a:rPr lang="en" sz="1200">
                <a:solidFill>
                  <a:srgbClr val="444444"/>
                </a:solidFill>
                <a:highlight>
                  <a:srgbClr val="FFFFFF"/>
                </a:highlight>
                <a:latin typeface="Arial"/>
                <a:ea typeface="Arial"/>
                <a:cs typeface="Arial"/>
                <a:sym typeface="Arial"/>
              </a:rPr>
              <a:t>This is required to link the correct account number to particular customer id.</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Account-type:</a:t>
            </a:r>
            <a:r>
              <a:rPr lang="en" sz="1200">
                <a:solidFill>
                  <a:srgbClr val="444444"/>
                </a:solidFill>
                <a:highlight>
                  <a:srgbClr val="FFFFFF"/>
                </a:highlight>
                <a:latin typeface="Arial"/>
                <a:ea typeface="Arial"/>
                <a:cs typeface="Arial"/>
                <a:sym typeface="Arial"/>
              </a:rPr>
              <a:t>This will give the idea about the type of account the customer is holding like it could be saving or current or something according to that interest will be calculated.</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Balance:</a:t>
            </a:r>
            <a:r>
              <a:rPr lang="en" sz="1200">
                <a:solidFill>
                  <a:srgbClr val="444444"/>
                </a:solidFill>
                <a:highlight>
                  <a:srgbClr val="FFFFFF"/>
                </a:highlight>
                <a:latin typeface="Arial"/>
                <a:ea typeface="Arial"/>
                <a:cs typeface="Arial"/>
                <a:sym typeface="Arial"/>
              </a:rPr>
              <a:t>How much money a customer has left in the account.</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Interest-rate:</a:t>
            </a:r>
            <a:r>
              <a:rPr lang="en" sz="1200">
                <a:solidFill>
                  <a:srgbClr val="444444"/>
                </a:solidFill>
                <a:highlight>
                  <a:srgbClr val="FFFFFF"/>
                </a:highlight>
                <a:latin typeface="Arial"/>
                <a:ea typeface="Arial"/>
                <a:cs typeface="Arial"/>
                <a:sym typeface="Arial"/>
              </a:rPr>
              <a:t>The interest is given by the bank to the customer for crediting the money into the account.</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Account-status:</a:t>
            </a:r>
            <a:r>
              <a:rPr lang="en" sz="1200">
                <a:solidFill>
                  <a:srgbClr val="444444"/>
                </a:solidFill>
                <a:highlight>
                  <a:srgbClr val="FFFFFF"/>
                </a:highlight>
                <a:latin typeface="Arial"/>
                <a:ea typeface="Arial"/>
                <a:cs typeface="Arial"/>
                <a:sym typeface="Arial"/>
              </a:rPr>
              <a:t>If the customer’s account has been idle for a particular time, then it should be disabled. The customer should make a transaction to keep their account active.</a:t>
            </a:r>
            <a:endParaRPr sz="1200">
              <a:solidFill>
                <a:srgbClr val="444444"/>
              </a:solidFill>
              <a:highlight>
                <a:srgbClr val="FFFFFF"/>
              </a:highlight>
              <a:latin typeface="Arial"/>
              <a:ea typeface="Arial"/>
              <a:cs typeface="Arial"/>
              <a:sym typeface="Arial"/>
            </a:endParaRPr>
          </a:p>
          <a:p>
            <a:pPr marL="0" lvl="0" indent="0" algn="l" rtl="0">
              <a:spcBef>
                <a:spcPts val="9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0" y="0"/>
            <a:ext cx="9197400" cy="5143500"/>
          </a:xfrm>
          <a:prstGeom prst="rect">
            <a:avLst/>
          </a:prstGeom>
        </p:spPr>
        <p:txBody>
          <a:bodyPr spcFirstLastPara="1" wrap="square" lIns="91425" tIns="91425" rIns="91425" bIns="91425" anchor="t" anchorCtr="0">
            <a:normAutofit fontScale="92500"/>
          </a:bodyPr>
          <a:lstStyle/>
          <a:p>
            <a:pPr marL="0" lvl="0" indent="0" algn="l" rtl="0">
              <a:lnSpc>
                <a:spcPct val="140000"/>
              </a:lnSpc>
              <a:spcBef>
                <a:spcPts val="0"/>
              </a:spcBef>
              <a:spcAft>
                <a:spcPts val="0"/>
              </a:spcAft>
              <a:buNone/>
            </a:pPr>
            <a:r>
              <a:rPr lang="en" sz="1650" b="1">
                <a:solidFill>
                  <a:srgbClr val="222222"/>
                </a:solidFill>
                <a:highlight>
                  <a:srgbClr val="FFFFFF"/>
                </a:highlight>
                <a:latin typeface="Roboto Slab"/>
                <a:ea typeface="Roboto Slab"/>
                <a:cs typeface="Roboto Slab"/>
                <a:sym typeface="Roboto Slab"/>
              </a:rPr>
              <a:t>Loan:</a:t>
            </a:r>
            <a:r>
              <a:rPr lang="en" sz="1200">
                <a:solidFill>
                  <a:srgbClr val="444444"/>
                </a:solidFill>
                <a:highlight>
                  <a:srgbClr val="FFFFFF"/>
                </a:highlight>
                <a:latin typeface="Arial"/>
                <a:ea typeface="Arial"/>
                <a:cs typeface="Arial"/>
                <a:sym typeface="Arial"/>
              </a:rPr>
              <a:t>This entity of banking management system is for the customer who has applied for a loan from the bank. This will hold the details of the loan for a particular account number. If the customer does not have any loan, it will have null values for the particular account.</a:t>
            </a:r>
            <a:endParaRPr sz="1200">
              <a:solidFill>
                <a:srgbClr val="444444"/>
              </a:solidFill>
              <a:highlight>
                <a:srgbClr val="FFFFFF"/>
              </a:highlight>
              <a:latin typeface="Arial"/>
              <a:ea typeface="Arial"/>
              <a:cs typeface="Arial"/>
              <a:sym typeface="Arial"/>
            </a:endParaRPr>
          </a:p>
          <a:p>
            <a:pPr marL="0" lvl="0" indent="0" algn="l" rtl="0">
              <a:spcBef>
                <a:spcPts val="900"/>
              </a:spcBef>
              <a:spcAft>
                <a:spcPts val="0"/>
              </a:spcAft>
              <a:buNone/>
            </a:pPr>
            <a:r>
              <a:rPr lang="en" sz="1200" b="1">
                <a:solidFill>
                  <a:srgbClr val="444444"/>
                </a:solidFill>
                <a:highlight>
                  <a:srgbClr val="FFFFFF"/>
                </a:highlight>
                <a:latin typeface="Arial"/>
                <a:ea typeface="Arial"/>
                <a:cs typeface="Arial"/>
                <a:sym typeface="Arial"/>
              </a:rPr>
              <a:t>It will have the following attributes:</a:t>
            </a:r>
            <a:endParaRPr sz="1200" b="1">
              <a:solidFill>
                <a:srgbClr val="444444"/>
              </a:solidFill>
              <a:highlight>
                <a:srgbClr val="FFFFFF"/>
              </a:highlight>
              <a:latin typeface="Arial"/>
              <a:ea typeface="Arial"/>
              <a:cs typeface="Arial"/>
              <a:sym typeface="Arial"/>
            </a:endParaRPr>
          </a:p>
          <a:p>
            <a:pPr marL="0" lvl="0" indent="0" algn="l" rtl="0">
              <a:lnSpc>
                <a:spcPct val="140000"/>
              </a:lnSpc>
              <a:spcBef>
                <a:spcPts val="1500"/>
              </a:spcBef>
              <a:spcAft>
                <a:spcPts val="0"/>
              </a:spcAft>
              <a:buNone/>
            </a:pPr>
            <a:r>
              <a:rPr lang="en" sz="1500" b="1">
                <a:solidFill>
                  <a:srgbClr val="222222"/>
                </a:solidFill>
                <a:highlight>
                  <a:srgbClr val="FFFFFF"/>
                </a:highlight>
                <a:latin typeface="Roboto Slab"/>
                <a:ea typeface="Roboto Slab"/>
                <a:cs typeface="Roboto Slab"/>
                <a:sym typeface="Roboto Slab"/>
              </a:rPr>
              <a:t>Load-id:</a:t>
            </a:r>
            <a:r>
              <a:rPr lang="en" sz="1200">
                <a:solidFill>
                  <a:srgbClr val="444444"/>
                </a:solidFill>
                <a:highlight>
                  <a:srgbClr val="FFFFFF"/>
                </a:highlight>
                <a:latin typeface="Arial"/>
                <a:ea typeface="Arial"/>
                <a:cs typeface="Arial"/>
                <a:sym typeface="Arial"/>
              </a:rPr>
              <a:t>This is the primary key in this table. This will be linked with an account number so direct information can be fetched if required.</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Account-number:</a:t>
            </a:r>
            <a:r>
              <a:rPr lang="en" sz="1200">
                <a:solidFill>
                  <a:srgbClr val="444444"/>
                </a:solidFill>
                <a:highlight>
                  <a:srgbClr val="FFFFFF"/>
                </a:highlight>
                <a:latin typeface="Arial"/>
                <a:ea typeface="Arial"/>
                <a:cs typeface="Arial"/>
                <a:sym typeface="Arial"/>
              </a:rPr>
              <a:t>To link the customer details with the loan id.</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Interest-rate:</a:t>
            </a:r>
            <a:r>
              <a:rPr lang="en" sz="1200">
                <a:solidFill>
                  <a:srgbClr val="444444"/>
                </a:solidFill>
                <a:highlight>
                  <a:srgbClr val="FFFFFF"/>
                </a:highlight>
                <a:latin typeface="Arial"/>
                <a:ea typeface="Arial"/>
                <a:cs typeface="Arial"/>
                <a:sym typeface="Arial"/>
              </a:rPr>
              <a:t>The rate of interest bank is charging on the loan given to the customer.</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Duration:</a:t>
            </a:r>
            <a:r>
              <a:rPr lang="en" sz="1200">
                <a:solidFill>
                  <a:srgbClr val="444444"/>
                </a:solidFill>
                <a:highlight>
                  <a:srgbClr val="FFFFFF"/>
                </a:highlight>
                <a:latin typeface="Arial"/>
                <a:ea typeface="Arial"/>
                <a:cs typeface="Arial"/>
                <a:sym typeface="Arial"/>
              </a:rPr>
              <a:t>The duration of the loan that how much time it will take to complete when the user starts to credit the installments of the loan.</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Start-date:</a:t>
            </a:r>
            <a:r>
              <a:rPr lang="en" sz="1200">
                <a:solidFill>
                  <a:srgbClr val="444444"/>
                </a:solidFill>
                <a:highlight>
                  <a:srgbClr val="FFFFFF"/>
                </a:highlight>
                <a:latin typeface="Arial"/>
                <a:ea typeface="Arial"/>
                <a:cs typeface="Arial"/>
                <a:sym typeface="Arial"/>
              </a:rPr>
              <a:t>From when the instalment started to credit the account.</a:t>
            </a:r>
            <a:endParaRPr sz="1200">
              <a:solidFill>
                <a:srgbClr val="444444"/>
              </a:solidFill>
              <a:highlight>
                <a:srgbClr val="FFFFFF"/>
              </a:highlight>
              <a:latin typeface="Arial"/>
              <a:ea typeface="Arial"/>
              <a:cs typeface="Arial"/>
              <a:sym typeface="Arial"/>
            </a:endParaRPr>
          </a:p>
          <a:p>
            <a:pPr marL="0" lvl="0" indent="0" algn="l" rtl="0">
              <a:lnSpc>
                <a:spcPct val="140000"/>
              </a:lnSpc>
              <a:spcBef>
                <a:spcPts val="900"/>
              </a:spcBef>
              <a:spcAft>
                <a:spcPts val="0"/>
              </a:spcAft>
              <a:buNone/>
            </a:pPr>
            <a:r>
              <a:rPr lang="en" sz="1500" b="1">
                <a:solidFill>
                  <a:srgbClr val="222222"/>
                </a:solidFill>
                <a:highlight>
                  <a:srgbClr val="FFFFFF"/>
                </a:highlight>
                <a:latin typeface="Roboto Slab"/>
                <a:ea typeface="Roboto Slab"/>
                <a:cs typeface="Roboto Slab"/>
                <a:sym typeface="Roboto Slab"/>
              </a:rPr>
              <a:t>Due-amount:</a:t>
            </a:r>
            <a:r>
              <a:rPr lang="en" sz="1200">
                <a:solidFill>
                  <a:srgbClr val="444444"/>
                </a:solidFill>
                <a:highlight>
                  <a:srgbClr val="FFFFFF"/>
                </a:highlight>
                <a:latin typeface="Arial"/>
                <a:ea typeface="Arial"/>
                <a:cs typeface="Arial"/>
                <a:sym typeface="Arial"/>
              </a:rPr>
              <a:t>It will hold how much the amount has been credited and how much is left more. “Banking Management System” keeps the track of day and time’s tally record as a complete banking process. It can keep the information of the Account and Search the transaction, Transaction report, Individual account opening form, Group Account.</a:t>
            </a:r>
            <a:endParaRPr sz="1200">
              <a:solidFill>
                <a:srgbClr val="444444"/>
              </a:solidFill>
              <a:highlight>
                <a:srgbClr val="FFFFFF"/>
              </a:highlight>
              <a:latin typeface="Arial"/>
              <a:ea typeface="Arial"/>
              <a:cs typeface="Arial"/>
              <a:sym typeface="Arial"/>
            </a:endParaRPr>
          </a:p>
          <a:p>
            <a:pPr marL="0" lvl="0" indent="0" algn="l" rtl="0">
              <a:spcBef>
                <a:spcPts val="900"/>
              </a:spcBef>
              <a:spcAft>
                <a:spcPts val="0"/>
              </a:spcAft>
              <a:buNone/>
            </a:pPr>
            <a:r>
              <a:rPr lang="en" sz="1200">
                <a:solidFill>
                  <a:srgbClr val="444444"/>
                </a:solidFill>
                <a:highlight>
                  <a:srgbClr val="FFFFFF"/>
                </a:highlight>
                <a:latin typeface="Arial"/>
                <a:ea typeface="Arial"/>
                <a:cs typeface="Arial"/>
                <a:sym typeface="Arial"/>
              </a:rPr>
              <a:t>It displays Transaction reports, Statistical Summary of Account type, and Interest Information. This provides all-time service to the customer provided by the other banks.</a:t>
            </a:r>
            <a:endParaRPr sz="1200">
              <a:solidFill>
                <a:srgbClr val="444444"/>
              </a:solidFill>
              <a:highlight>
                <a:srgbClr val="FFFFFF"/>
              </a:highlight>
              <a:latin typeface="Arial"/>
              <a:ea typeface="Arial"/>
              <a:cs typeface="Arial"/>
              <a:sym typeface="Arial"/>
            </a:endParaRPr>
          </a:p>
          <a:p>
            <a:pPr marL="0" lvl="0" indent="0" algn="l" rtl="0">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1236</Words>
  <PresentationFormat>On-screen Show (16:9)</PresentationFormat>
  <Paragraphs>67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vt:lpstr>
      <vt:lpstr>Comfortaa</vt:lpstr>
      <vt:lpstr>Roboto Slab</vt:lpstr>
      <vt:lpstr>Geometric</vt:lpstr>
      <vt:lpstr>BANK DATABASE MANAGEMENT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DATABASE MANAGEMENT SYSTEM</dc:title>
  <dc:creator>dell</dc:creator>
  <cp:lastModifiedBy>dell</cp:lastModifiedBy>
  <cp:revision>1</cp:revision>
  <dcterms:modified xsi:type="dcterms:W3CDTF">2022-04-12T08:07:07Z</dcterms:modified>
</cp:coreProperties>
</file>