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7de730c0b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f7de730c0b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7de730c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7de730c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7de730c0b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7de730c0b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7de730c0b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f7de730c0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7de730c0b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7de730c0b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7de730c0b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f7de730c0b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d08f682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d08f682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f26522f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f26522f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e522ab476_2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e522ab476_2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e522ab476_2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e522ab476_2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e522ab476_2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e522ab476_2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e522ab476_2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e522ab476_2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7d07dc0d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7d07dc0d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7d07dc0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7d07dc0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hyperlink" Target="https://www.irs.gov/charities-non-profits/other-non-profits/fraternal-societi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191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Market of Charity</a:t>
            </a:r>
            <a:endParaRPr/>
          </a:p>
        </p:txBody>
      </p:sp>
      <p:sp>
        <p:nvSpPr>
          <p:cNvPr id="55" name="Google Shape;55;p13"/>
          <p:cNvSpPr txBox="1"/>
          <p:nvPr>
            <p:ph idx="1" type="subTitle"/>
          </p:nvPr>
        </p:nvSpPr>
        <p:spPr>
          <a:xfrm>
            <a:off x="311700" y="2842625"/>
            <a:ext cx="8520600" cy="11763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Zain Abbas, Ralph Desir, Nick B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2"/>
          <p:cNvPicPr preferRelativeResize="0"/>
          <p:nvPr/>
        </p:nvPicPr>
        <p:blipFill>
          <a:blip r:embed="rId3">
            <a:alphaModFix/>
          </a:blip>
          <a:stretch>
            <a:fillRect/>
          </a:stretch>
        </p:blipFill>
        <p:spPr>
          <a:xfrm>
            <a:off x="165150" y="152400"/>
            <a:ext cx="8593322"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3"/>
          <p:cNvSpPr txBox="1"/>
          <p:nvPr/>
        </p:nvSpPr>
        <p:spPr>
          <a:xfrm>
            <a:off x="3501950" y="1928838"/>
            <a:ext cx="5201700" cy="11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endParaRPr>
          </a:p>
        </p:txBody>
      </p:sp>
      <p:sp>
        <p:nvSpPr>
          <p:cNvPr id="139" name="Google Shape;139;p23"/>
          <p:cNvSpPr txBox="1"/>
          <p:nvPr/>
        </p:nvSpPr>
        <p:spPr>
          <a:xfrm>
            <a:off x="172350" y="3089025"/>
            <a:ext cx="87993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endParaRPr>
          </a:p>
        </p:txBody>
      </p:sp>
      <p:sp>
        <p:nvSpPr>
          <p:cNvPr id="140" name="Google Shape;140;p23"/>
          <p:cNvSpPr txBox="1"/>
          <p:nvPr/>
        </p:nvSpPr>
        <p:spPr>
          <a:xfrm>
            <a:off x="112350" y="1876175"/>
            <a:ext cx="8919300" cy="22335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lt1"/>
              </a:buClr>
              <a:buSzPts val="1800"/>
              <a:buChar char="●"/>
            </a:pPr>
            <a:r>
              <a:rPr lang="en" sz="1800">
                <a:solidFill>
                  <a:schemeClr val="lt1"/>
                </a:solidFill>
              </a:rPr>
              <a:t>According to Fidelity Charitable, 64% of donors want to give more to charity</a:t>
            </a:r>
            <a:endParaRPr sz="1800">
              <a:solidFill>
                <a:schemeClr val="lt1"/>
              </a:solidFill>
            </a:endParaRPr>
          </a:p>
          <a:p>
            <a:pPr indent="-342900" lvl="0" marL="457200" rtl="0" algn="l">
              <a:lnSpc>
                <a:spcPct val="200000"/>
              </a:lnSpc>
              <a:spcBef>
                <a:spcPts val="0"/>
              </a:spcBef>
              <a:spcAft>
                <a:spcPts val="0"/>
              </a:spcAft>
              <a:buClr>
                <a:schemeClr val="lt1"/>
              </a:buClr>
              <a:buSzPts val="1800"/>
              <a:buChar char="●"/>
            </a:pPr>
            <a:r>
              <a:rPr lang="en" sz="1800">
                <a:solidFill>
                  <a:schemeClr val="lt1"/>
                </a:solidFill>
              </a:rPr>
              <a:t>About half of the donors indicate a greater tax benefit and/or the ability to take a larger tax deduction will influence them to give</a:t>
            </a:r>
            <a:endParaRPr sz="1800">
              <a:solidFill>
                <a:schemeClr val="lt1"/>
              </a:solidFill>
            </a:endParaRPr>
          </a:p>
          <a:p>
            <a:pPr indent="-342900" lvl="0" marL="457200" rtl="0" algn="l">
              <a:lnSpc>
                <a:spcPct val="200000"/>
              </a:lnSpc>
              <a:spcBef>
                <a:spcPts val="0"/>
              </a:spcBef>
              <a:spcAft>
                <a:spcPts val="0"/>
              </a:spcAft>
              <a:buClr>
                <a:schemeClr val="lt1"/>
              </a:buClr>
              <a:buSzPts val="1800"/>
              <a:buChar char="●"/>
            </a:pPr>
            <a:r>
              <a:rPr lang="en" sz="1800">
                <a:solidFill>
                  <a:schemeClr val="lt1"/>
                </a:solidFill>
              </a:rPr>
              <a:t>More Benefits/Incentive for Donor, more Charitable Donations </a:t>
            </a:r>
            <a:endParaRPr sz="1800">
              <a:solidFill>
                <a:schemeClr val="lt1"/>
              </a:solidFill>
            </a:endParaRPr>
          </a:p>
        </p:txBody>
      </p:sp>
      <p:sp>
        <p:nvSpPr>
          <p:cNvPr id="141" name="Google Shape;141;p23"/>
          <p:cNvSpPr txBox="1"/>
          <p:nvPr/>
        </p:nvSpPr>
        <p:spPr>
          <a:xfrm>
            <a:off x="1528050" y="295150"/>
            <a:ext cx="6087900" cy="9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chemeClr val="lt1"/>
                </a:solidFill>
                <a:latin typeface="Verdana"/>
                <a:ea typeface="Verdana"/>
                <a:cs typeface="Verdana"/>
                <a:sym typeface="Verdana"/>
              </a:rPr>
              <a:t>Donation and Tax Benefits </a:t>
            </a:r>
            <a:endParaRPr sz="3500">
              <a:solidFill>
                <a:schemeClr val="lt1"/>
              </a:solidFill>
              <a:latin typeface="Verdana"/>
              <a:ea typeface="Verdana"/>
              <a:cs typeface="Verdana"/>
              <a:sym typeface="Verdana"/>
            </a:endParaRPr>
          </a:p>
          <a:p>
            <a:pPr indent="0" lvl="0" marL="0" rtl="0" algn="l">
              <a:spcBef>
                <a:spcPts val="0"/>
              </a:spcBef>
              <a:spcAft>
                <a:spcPts val="0"/>
              </a:spcAft>
              <a:buNone/>
            </a:pPr>
            <a:r>
              <a:rPr lang="en" sz="3500">
                <a:solidFill>
                  <a:schemeClr val="lt1"/>
                </a:solidFill>
                <a:latin typeface="Verdana"/>
                <a:ea typeface="Verdana"/>
                <a:cs typeface="Verdana"/>
                <a:sym typeface="Verdana"/>
              </a:rPr>
              <a:t>Study</a:t>
            </a:r>
            <a:endParaRPr sz="3500">
              <a:solidFill>
                <a:schemeClr val="lt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nvSpPr>
        <p:spPr>
          <a:xfrm>
            <a:off x="89350" y="63825"/>
            <a:ext cx="10657200" cy="52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47" name="Google Shape;147;p24"/>
          <p:cNvPicPr preferRelativeResize="0"/>
          <p:nvPr/>
        </p:nvPicPr>
        <p:blipFill>
          <a:blip r:embed="rId3">
            <a:alphaModFix/>
          </a:blip>
          <a:stretch>
            <a:fillRect/>
          </a:stretch>
        </p:blipFill>
        <p:spPr>
          <a:xfrm>
            <a:off x="1097600" y="63813"/>
            <a:ext cx="7294101" cy="4862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25"/>
          <p:cNvSpPr txBox="1"/>
          <p:nvPr/>
        </p:nvSpPr>
        <p:spPr>
          <a:xfrm>
            <a:off x="3501950" y="1928838"/>
            <a:ext cx="5201700" cy="11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endParaRPr>
          </a:p>
        </p:txBody>
      </p:sp>
      <p:sp>
        <p:nvSpPr>
          <p:cNvPr id="153" name="Google Shape;153;p25"/>
          <p:cNvSpPr txBox="1"/>
          <p:nvPr/>
        </p:nvSpPr>
        <p:spPr>
          <a:xfrm>
            <a:off x="172350" y="3089025"/>
            <a:ext cx="87993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endParaRPr>
          </a:p>
        </p:txBody>
      </p:sp>
      <p:sp>
        <p:nvSpPr>
          <p:cNvPr id="154" name="Google Shape;154;p25"/>
          <p:cNvSpPr txBox="1"/>
          <p:nvPr/>
        </p:nvSpPr>
        <p:spPr>
          <a:xfrm>
            <a:off x="172350" y="1008275"/>
            <a:ext cx="8919300" cy="3960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AutoNum type="arabicPeriod"/>
            </a:pPr>
            <a:r>
              <a:rPr lang="en" sz="1300">
                <a:solidFill>
                  <a:schemeClr val="dk1"/>
                </a:solidFill>
                <a:highlight>
                  <a:srgbClr val="FFFFFF"/>
                </a:highlight>
              </a:rPr>
              <a:t>A state or United States possession (or political subdivision thereof), or the United States or the District of Columbia, if made exclusively for public purposes;</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AutoNum type="arabicPeriod"/>
            </a:pPr>
            <a:r>
              <a:rPr lang="en" sz="1300">
                <a:solidFill>
                  <a:schemeClr val="dk1"/>
                </a:solidFill>
                <a:highlight>
                  <a:srgbClr val="FFFFFF"/>
                </a:highlight>
              </a:rPr>
              <a:t>A community chest, corporation, trust, fund, or foundation, organized or created in the United States or its possessions, or under the laws of the United States, any state, the District of Columbia or any possession of the United States, and organized and operated exclusively for charitable, religious, educational, scientific, or literary purposes, or for the prevention of cruelty to children or animals;</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AutoNum type="arabicPeriod"/>
            </a:pPr>
            <a:r>
              <a:rPr lang="en" sz="1300">
                <a:solidFill>
                  <a:schemeClr val="dk1"/>
                </a:solidFill>
                <a:highlight>
                  <a:srgbClr val="FFFFFF"/>
                </a:highlight>
              </a:rPr>
              <a:t>A church, synagogue, or other religious organization;</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AutoNum type="arabicPeriod"/>
            </a:pPr>
            <a:r>
              <a:rPr lang="en" sz="1300">
                <a:solidFill>
                  <a:schemeClr val="dk1"/>
                </a:solidFill>
                <a:highlight>
                  <a:srgbClr val="FFFFFF"/>
                </a:highlight>
              </a:rPr>
              <a:t>A war veterans' organization or its post, auxiliary, trust, or foundation organized in the United States or its possessions;</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AutoNum type="arabicPeriod"/>
            </a:pPr>
            <a:r>
              <a:rPr lang="en" sz="1300">
                <a:solidFill>
                  <a:schemeClr val="dk1"/>
                </a:solidFill>
                <a:highlight>
                  <a:srgbClr val="FFFFFF"/>
                </a:highlight>
              </a:rPr>
              <a:t>A nonprofit volunteer fire company;</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AutoNum type="arabicPeriod"/>
            </a:pPr>
            <a:r>
              <a:rPr lang="en" sz="1300">
                <a:solidFill>
                  <a:schemeClr val="dk1"/>
                </a:solidFill>
                <a:highlight>
                  <a:srgbClr val="FFFFFF"/>
                </a:highlight>
              </a:rPr>
              <a:t>A civil defense organization created under federal, state, or local law (this includes unreimbursed expenses of civil defense volunteers that are directly connected with and solely attributable to their volunteer services);</a:t>
            </a:r>
            <a:endParaRPr sz="1300">
              <a:solidFill>
                <a:schemeClr val="dk1"/>
              </a:solidFill>
              <a:highlight>
                <a:srgbClr val="FFFFFF"/>
              </a:highlight>
            </a:endParaRPr>
          </a:p>
          <a:p>
            <a:pPr indent="-311150" lvl="0" marL="457200" rtl="0" algn="l">
              <a:lnSpc>
                <a:spcPct val="150000"/>
              </a:lnSpc>
              <a:spcBef>
                <a:spcPts val="0"/>
              </a:spcBef>
              <a:spcAft>
                <a:spcPts val="0"/>
              </a:spcAft>
              <a:buClr>
                <a:schemeClr val="dk1"/>
              </a:buClr>
              <a:buSzPts val="1300"/>
              <a:buAutoNum type="arabicPeriod"/>
            </a:pPr>
            <a:r>
              <a:rPr lang="en" sz="1300">
                <a:solidFill>
                  <a:schemeClr val="dk1"/>
                </a:solidFill>
                <a:highlight>
                  <a:srgbClr val="FFFFFF"/>
                </a:highlight>
              </a:rPr>
              <a:t>A domestic </a:t>
            </a:r>
            <a:r>
              <a:rPr lang="en" sz="1300" u="sng">
                <a:solidFill>
                  <a:schemeClr val="dk1"/>
                </a:solidFill>
                <a:highlight>
                  <a:srgbClr val="FFFFFF"/>
                </a:highlight>
                <a:hlinkClick r:id="rId4">
                  <a:extLst>
                    <a:ext uri="{A12FA001-AC4F-418D-AE19-62706E023703}">
                      <ahyp:hlinkClr val="tx"/>
                    </a:ext>
                  </a:extLst>
                </a:hlinkClick>
              </a:rPr>
              <a:t>fraternal society</a:t>
            </a:r>
            <a:r>
              <a:rPr lang="en" sz="1300">
                <a:solidFill>
                  <a:schemeClr val="dk1"/>
                </a:solidFill>
                <a:highlight>
                  <a:srgbClr val="FFFFFF"/>
                </a:highlight>
              </a:rPr>
              <a:t>, operating under the lodge system, but only if the contribution is to be used exclusively for charitable purposes;</a:t>
            </a:r>
            <a:endParaRPr sz="1300">
              <a:solidFill>
                <a:schemeClr val="dk1"/>
              </a:solidFill>
              <a:highlight>
                <a:srgbClr val="FFFFFF"/>
              </a:highlight>
            </a:endParaRPr>
          </a:p>
          <a:p>
            <a:pPr indent="-311150" lvl="0" marL="457200" rtl="0" algn="l">
              <a:lnSpc>
                <a:spcPct val="150000"/>
              </a:lnSpc>
              <a:spcBef>
                <a:spcPts val="0"/>
              </a:spcBef>
              <a:spcAft>
                <a:spcPts val="0"/>
              </a:spcAft>
              <a:buClr>
                <a:schemeClr val="dk1"/>
              </a:buClr>
              <a:buSzPts val="1300"/>
              <a:buAutoNum type="arabicPeriod"/>
            </a:pPr>
            <a:r>
              <a:rPr lang="en" sz="1300">
                <a:solidFill>
                  <a:schemeClr val="dk1"/>
                </a:solidFill>
                <a:highlight>
                  <a:srgbClr val="FFFFFF"/>
                </a:highlight>
              </a:rPr>
              <a:t>A nonprofit cemetery company if the funds are irrevocably dedicated to the perpetual care of the cemetery as a whole and not a particular lot or mausoleum crypt.</a:t>
            </a:r>
            <a:endParaRPr sz="1300">
              <a:solidFill>
                <a:schemeClr val="dk1"/>
              </a:solidFill>
              <a:highlight>
                <a:srgbClr val="FFFFFF"/>
              </a:highlight>
            </a:endParaRPr>
          </a:p>
          <a:p>
            <a:pPr indent="0" lvl="0" marL="457200" rtl="0" algn="l">
              <a:lnSpc>
                <a:spcPct val="150000"/>
              </a:lnSpc>
              <a:spcBef>
                <a:spcPts val="800"/>
              </a:spcBef>
              <a:spcAft>
                <a:spcPts val="0"/>
              </a:spcAft>
              <a:buNone/>
            </a:pPr>
            <a:r>
              <a:t/>
            </a:r>
            <a:endParaRPr sz="1800">
              <a:solidFill>
                <a:schemeClr val="lt1"/>
              </a:solidFill>
            </a:endParaRPr>
          </a:p>
        </p:txBody>
      </p:sp>
      <p:sp>
        <p:nvSpPr>
          <p:cNvPr id="155" name="Google Shape;155;p25"/>
          <p:cNvSpPr txBox="1"/>
          <p:nvPr/>
        </p:nvSpPr>
        <p:spPr>
          <a:xfrm>
            <a:off x="1528050" y="127625"/>
            <a:ext cx="6087900" cy="79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Verdana"/>
                <a:ea typeface="Verdana"/>
                <a:cs typeface="Verdana"/>
                <a:sym typeface="Verdana"/>
              </a:rPr>
              <a:t>Qualified Tax Organizations (IRS) </a:t>
            </a:r>
            <a:endParaRPr sz="1900">
              <a:solidFill>
                <a:schemeClr val="lt1"/>
              </a:solidFill>
              <a:latin typeface="Verdana"/>
              <a:ea typeface="Verdana"/>
              <a:cs typeface="Verdana"/>
              <a:sym typeface="Verdana"/>
            </a:endParaRPr>
          </a:p>
          <a:p>
            <a:pPr indent="0" lvl="0" marL="0" rtl="0" algn="ctr">
              <a:spcBef>
                <a:spcPts val="0"/>
              </a:spcBef>
              <a:spcAft>
                <a:spcPts val="0"/>
              </a:spcAft>
              <a:buNone/>
            </a:pPr>
            <a:r>
              <a:rPr i="1" lang="en" sz="1900">
                <a:solidFill>
                  <a:schemeClr val="lt1"/>
                </a:solidFill>
                <a:latin typeface="Verdana"/>
                <a:ea typeface="Verdana"/>
                <a:cs typeface="Verdana"/>
                <a:sym typeface="Verdana"/>
              </a:rPr>
              <a:t>Under section 170c of the IRC</a:t>
            </a:r>
            <a:endParaRPr i="1" sz="1900">
              <a:solidFill>
                <a:schemeClr val="lt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26"/>
          <p:cNvSpPr txBox="1"/>
          <p:nvPr/>
        </p:nvSpPr>
        <p:spPr>
          <a:xfrm>
            <a:off x="3501950" y="1928838"/>
            <a:ext cx="5201700" cy="11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endParaRPr>
          </a:p>
        </p:txBody>
      </p:sp>
      <p:sp>
        <p:nvSpPr>
          <p:cNvPr id="161" name="Google Shape;161;p26"/>
          <p:cNvSpPr txBox="1"/>
          <p:nvPr/>
        </p:nvSpPr>
        <p:spPr>
          <a:xfrm>
            <a:off x="172350" y="3548500"/>
            <a:ext cx="11934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endParaRPr>
          </a:p>
        </p:txBody>
      </p:sp>
      <p:sp>
        <p:nvSpPr>
          <p:cNvPr id="162" name="Google Shape;162;p26"/>
          <p:cNvSpPr txBox="1"/>
          <p:nvPr/>
        </p:nvSpPr>
        <p:spPr>
          <a:xfrm>
            <a:off x="86825" y="1799500"/>
            <a:ext cx="4290900" cy="2446800"/>
          </a:xfrm>
          <a:prstGeom prst="rect">
            <a:avLst/>
          </a:prstGeom>
          <a:noFill/>
          <a:ln>
            <a:noFill/>
          </a:ln>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r>
              <a:rPr lang="en" sz="1800">
                <a:solidFill>
                  <a:schemeClr val="lt1"/>
                </a:solidFill>
              </a:rPr>
              <a:t>Donors Gain:</a:t>
            </a:r>
            <a:endParaRPr sz="1800">
              <a:solidFill>
                <a:schemeClr val="lt1"/>
              </a:solidFill>
            </a:endParaRPr>
          </a:p>
          <a:p>
            <a:pPr indent="0" lvl="0" marL="914400" rtl="0" algn="l">
              <a:lnSpc>
                <a:spcPct val="100000"/>
              </a:lnSpc>
              <a:spcBef>
                <a:spcPts val="0"/>
              </a:spcBef>
              <a:spcAft>
                <a:spcPts val="0"/>
              </a:spcAft>
              <a:buNone/>
            </a:pPr>
            <a:r>
              <a:t/>
            </a:r>
            <a:endParaRPr sz="1800">
              <a:solidFill>
                <a:schemeClr val="lt1"/>
              </a:solidFill>
            </a:endParaRPr>
          </a:p>
          <a:p>
            <a:pPr indent="-342900" lvl="0" marL="457200" rtl="0" algn="l">
              <a:lnSpc>
                <a:spcPct val="100000"/>
              </a:lnSpc>
              <a:spcBef>
                <a:spcPts val="0"/>
              </a:spcBef>
              <a:spcAft>
                <a:spcPts val="0"/>
              </a:spcAft>
              <a:buClr>
                <a:schemeClr val="lt1"/>
              </a:buClr>
              <a:buSzPts val="1800"/>
              <a:buChar char="➢"/>
            </a:pPr>
            <a:r>
              <a:rPr lang="en" sz="1800">
                <a:solidFill>
                  <a:schemeClr val="lt1"/>
                </a:solidFill>
              </a:rPr>
              <a:t>Positive Brand Reputation</a:t>
            </a:r>
            <a:endParaRPr sz="1800">
              <a:solidFill>
                <a:schemeClr val="lt1"/>
              </a:solidFill>
            </a:endParaRPr>
          </a:p>
          <a:p>
            <a:pPr indent="-342900" lvl="0" marL="457200" rtl="0" algn="l">
              <a:lnSpc>
                <a:spcPct val="100000"/>
              </a:lnSpc>
              <a:spcBef>
                <a:spcPts val="0"/>
              </a:spcBef>
              <a:spcAft>
                <a:spcPts val="0"/>
              </a:spcAft>
              <a:buClr>
                <a:schemeClr val="lt1"/>
              </a:buClr>
              <a:buSzPts val="1800"/>
              <a:buChar char="➢"/>
            </a:pPr>
            <a:r>
              <a:rPr lang="en" sz="1800">
                <a:solidFill>
                  <a:schemeClr val="lt1"/>
                </a:solidFill>
              </a:rPr>
              <a:t>Personal Satisfaction</a:t>
            </a:r>
            <a:endParaRPr sz="1800">
              <a:solidFill>
                <a:schemeClr val="lt1"/>
              </a:solidFill>
            </a:endParaRPr>
          </a:p>
          <a:p>
            <a:pPr indent="-342900" lvl="0" marL="457200" rtl="0" algn="l">
              <a:lnSpc>
                <a:spcPct val="100000"/>
              </a:lnSpc>
              <a:spcBef>
                <a:spcPts val="0"/>
              </a:spcBef>
              <a:spcAft>
                <a:spcPts val="0"/>
              </a:spcAft>
              <a:buClr>
                <a:schemeClr val="lt1"/>
              </a:buClr>
              <a:buSzPts val="1800"/>
              <a:buChar char="➢"/>
            </a:pPr>
            <a:r>
              <a:rPr lang="en" sz="1800">
                <a:solidFill>
                  <a:schemeClr val="lt1"/>
                </a:solidFill>
              </a:rPr>
              <a:t>Community Involvement</a:t>
            </a:r>
            <a:endParaRPr sz="1800">
              <a:solidFill>
                <a:schemeClr val="lt1"/>
              </a:solidFill>
            </a:endParaRPr>
          </a:p>
          <a:p>
            <a:pPr indent="-342900" lvl="0" marL="457200" rtl="0" algn="l">
              <a:lnSpc>
                <a:spcPct val="100000"/>
              </a:lnSpc>
              <a:spcBef>
                <a:spcPts val="0"/>
              </a:spcBef>
              <a:spcAft>
                <a:spcPts val="0"/>
              </a:spcAft>
              <a:buClr>
                <a:schemeClr val="lt1"/>
              </a:buClr>
              <a:buSzPts val="1800"/>
              <a:buChar char="➢"/>
            </a:pPr>
            <a:r>
              <a:rPr lang="en" sz="1800">
                <a:solidFill>
                  <a:schemeClr val="lt1"/>
                </a:solidFill>
              </a:rPr>
              <a:t>Potential Networking </a:t>
            </a:r>
            <a:r>
              <a:rPr lang="en" sz="1800">
                <a:solidFill>
                  <a:schemeClr val="lt1"/>
                </a:solidFill>
              </a:rPr>
              <a:t>Opportunities</a:t>
            </a:r>
            <a:r>
              <a:rPr lang="en" sz="1800">
                <a:solidFill>
                  <a:schemeClr val="lt1"/>
                </a:solidFill>
              </a:rPr>
              <a:t> </a:t>
            </a:r>
            <a:endParaRPr sz="1800">
              <a:solidFill>
                <a:schemeClr val="lt1"/>
              </a:solidFill>
            </a:endParaRPr>
          </a:p>
        </p:txBody>
      </p:sp>
      <p:sp>
        <p:nvSpPr>
          <p:cNvPr id="163" name="Google Shape;163;p26"/>
          <p:cNvSpPr txBox="1"/>
          <p:nvPr/>
        </p:nvSpPr>
        <p:spPr>
          <a:xfrm>
            <a:off x="1528050" y="295150"/>
            <a:ext cx="6087900" cy="9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400">
                <a:solidFill>
                  <a:schemeClr val="lt1"/>
                </a:solidFill>
                <a:latin typeface="Verdana"/>
                <a:ea typeface="Verdana"/>
                <a:cs typeface="Verdana"/>
                <a:sym typeface="Verdana"/>
              </a:rPr>
              <a:t>Impact on Society/Personal Satisfaction</a:t>
            </a:r>
            <a:endParaRPr sz="3400">
              <a:solidFill>
                <a:schemeClr val="lt1"/>
              </a:solidFill>
              <a:latin typeface="Verdana"/>
              <a:ea typeface="Verdana"/>
              <a:cs typeface="Verdana"/>
              <a:sym typeface="Verdana"/>
            </a:endParaRPr>
          </a:p>
        </p:txBody>
      </p:sp>
      <p:pic>
        <p:nvPicPr>
          <p:cNvPr id="164" name="Google Shape;164;p26"/>
          <p:cNvPicPr preferRelativeResize="0"/>
          <p:nvPr/>
        </p:nvPicPr>
        <p:blipFill>
          <a:blip r:embed="rId4">
            <a:alphaModFix/>
          </a:blip>
          <a:stretch>
            <a:fillRect/>
          </a:stretch>
        </p:blipFill>
        <p:spPr>
          <a:xfrm>
            <a:off x="5104475" y="1928838"/>
            <a:ext cx="3440946" cy="18007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27"/>
          <p:cNvSpPr/>
          <p:nvPr/>
        </p:nvSpPr>
        <p:spPr>
          <a:xfrm>
            <a:off x="263300" y="374625"/>
            <a:ext cx="2764396" cy="6507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Verdana"/>
              </a:rPr>
              <a:t>The App</a:t>
            </a:r>
          </a:p>
        </p:txBody>
      </p:sp>
      <p:sp>
        <p:nvSpPr>
          <p:cNvPr id="170" name="Google Shape;170;p27"/>
          <p:cNvSpPr txBox="1"/>
          <p:nvPr/>
        </p:nvSpPr>
        <p:spPr>
          <a:xfrm>
            <a:off x="172350" y="1137477"/>
            <a:ext cx="8592300" cy="3547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chemeClr val="lt1"/>
                </a:solidFill>
              </a:rPr>
              <a:t>The App fulfills the following functions:</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a:solidFill>
                  <a:schemeClr val="lt1"/>
                </a:solidFill>
              </a:rPr>
              <a:t>Streamlines the process of donating to charities and similar organizations</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a:solidFill>
                  <a:schemeClr val="lt1"/>
                </a:solidFill>
              </a:rPr>
              <a:t>Allows filtering and sorting organizations by a wide range of criteria</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a:solidFill>
                  <a:schemeClr val="lt1"/>
                </a:solidFill>
              </a:rPr>
              <a:t>Provides resources and information on using donations as tax deductions</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a:solidFill>
                  <a:schemeClr val="lt1"/>
                </a:solidFill>
              </a:rPr>
              <a:t>Utilizes an algorithm to show the user information and opportunities they are more likely to </a:t>
            </a:r>
            <a:r>
              <a:rPr lang="en" sz="1800">
                <a:solidFill>
                  <a:schemeClr val="lt1"/>
                </a:solidFill>
              </a:rPr>
              <a:t>interact</a:t>
            </a:r>
            <a:r>
              <a:rPr lang="en" sz="1800">
                <a:solidFill>
                  <a:schemeClr val="lt1"/>
                </a:solidFill>
              </a:rPr>
              <a:t> with</a:t>
            </a:r>
            <a:endParaRPr sz="18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p:nvPr/>
        </p:nvSpPr>
        <p:spPr>
          <a:xfrm>
            <a:off x="1971589" y="258900"/>
            <a:ext cx="5200799" cy="595035"/>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solidFill>
                  <a:schemeClr val="lt2"/>
                </a:solidFill>
                <a:latin typeface="Verdana"/>
              </a:rPr>
              <a:t>The Scenario</a:t>
            </a:r>
          </a:p>
        </p:txBody>
      </p:sp>
      <p:sp>
        <p:nvSpPr>
          <p:cNvPr id="61" name="Google Shape;61;p14"/>
          <p:cNvSpPr txBox="1"/>
          <p:nvPr/>
        </p:nvSpPr>
        <p:spPr>
          <a:xfrm>
            <a:off x="2301850" y="3198850"/>
            <a:ext cx="6810900" cy="17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Our group was charged with task of </a:t>
            </a:r>
            <a:r>
              <a:rPr lang="en" sz="1800">
                <a:solidFill>
                  <a:schemeClr val="lt1"/>
                </a:solidFill>
              </a:rPr>
              <a:t>developing</a:t>
            </a:r>
            <a:r>
              <a:rPr lang="en" sz="1800">
                <a:solidFill>
                  <a:schemeClr val="lt1"/>
                </a:solidFill>
              </a:rPr>
              <a:t> an application </a:t>
            </a:r>
            <a:r>
              <a:rPr lang="en" sz="1800">
                <a:solidFill>
                  <a:schemeClr val="lt1"/>
                </a:solidFill>
              </a:rPr>
              <a:t>in the</a:t>
            </a:r>
            <a:r>
              <a:rPr lang="en" sz="1800">
                <a:solidFill>
                  <a:schemeClr val="lt1"/>
                </a:solidFill>
              </a:rPr>
              <a:t> field of social finance.</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lang="en" sz="1800" u="sng">
                <a:solidFill>
                  <a:schemeClr val="lt1"/>
                </a:solidFill>
              </a:rPr>
              <a:t>Ultimately, we decided to devise an app that connected private capital to social enterprise(Charities, Nonprofits, NGOs, etc.)</a:t>
            </a:r>
            <a:endParaRPr sz="1800" u="sng">
              <a:solidFill>
                <a:schemeClr val="lt1"/>
              </a:solidFill>
            </a:endParaRPr>
          </a:p>
        </p:txBody>
      </p:sp>
      <p:pic>
        <p:nvPicPr>
          <p:cNvPr id="62" name="Google Shape;62;p14"/>
          <p:cNvPicPr preferRelativeResize="0"/>
          <p:nvPr/>
        </p:nvPicPr>
        <p:blipFill rotWithShape="1">
          <a:blip r:embed="rId4">
            <a:alphaModFix/>
          </a:blip>
          <a:srcRect b="0" l="11114" r="1442" t="0"/>
          <a:stretch/>
        </p:blipFill>
        <p:spPr>
          <a:xfrm>
            <a:off x="365600" y="1004200"/>
            <a:ext cx="4159425" cy="1936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Effect filter="fade" transition="in">
                                      <p:cBhvr>
                                        <p:cTn dur="700"/>
                                        <p:tgtEl>
                                          <p:spTgt spid="61">
                                            <p:txEl>
                                              <p:pRg end="0" st="0"/>
                                            </p:txEl>
                                          </p:spTgt>
                                        </p:tgtEl>
                                      </p:cBhvr>
                                    </p:animEffect>
                                  </p:childTnLst>
                                </p:cTn>
                              </p:par>
                            </p:childTnLst>
                          </p:cTn>
                        </p:par>
                        <p:par>
                          <p:cTn fill="hold">
                            <p:stCondLst>
                              <p:cond delay="700"/>
                            </p:stCondLst>
                            <p:childTnLst>
                              <p:par>
                                <p:cTn fill="hold" nodeType="afterEffect" presetClass="entr" presetID="10"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animEffect filter="fade" transition="in">
                                      <p:cBhvr>
                                        <p:cTn dur="700"/>
                                        <p:tgtEl>
                                          <p:spTgt spid="61">
                                            <p:txEl>
                                              <p:pRg end="1" st="1"/>
                                            </p:txEl>
                                          </p:spTgt>
                                        </p:tgtEl>
                                      </p:cBhvr>
                                    </p:animEffect>
                                  </p:childTnLst>
                                </p:cTn>
                              </p:par>
                            </p:childTnLst>
                          </p:cTn>
                        </p:par>
                        <p:par>
                          <p:cTn fill="hold">
                            <p:stCondLst>
                              <p:cond delay="1400"/>
                            </p:stCondLst>
                            <p:childTnLst>
                              <p:par>
                                <p:cTn fill="hold" nodeType="afterEffect" presetClass="entr" presetID="10"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animEffect filter="fade" transition="in">
                                      <p:cBhvr>
                                        <p:cTn dur="700"/>
                                        <p:tgtEl>
                                          <p:spTgt spid="6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p:nvPr/>
        </p:nvSpPr>
        <p:spPr>
          <a:xfrm>
            <a:off x="699064" y="211925"/>
            <a:ext cx="7745871" cy="598874"/>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solidFill>
                  <a:schemeClr val="lt2"/>
                </a:solidFill>
                <a:latin typeface="Verdana"/>
              </a:rPr>
              <a:t>State of the Market</a:t>
            </a:r>
          </a:p>
        </p:txBody>
      </p:sp>
      <p:sp>
        <p:nvSpPr>
          <p:cNvPr id="68" name="Google Shape;68;p15"/>
          <p:cNvSpPr txBox="1"/>
          <p:nvPr/>
        </p:nvSpPr>
        <p:spPr>
          <a:xfrm>
            <a:off x="3706300" y="2195000"/>
            <a:ext cx="4499700" cy="23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As with most products, it is often most important to determine whether or not it will be viable in the market it will be released in.</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lang="en" sz="1800" u="sng">
                <a:solidFill>
                  <a:schemeClr val="lt1"/>
                </a:solidFill>
              </a:rPr>
              <a:t>A product with no market, regardless of quality, will not sell well.</a:t>
            </a:r>
            <a:endParaRPr sz="1800" u="sng">
              <a:solidFill>
                <a:schemeClr val="lt1"/>
              </a:solidFill>
            </a:endParaRPr>
          </a:p>
        </p:txBody>
      </p:sp>
      <p:pic>
        <p:nvPicPr>
          <p:cNvPr id="69" name="Google Shape;69;p15"/>
          <p:cNvPicPr preferRelativeResize="0"/>
          <p:nvPr/>
        </p:nvPicPr>
        <p:blipFill>
          <a:blip r:embed="rId4">
            <a:alphaModFix/>
          </a:blip>
          <a:stretch>
            <a:fillRect/>
          </a:stretch>
        </p:blipFill>
        <p:spPr>
          <a:xfrm>
            <a:off x="414275" y="1109574"/>
            <a:ext cx="2580700" cy="387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1000"/>
                                        <p:tgtEl>
                                          <p:spTgt spid="6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animEffect filter="fade" transition="in">
                                      <p:cBhvr>
                                        <p:cTn dur="700"/>
                                        <p:tgtEl>
                                          <p:spTgt spid="68">
                                            <p:txEl>
                                              <p:pRg end="0" st="0"/>
                                            </p:txEl>
                                          </p:spTgt>
                                        </p:tgtEl>
                                      </p:cBhvr>
                                    </p:animEffect>
                                  </p:childTnLst>
                                </p:cTn>
                              </p:par>
                            </p:childTnLst>
                          </p:cTn>
                        </p:par>
                        <p:par>
                          <p:cTn fill="hold">
                            <p:stCondLst>
                              <p:cond delay="1700"/>
                            </p:stCondLst>
                            <p:childTnLst>
                              <p:par>
                                <p:cTn fill="hold" nodeType="afterEffect" presetClass="entr" presetID="10"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animEffect filter="fade" transition="in">
                                      <p:cBhvr>
                                        <p:cTn dur="700"/>
                                        <p:tgtEl>
                                          <p:spTgt spid="68">
                                            <p:txEl>
                                              <p:pRg end="1" st="1"/>
                                            </p:txEl>
                                          </p:spTgt>
                                        </p:tgtEl>
                                      </p:cBhvr>
                                    </p:animEffect>
                                  </p:childTnLst>
                                </p:cTn>
                              </p:par>
                            </p:childTnLst>
                          </p:cTn>
                        </p:par>
                        <p:par>
                          <p:cTn fill="hold">
                            <p:stCondLst>
                              <p:cond delay="2400"/>
                            </p:stCondLst>
                            <p:childTnLst>
                              <p:par>
                                <p:cTn fill="hold" nodeType="afterEffect" presetClass="entr" presetID="10"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animEffect filter="fade" transition="in">
                                      <p:cBhvr>
                                        <p:cTn dur="700"/>
                                        <p:tgtEl>
                                          <p:spTgt spid="6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p:nvPr/>
        </p:nvSpPr>
        <p:spPr>
          <a:xfrm>
            <a:off x="663975" y="78675"/>
            <a:ext cx="7816044" cy="857849"/>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solidFill>
                  <a:schemeClr val="lt2"/>
                </a:solidFill>
                <a:latin typeface="Verdana"/>
              </a:rPr>
              <a:t>Metric of Charity</a:t>
            </a:r>
          </a:p>
        </p:txBody>
      </p:sp>
      <p:sp>
        <p:nvSpPr>
          <p:cNvPr id="75" name="Google Shape;75;p16"/>
          <p:cNvSpPr txBox="1"/>
          <p:nvPr/>
        </p:nvSpPr>
        <p:spPr>
          <a:xfrm>
            <a:off x="4003750" y="1850250"/>
            <a:ext cx="3709500" cy="7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How will we measure the market for charity?</a:t>
            </a:r>
            <a:endParaRPr sz="1800">
              <a:solidFill>
                <a:schemeClr val="lt1"/>
              </a:solidFill>
            </a:endParaRPr>
          </a:p>
        </p:txBody>
      </p:sp>
      <p:pic>
        <p:nvPicPr>
          <p:cNvPr id="76" name="Google Shape;76;p16"/>
          <p:cNvPicPr preferRelativeResize="0"/>
          <p:nvPr/>
        </p:nvPicPr>
        <p:blipFill>
          <a:blip r:embed="rId4">
            <a:alphaModFix/>
          </a:blip>
          <a:stretch>
            <a:fillRect/>
          </a:stretch>
        </p:blipFill>
        <p:spPr>
          <a:xfrm>
            <a:off x="116250" y="1114263"/>
            <a:ext cx="3709426" cy="2914974"/>
          </a:xfrm>
          <a:prstGeom prst="rect">
            <a:avLst/>
          </a:prstGeom>
          <a:noFill/>
          <a:ln>
            <a:noFill/>
          </a:ln>
        </p:spPr>
      </p:pic>
      <p:sp>
        <p:nvSpPr>
          <p:cNvPr id="77" name="Google Shape;77;p16"/>
          <p:cNvSpPr txBox="1"/>
          <p:nvPr/>
        </p:nvSpPr>
        <p:spPr>
          <a:xfrm>
            <a:off x="4003750" y="2394875"/>
            <a:ext cx="47931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Consider the following chart:</a:t>
            </a:r>
            <a:endParaRPr sz="1800">
              <a:solidFill>
                <a:schemeClr val="lt1"/>
              </a:solidFill>
            </a:endParaRPr>
          </a:p>
        </p:txBody>
      </p:sp>
      <p:sp>
        <p:nvSpPr>
          <p:cNvPr id="78" name="Google Shape;78;p16"/>
          <p:cNvSpPr txBox="1"/>
          <p:nvPr/>
        </p:nvSpPr>
        <p:spPr>
          <a:xfrm>
            <a:off x="4003750" y="2843075"/>
            <a:ext cx="4986300" cy="20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The purpose of this chart is to show that </a:t>
            </a:r>
            <a:r>
              <a:rPr lang="en" sz="1800" u="sng">
                <a:solidFill>
                  <a:schemeClr val="lt1"/>
                </a:solidFill>
              </a:rPr>
              <a:t>the market of charity is surprisingly consistent</a:t>
            </a:r>
            <a:r>
              <a:rPr lang="en" sz="1800">
                <a:solidFill>
                  <a:schemeClr val="lt1"/>
                </a:solidFill>
              </a:rPr>
              <a:t>.</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lang="en" sz="1800">
                <a:solidFill>
                  <a:schemeClr val="lt1"/>
                </a:solidFill>
              </a:rPr>
              <a:t>Americans regularly contribute 1.8-2.0% of their income to charity every year.</a:t>
            </a:r>
            <a:endParaRPr sz="1800">
              <a:solidFill>
                <a:schemeClr val="lt1"/>
              </a:solidFill>
            </a:endParaRPr>
          </a:p>
          <a:p>
            <a:pPr indent="0" lvl="0" marL="0" rtl="0" algn="l">
              <a:spcBef>
                <a:spcPts val="0"/>
              </a:spcBef>
              <a:spcAft>
                <a:spcPts val="0"/>
              </a:spcAft>
              <a:buNone/>
            </a:pPr>
            <a:r>
              <a:rPr lang="en" sz="1800">
                <a:solidFill>
                  <a:schemeClr val="lt1"/>
                </a:solidFill>
              </a:rPr>
              <a:t>It may appear that this percentage is falling but that can </a:t>
            </a:r>
            <a:r>
              <a:rPr lang="en" sz="1800">
                <a:solidFill>
                  <a:schemeClr val="lt1"/>
                </a:solidFill>
              </a:rPr>
              <a:t>be</a:t>
            </a:r>
            <a:r>
              <a:rPr lang="en" sz="1800">
                <a:solidFill>
                  <a:schemeClr val="lt1"/>
                </a:solidFill>
              </a:rPr>
              <a:t> explained by economic factors.</a:t>
            </a:r>
            <a:endParaRPr sz="18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p:tgtEl>
                                          <p:spTgt spid="7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 calcmode="lin" valueType="num">
                                      <p:cBhvr additive="base">
                                        <p:cTn dur="1000"/>
                                        <p:tgtEl>
                                          <p:spTgt spid="7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 calcmode="lin" valueType="num">
                                      <p:cBhvr additive="base">
                                        <p:cTn dur="1000"/>
                                        <p:tgtEl>
                                          <p:spTgt spid="7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 calcmode="lin" valueType="num">
                                      <p:cBhvr additive="base">
                                        <p:cTn dur="1000"/>
                                        <p:tgtEl>
                                          <p:spTgt spid="7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 calcmode="lin" valueType="num">
                                      <p:cBhvr additive="base">
                                        <p:cTn dur="1000"/>
                                        <p:tgtEl>
                                          <p:spTgt spid="7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7"/>
          <p:cNvSpPr/>
          <p:nvPr/>
        </p:nvSpPr>
        <p:spPr>
          <a:xfrm>
            <a:off x="654963" y="266475"/>
            <a:ext cx="7834078" cy="617651"/>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solidFill>
                  <a:schemeClr val="lt2"/>
                </a:solidFill>
                <a:latin typeface="Verdana"/>
              </a:rPr>
              <a:t>State of Consumers</a:t>
            </a:r>
          </a:p>
        </p:txBody>
      </p:sp>
      <p:pic>
        <p:nvPicPr>
          <p:cNvPr id="84" name="Google Shape;84;p17"/>
          <p:cNvPicPr preferRelativeResize="0"/>
          <p:nvPr/>
        </p:nvPicPr>
        <p:blipFill>
          <a:blip r:embed="rId4">
            <a:alphaModFix/>
          </a:blip>
          <a:stretch>
            <a:fillRect/>
          </a:stretch>
        </p:blipFill>
        <p:spPr>
          <a:xfrm>
            <a:off x="281900" y="1042950"/>
            <a:ext cx="4036126" cy="1978175"/>
          </a:xfrm>
          <a:prstGeom prst="rect">
            <a:avLst/>
          </a:prstGeom>
          <a:noFill/>
          <a:ln>
            <a:noFill/>
          </a:ln>
        </p:spPr>
      </p:pic>
      <p:pic>
        <p:nvPicPr>
          <p:cNvPr id="85" name="Google Shape;85;p17"/>
          <p:cNvPicPr preferRelativeResize="0"/>
          <p:nvPr/>
        </p:nvPicPr>
        <p:blipFill>
          <a:blip r:embed="rId5">
            <a:alphaModFix/>
          </a:blip>
          <a:stretch>
            <a:fillRect/>
          </a:stretch>
        </p:blipFill>
        <p:spPr>
          <a:xfrm>
            <a:off x="281900" y="2971173"/>
            <a:ext cx="4036126" cy="2120727"/>
          </a:xfrm>
          <a:prstGeom prst="rect">
            <a:avLst/>
          </a:prstGeom>
          <a:noFill/>
          <a:ln>
            <a:noFill/>
          </a:ln>
        </p:spPr>
      </p:pic>
      <p:sp>
        <p:nvSpPr>
          <p:cNvPr id="86" name="Google Shape;86;p17"/>
          <p:cNvSpPr txBox="1"/>
          <p:nvPr/>
        </p:nvSpPr>
        <p:spPr>
          <a:xfrm>
            <a:off x="4424225" y="1755850"/>
            <a:ext cx="47931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Consider the following charts:</a:t>
            </a:r>
            <a:endParaRPr sz="1800">
              <a:solidFill>
                <a:schemeClr val="lt1"/>
              </a:solidFill>
            </a:endParaRPr>
          </a:p>
        </p:txBody>
      </p:sp>
      <p:sp>
        <p:nvSpPr>
          <p:cNvPr id="87" name="Google Shape;87;p17"/>
          <p:cNvSpPr txBox="1"/>
          <p:nvPr/>
        </p:nvSpPr>
        <p:spPr>
          <a:xfrm>
            <a:off x="4424225" y="2075875"/>
            <a:ext cx="4670700" cy="12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These are the Federal Reserve Economic Data graphs for </a:t>
            </a:r>
            <a:r>
              <a:rPr lang="en" sz="1800" u="sng">
                <a:solidFill>
                  <a:schemeClr val="lt1"/>
                </a:solidFill>
              </a:rPr>
              <a:t>Real Disposable Personal Income</a:t>
            </a:r>
            <a:r>
              <a:rPr lang="en" sz="1800">
                <a:solidFill>
                  <a:schemeClr val="lt1"/>
                </a:solidFill>
              </a:rPr>
              <a:t> and </a:t>
            </a:r>
            <a:r>
              <a:rPr lang="en" sz="1800" u="sng">
                <a:solidFill>
                  <a:schemeClr val="lt1"/>
                </a:solidFill>
              </a:rPr>
              <a:t>Real Disposable Personal Income: Per Capita</a:t>
            </a:r>
            <a:r>
              <a:rPr lang="en" sz="1800">
                <a:solidFill>
                  <a:schemeClr val="lt1"/>
                </a:solidFill>
              </a:rPr>
              <a:t>.</a:t>
            </a:r>
            <a:endParaRPr sz="1800">
              <a:solidFill>
                <a:schemeClr val="lt1"/>
              </a:solidFill>
            </a:endParaRPr>
          </a:p>
        </p:txBody>
      </p:sp>
      <p:sp>
        <p:nvSpPr>
          <p:cNvPr id="88" name="Google Shape;88;p17"/>
          <p:cNvSpPr txBox="1"/>
          <p:nvPr/>
        </p:nvSpPr>
        <p:spPr>
          <a:xfrm>
            <a:off x="4424225" y="3262000"/>
            <a:ext cx="4793100" cy="9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As can be seen, the real amount of disposable </a:t>
            </a:r>
            <a:r>
              <a:rPr lang="en" sz="1800">
                <a:solidFill>
                  <a:schemeClr val="lt1"/>
                </a:solidFill>
              </a:rPr>
              <a:t>income</a:t>
            </a:r>
            <a:r>
              <a:rPr lang="en" sz="1800">
                <a:solidFill>
                  <a:schemeClr val="lt1"/>
                </a:solidFill>
              </a:rPr>
              <a:t> has steadily increased since the metric has been measured.</a:t>
            </a:r>
            <a:endParaRPr sz="1800">
              <a:solidFill>
                <a:schemeClr val="lt1"/>
              </a:solidFill>
            </a:endParaRPr>
          </a:p>
        </p:txBody>
      </p:sp>
      <p:sp>
        <p:nvSpPr>
          <p:cNvPr id="89" name="Google Shape;89;p17"/>
          <p:cNvSpPr txBox="1"/>
          <p:nvPr/>
        </p:nvSpPr>
        <p:spPr>
          <a:xfrm>
            <a:off x="4424225" y="4184700"/>
            <a:ext cx="4793100" cy="9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This suggests that </a:t>
            </a:r>
            <a:r>
              <a:rPr lang="en" sz="1800" u="sng">
                <a:solidFill>
                  <a:schemeClr val="lt1"/>
                </a:solidFill>
              </a:rPr>
              <a:t>even if the percentage of charity has fallen, the amount given remains consistent</a:t>
            </a:r>
            <a:r>
              <a:rPr lang="en" sz="1800">
                <a:solidFill>
                  <a:schemeClr val="lt1"/>
                </a:solidFill>
              </a:rPr>
              <a:t>, even growing albeit slowly.</a:t>
            </a:r>
            <a:endParaRPr sz="18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p:tgtEl>
                                          <p:spTgt spid="8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8"/>
          <p:cNvSpPr/>
          <p:nvPr/>
        </p:nvSpPr>
        <p:spPr>
          <a:xfrm>
            <a:off x="914675" y="222991"/>
            <a:ext cx="7314649" cy="64389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Verdana"/>
              </a:rPr>
              <a:t>Consumer Market</a:t>
            </a:r>
          </a:p>
        </p:txBody>
      </p:sp>
      <p:sp>
        <p:nvSpPr>
          <p:cNvPr id="95" name="Google Shape;95;p18"/>
          <p:cNvSpPr txBox="1"/>
          <p:nvPr/>
        </p:nvSpPr>
        <p:spPr>
          <a:xfrm>
            <a:off x="588700" y="1243650"/>
            <a:ext cx="2996100" cy="13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The conditions seem ideal, but what guarantee is there that consumers will make use of our service?</a:t>
            </a:r>
            <a:endParaRPr sz="1800">
              <a:solidFill>
                <a:schemeClr val="lt1"/>
              </a:solidFill>
            </a:endParaRPr>
          </a:p>
        </p:txBody>
      </p:sp>
      <p:sp>
        <p:nvSpPr>
          <p:cNvPr id="96" name="Google Shape;96;p18"/>
          <p:cNvSpPr txBox="1"/>
          <p:nvPr/>
        </p:nvSpPr>
        <p:spPr>
          <a:xfrm>
            <a:off x="127775" y="2571750"/>
            <a:ext cx="2053200" cy="15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As far as guarantees go, we can only provide indicators of likelihood.</a:t>
            </a:r>
            <a:endParaRPr sz="1800">
              <a:solidFill>
                <a:schemeClr val="lt1"/>
              </a:solidFill>
            </a:endParaRPr>
          </a:p>
        </p:txBody>
      </p:sp>
      <p:sp>
        <p:nvSpPr>
          <p:cNvPr id="97" name="Google Shape;97;p18"/>
          <p:cNvSpPr txBox="1"/>
          <p:nvPr/>
        </p:nvSpPr>
        <p:spPr>
          <a:xfrm>
            <a:off x="3427600" y="1960500"/>
            <a:ext cx="4955100" cy="12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1"/>
                </a:solidFill>
              </a:rPr>
              <a:t>Fidelity Charitable,</a:t>
            </a:r>
            <a:r>
              <a:rPr lang="en" sz="1800">
                <a:solidFill>
                  <a:schemeClr val="lt1"/>
                </a:solidFill>
              </a:rPr>
              <a:t> a public charity fund, has provided us with data suggesting that 6 in 10 Americans prefer a donation to charity in their name as opposed to a gift.</a:t>
            </a:r>
            <a:endParaRPr sz="1800">
              <a:solidFill>
                <a:schemeClr val="lt1"/>
              </a:solidFill>
            </a:endParaRPr>
          </a:p>
        </p:txBody>
      </p:sp>
      <p:sp>
        <p:nvSpPr>
          <p:cNvPr id="98" name="Google Shape;98;p18"/>
          <p:cNvSpPr txBox="1"/>
          <p:nvPr/>
        </p:nvSpPr>
        <p:spPr>
          <a:xfrm>
            <a:off x="2680125" y="3461275"/>
            <a:ext cx="6226200" cy="13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This suggests that </a:t>
            </a:r>
            <a:r>
              <a:rPr lang="en" sz="1800" u="sng">
                <a:solidFill>
                  <a:schemeClr val="lt1"/>
                </a:solidFill>
              </a:rPr>
              <a:t>Americans are conscious to the benefits of charity and would more </a:t>
            </a:r>
            <a:r>
              <a:rPr lang="en" sz="1800" u="sng">
                <a:solidFill>
                  <a:schemeClr val="lt1"/>
                </a:solidFill>
              </a:rPr>
              <a:t>actively</a:t>
            </a:r>
            <a:r>
              <a:rPr lang="en" sz="1800" u="sng">
                <a:solidFill>
                  <a:schemeClr val="lt1"/>
                </a:solidFill>
              </a:rPr>
              <a:t> donate if </a:t>
            </a:r>
            <a:r>
              <a:rPr lang="en" sz="1800" u="sng">
                <a:solidFill>
                  <a:schemeClr val="lt1"/>
                </a:solidFill>
              </a:rPr>
              <a:t>provided the means to do so.</a:t>
            </a:r>
            <a:r>
              <a:rPr lang="en" sz="1800">
                <a:solidFill>
                  <a:schemeClr val="lt1"/>
                </a:solidFill>
              </a:rPr>
              <a:t> This will be explored further in the presentation.</a:t>
            </a:r>
            <a:endParaRPr sz="18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1000"/>
                                        <p:tgtEl>
                                          <p:spTgt spid="9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000"/>
                                        <p:tgtEl>
                                          <p:spTgt spid="9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19"/>
          <p:cNvSpPr/>
          <p:nvPr/>
        </p:nvSpPr>
        <p:spPr>
          <a:xfrm>
            <a:off x="914675" y="222991"/>
            <a:ext cx="7314649" cy="64389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Verdana"/>
              </a:rPr>
              <a:t>Consumer Market</a:t>
            </a:r>
          </a:p>
        </p:txBody>
      </p:sp>
      <p:sp>
        <p:nvSpPr>
          <p:cNvPr id="104" name="Google Shape;104;p19"/>
          <p:cNvSpPr txBox="1"/>
          <p:nvPr/>
        </p:nvSpPr>
        <p:spPr>
          <a:xfrm>
            <a:off x="4136525" y="1995600"/>
            <a:ext cx="4040400" cy="11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1"/>
                </a:solidFill>
              </a:rPr>
              <a:t>Philanthropy Roundtable,</a:t>
            </a:r>
            <a:r>
              <a:rPr lang="en" sz="1800">
                <a:solidFill>
                  <a:schemeClr val="lt1"/>
                </a:solidFill>
              </a:rPr>
              <a:t> a nonprofit magazine, has provided data on how subsets of the US population donate.</a:t>
            </a:r>
            <a:endParaRPr sz="1800">
              <a:solidFill>
                <a:schemeClr val="lt1"/>
              </a:solidFill>
            </a:endParaRPr>
          </a:p>
        </p:txBody>
      </p:sp>
      <p:sp>
        <p:nvSpPr>
          <p:cNvPr id="105" name="Google Shape;105;p19"/>
          <p:cNvSpPr txBox="1"/>
          <p:nvPr/>
        </p:nvSpPr>
        <p:spPr>
          <a:xfrm>
            <a:off x="862300" y="3042100"/>
            <a:ext cx="7965000" cy="7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Of particular note is the curious fact that the greatest donator classes are the upper and lower-class populations.</a:t>
            </a:r>
            <a:endParaRPr sz="1800">
              <a:solidFill>
                <a:schemeClr val="lt1"/>
              </a:solidFill>
            </a:endParaRPr>
          </a:p>
        </p:txBody>
      </p:sp>
      <p:pic>
        <p:nvPicPr>
          <p:cNvPr id="106" name="Google Shape;106;p19"/>
          <p:cNvPicPr preferRelativeResize="0"/>
          <p:nvPr/>
        </p:nvPicPr>
        <p:blipFill>
          <a:blip r:embed="rId4">
            <a:alphaModFix/>
          </a:blip>
          <a:stretch>
            <a:fillRect/>
          </a:stretch>
        </p:blipFill>
        <p:spPr>
          <a:xfrm>
            <a:off x="149975" y="1024025"/>
            <a:ext cx="3896125" cy="2018074"/>
          </a:xfrm>
          <a:prstGeom prst="rect">
            <a:avLst/>
          </a:prstGeom>
          <a:noFill/>
          <a:ln>
            <a:noFill/>
          </a:ln>
        </p:spPr>
      </p:pic>
      <p:sp>
        <p:nvSpPr>
          <p:cNvPr id="107" name="Google Shape;107;p19"/>
          <p:cNvSpPr txBox="1"/>
          <p:nvPr/>
        </p:nvSpPr>
        <p:spPr>
          <a:xfrm>
            <a:off x="862300" y="3670775"/>
            <a:ext cx="8442000" cy="5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Additionally, all people, regardless of class, become more charitable as they age.</a:t>
            </a:r>
            <a:endParaRPr sz="1800">
              <a:solidFill>
                <a:schemeClr val="lt1"/>
              </a:solidFill>
            </a:endParaRPr>
          </a:p>
        </p:txBody>
      </p:sp>
      <p:sp>
        <p:nvSpPr>
          <p:cNvPr id="108" name="Google Shape;108;p19"/>
          <p:cNvSpPr txBox="1"/>
          <p:nvPr/>
        </p:nvSpPr>
        <p:spPr>
          <a:xfrm>
            <a:off x="862300" y="4046150"/>
            <a:ext cx="8180100" cy="8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lt1"/>
                </a:solidFill>
              </a:rPr>
              <a:t>In summary, Americans have more </a:t>
            </a:r>
            <a:r>
              <a:rPr lang="en" sz="1800" u="sng">
                <a:solidFill>
                  <a:schemeClr val="lt1"/>
                </a:solidFill>
              </a:rPr>
              <a:t>disposable</a:t>
            </a:r>
            <a:r>
              <a:rPr lang="en" sz="1800" u="sng">
                <a:solidFill>
                  <a:schemeClr val="lt1"/>
                </a:solidFill>
              </a:rPr>
              <a:t> income now than before along with the willingness to use it. All we have to do is provide the customer with a means to do so.</a:t>
            </a:r>
            <a:endParaRPr sz="1800" u="sng">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600"/>
                                        <p:tgtEl>
                                          <p:spTgt spid="10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1000"/>
                                        <p:tgtEl>
                                          <p:spTgt spid="10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0"/>
          <p:cNvSpPr/>
          <p:nvPr/>
        </p:nvSpPr>
        <p:spPr>
          <a:xfrm>
            <a:off x="1160600" y="221441"/>
            <a:ext cx="6822796" cy="80258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Verdana"/>
              </a:rPr>
              <a:t>Growth Strategy</a:t>
            </a:r>
          </a:p>
        </p:txBody>
      </p:sp>
      <p:sp>
        <p:nvSpPr>
          <p:cNvPr id="114" name="Google Shape;114;p20"/>
          <p:cNvSpPr txBox="1"/>
          <p:nvPr/>
        </p:nvSpPr>
        <p:spPr>
          <a:xfrm>
            <a:off x="4136525" y="1995600"/>
            <a:ext cx="4040400" cy="9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lt1"/>
                </a:solidFill>
              </a:rPr>
              <a:t>The overall strategy for growth is to innovate a streamlined experience for our customers. </a:t>
            </a:r>
            <a:endParaRPr sz="1800">
              <a:solidFill>
                <a:schemeClr val="lt1"/>
              </a:solidFill>
            </a:endParaRPr>
          </a:p>
        </p:txBody>
      </p:sp>
      <p:sp>
        <p:nvSpPr>
          <p:cNvPr id="115" name="Google Shape;115;p20"/>
          <p:cNvSpPr txBox="1"/>
          <p:nvPr/>
        </p:nvSpPr>
        <p:spPr>
          <a:xfrm>
            <a:off x="914675" y="2946600"/>
            <a:ext cx="7965000" cy="7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lt1"/>
                </a:solidFill>
              </a:rPr>
              <a:t>We will provide a user-friendly interface by which to allow our customers to find, bookmark, and donate to chosen charities and nonprofits.</a:t>
            </a:r>
            <a:endParaRPr sz="1800">
              <a:solidFill>
                <a:schemeClr val="lt1"/>
              </a:solidFill>
            </a:endParaRPr>
          </a:p>
        </p:txBody>
      </p:sp>
      <p:pic>
        <p:nvPicPr>
          <p:cNvPr id="116" name="Google Shape;116;p20"/>
          <p:cNvPicPr preferRelativeResize="0"/>
          <p:nvPr/>
        </p:nvPicPr>
        <p:blipFill>
          <a:blip r:embed="rId4">
            <a:alphaModFix/>
          </a:blip>
          <a:stretch>
            <a:fillRect/>
          </a:stretch>
        </p:blipFill>
        <p:spPr>
          <a:xfrm>
            <a:off x="149975" y="1024025"/>
            <a:ext cx="3896125" cy="2018074"/>
          </a:xfrm>
          <a:prstGeom prst="rect">
            <a:avLst/>
          </a:prstGeom>
          <a:noFill/>
          <a:ln>
            <a:noFill/>
          </a:ln>
        </p:spPr>
      </p:pic>
      <p:grpSp>
        <p:nvGrpSpPr>
          <p:cNvPr id="117" name="Google Shape;117;p20"/>
          <p:cNvGrpSpPr/>
          <p:nvPr/>
        </p:nvGrpSpPr>
        <p:grpSpPr>
          <a:xfrm>
            <a:off x="862300" y="3529850"/>
            <a:ext cx="8442000" cy="1427175"/>
            <a:chOff x="862300" y="3529850"/>
            <a:chExt cx="8442000" cy="1427175"/>
          </a:xfrm>
        </p:grpSpPr>
        <p:sp>
          <p:nvSpPr>
            <p:cNvPr id="118" name="Google Shape;118;p20"/>
            <p:cNvSpPr txBox="1"/>
            <p:nvPr/>
          </p:nvSpPr>
          <p:spPr>
            <a:xfrm>
              <a:off x="862300" y="3529850"/>
              <a:ext cx="8442000" cy="5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lt1"/>
                  </a:solidFill>
                </a:rPr>
                <a:t>Additionally, all customers will be given a simple means by which to claim donations for tax benefits come tax season.</a:t>
              </a:r>
              <a:endParaRPr sz="1800">
                <a:solidFill>
                  <a:schemeClr val="lt1"/>
                </a:solidFill>
              </a:endParaRPr>
            </a:p>
          </p:txBody>
        </p:sp>
        <p:sp>
          <p:nvSpPr>
            <p:cNvPr id="119" name="Google Shape;119;p20"/>
            <p:cNvSpPr txBox="1"/>
            <p:nvPr/>
          </p:nvSpPr>
          <p:spPr>
            <a:xfrm>
              <a:off x="862300" y="4075325"/>
              <a:ext cx="8180100" cy="8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The chart is relevant as it shows that the US has a large </a:t>
              </a:r>
              <a:r>
                <a:rPr lang="en" sz="1800">
                  <a:solidFill>
                    <a:schemeClr val="lt1"/>
                  </a:solidFill>
                </a:rPr>
                <a:t>amount</a:t>
              </a:r>
              <a:r>
                <a:rPr lang="en" sz="1800">
                  <a:solidFill>
                    <a:schemeClr val="lt1"/>
                  </a:solidFill>
                </a:rPr>
                <a:t> of its population approaching senior age. </a:t>
              </a:r>
              <a:r>
                <a:rPr lang="en" sz="1800" u="sng">
                  <a:solidFill>
                    <a:schemeClr val="lt1"/>
                  </a:solidFill>
                </a:rPr>
                <a:t>This means that our consumer base shall </a:t>
              </a:r>
              <a:r>
                <a:rPr lang="en" sz="1800" u="sng">
                  <a:solidFill>
                    <a:schemeClr val="lt1"/>
                  </a:solidFill>
                </a:rPr>
                <a:t>likely</a:t>
              </a:r>
              <a:r>
                <a:rPr lang="en" sz="1800" u="sng">
                  <a:solidFill>
                    <a:schemeClr val="lt1"/>
                  </a:solidFill>
                </a:rPr>
                <a:t> continue to grow into the future.</a:t>
              </a:r>
              <a:endParaRPr sz="1800" u="sng">
                <a:solidFill>
                  <a:schemeClr val="lt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21"/>
          <p:cNvSpPr/>
          <p:nvPr/>
        </p:nvSpPr>
        <p:spPr>
          <a:xfrm>
            <a:off x="1597200" y="93825"/>
            <a:ext cx="5949594" cy="6507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Verdana"/>
              </a:rPr>
              <a:t>Market Disruption</a:t>
            </a:r>
          </a:p>
        </p:txBody>
      </p:sp>
      <p:sp>
        <p:nvSpPr>
          <p:cNvPr id="125" name="Google Shape;125;p21"/>
          <p:cNvSpPr txBox="1"/>
          <p:nvPr/>
        </p:nvSpPr>
        <p:spPr>
          <a:xfrm>
            <a:off x="3591300" y="1979913"/>
            <a:ext cx="5201700" cy="11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The Indiana University has provided our team with statistics for US Donor Participation through use of the </a:t>
            </a:r>
            <a:r>
              <a:rPr i="1" lang="en" sz="1800">
                <a:solidFill>
                  <a:schemeClr val="lt1"/>
                </a:solidFill>
              </a:rPr>
              <a:t>General Social Survey</a:t>
            </a:r>
            <a:r>
              <a:rPr lang="en" sz="1800">
                <a:solidFill>
                  <a:schemeClr val="lt1"/>
                </a:solidFill>
              </a:rPr>
              <a:t>. </a:t>
            </a:r>
            <a:endParaRPr sz="1800">
              <a:solidFill>
                <a:schemeClr val="lt1"/>
              </a:solidFill>
            </a:endParaRPr>
          </a:p>
        </p:txBody>
      </p:sp>
      <p:sp>
        <p:nvSpPr>
          <p:cNvPr id="126" name="Google Shape;126;p21"/>
          <p:cNvSpPr txBox="1"/>
          <p:nvPr/>
        </p:nvSpPr>
        <p:spPr>
          <a:xfrm>
            <a:off x="172350" y="3089025"/>
            <a:ext cx="87993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The data provided shows a concerning trend of dropping trust by the young in charities and nonprofits, reducing the likelihood they will donate at all.</a:t>
            </a:r>
            <a:endParaRPr sz="1800">
              <a:solidFill>
                <a:schemeClr val="lt1"/>
              </a:solidFill>
            </a:endParaRPr>
          </a:p>
        </p:txBody>
      </p:sp>
      <p:sp>
        <p:nvSpPr>
          <p:cNvPr id="127" name="Google Shape;127;p21"/>
          <p:cNvSpPr txBox="1"/>
          <p:nvPr/>
        </p:nvSpPr>
        <p:spPr>
          <a:xfrm>
            <a:off x="172350" y="3739850"/>
            <a:ext cx="8919300" cy="12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To combat this, our team proposes a newsletter-like functionality in our app, where users are notified of acts and progress made by the charities they have donated to. </a:t>
            </a:r>
            <a:r>
              <a:rPr lang="en" sz="1800" u="sng">
                <a:solidFill>
                  <a:schemeClr val="lt1"/>
                </a:solidFill>
              </a:rPr>
              <a:t>This will allow our consumers to “see their dollars at work” and restore public trust in donations, thus inspiring consumers to return to our service.</a:t>
            </a:r>
            <a:endParaRPr sz="1800" u="sng">
              <a:solidFill>
                <a:schemeClr val="lt1"/>
              </a:solidFill>
            </a:endParaRPr>
          </a:p>
        </p:txBody>
      </p:sp>
      <p:pic>
        <p:nvPicPr>
          <p:cNvPr id="128" name="Google Shape;128;p21"/>
          <p:cNvPicPr preferRelativeResize="0"/>
          <p:nvPr/>
        </p:nvPicPr>
        <p:blipFill>
          <a:blip r:embed="rId4">
            <a:alphaModFix/>
          </a:blip>
          <a:stretch>
            <a:fillRect/>
          </a:stretch>
        </p:blipFill>
        <p:spPr>
          <a:xfrm>
            <a:off x="93650" y="744525"/>
            <a:ext cx="3408749" cy="2344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