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8" r:id="rId4"/>
    <p:sldId id="262" r:id="rId5"/>
    <p:sldId id="274" r:id="rId6"/>
    <p:sldId id="276" r:id="rId7"/>
    <p:sldId id="275" r:id="rId8"/>
    <p:sldId id="268" r:id="rId9"/>
    <p:sldId id="265" r:id="rId10"/>
    <p:sldId id="266" r:id="rId11"/>
    <p:sldId id="263" r:id="rId12"/>
    <p:sldId id="260" r:id="rId13"/>
    <p:sldId id="259" r:id="rId14"/>
    <p:sldId id="27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2016/4/25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2016/4/25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2016/4/25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GIF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232785" y="899894"/>
            <a:ext cx="5553710" cy="921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5400" dirty="0"/>
              <a:t>    Cal-Counter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90396" y="4362831"/>
            <a:ext cx="3375660" cy="155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James Huynh</a:t>
            </a:r>
          </a:p>
          <a:p>
            <a:r>
              <a:rPr lang="zh-CN" altLang="en-US" sz="2400" dirty="0"/>
              <a:t>Steven Kim</a:t>
            </a:r>
          </a:p>
          <a:p>
            <a:r>
              <a:rPr lang="zh-CN" altLang="en-US" sz="2400" dirty="0"/>
              <a:t>Sibo Song</a:t>
            </a:r>
          </a:p>
          <a:p>
            <a:r>
              <a:rPr lang="zh-CN" altLang="en-US" sz="2400" dirty="0"/>
              <a:t>Tianfang Wang</a:t>
            </a:r>
          </a:p>
        </p:txBody>
      </p:sp>
      <p:pic>
        <p:nvPicPr>
          <p:cNvPr id="4" name="图片 3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686" y="1850806"/>
            <a:ext cx="3107363" cy="1775361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7" name="文本框 6"/>
          <p:cNvSpPr txBox="1"/>
          <p:nvPr/>
        </p:nvSpPr>
        <p:spPr>
          <a:xfrm>
            <a:off x="3353943" y="3733514"/>
            <a:ext cx="49828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A website to track your Calories.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92580" y="1260475"/>
            <a:ext cx="38906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Python Web Server</a:t>
            </a:r>
          </a:p>
        </p:txBody>
      </p:sp>
      <p:pic>
        <p:nvPicPr>
          <p:cNvPr id="8" name="图片 7" descr="python-logo-master-v3-TM-flatten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715" y="2275840"/>
            <a:ext cx="2244725" cy="643255"/>
          </a:xfrm>
          <a:prstGeom prst="rect">
            <a:avLst/>
          </a:prstGeom>
        </p:spPr>
      </p:pic>
      <p:sp>
        <p:nvSpPr>
          <p:cNvPr id="11" name="五角星 10"/>
          <p:cNvSpPr/>
          <p:nvPr/>
        </p:nvSpPr>
        <p:spPr>
          <a:xfrm>
            <a:off x="3947160" y="3356610"/>
            <a:ext cx="463550" cy="395605"/>
          </a:xfrm>
          <a:prstGeom prst="star5">
            <a:avLst>
              <a:gd name="adj" fmla="val 19075"/>
              <a:gd name="hf" fmla="val 105146"/>
              <a:gd name="vf" fmla="val 110557"/>
            </a:avLst>
          </a:prstGeom>
          <a:solidFill>
            <a:srgbClr val="FFCC66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五角星 12"/>
          <p:cNvSpPr/>
          <p:nvPr/>
        </p:nvSpPr>
        <p:spPr>
          <a:xfrm>
            <a:off x="2444750" y="3340735"/>
            <a:ext cx="463550" cy="395605"/>
          </a:xfrm>
          <a:prstGeom prst="star5">
            <a:avLst>
              <a:gd name="adj" fmla="val 19075"/>
              <a:gd name="hf" fmla="val 105146"/>
              <a:gd name="vf" fmla="val 110557"/>
            </a:avLst>
          </a:prstGeom>
          <a:solidFill>
            <a:srgbClr val="FFCC66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五角星 13"/>
          <p:cNvSpPr/>
          <p:nvPr/>
        </p:nvSpPr>
        <p:spPr>
          <a:xfrm>
            <a:off x="3199130" y="3352165"/>
            <a:ext cx="463550" cy="395605"/>
          </a:xfrm>
          <a:prstGeom prst="star5">
            <a:avLst>
              <a:gd name="adj" fmla="val 19075"/>
              <a:gd name="hf" fmla="val 105146"/>
              <a:gd name="vf" fmla="val 110557"/>
            </a:avLst>
          </a:prstGeom>
          <a:solidFill>
            <a:srgbClr val="FFCC66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367020" y="2341880"/>
            <a:ext cx="4727575" cy="155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We were able to run our website on a local host server, but it didn</a:t>
            </a:r>
            <a:r>
              <a:rPr lang="en-US" altLang="zh-CN" sz="2400"/>
              <a:t>'</a:t>
            </a:r>
            <a:r>
              <a:rPr lang="zh-CN" altLang="en-US" sz="2400"/>
              <a:t>t support PHP websites which is a big downside.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QQ图片201604212007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170" y="435610"/>
            <a:ext cx="8192770" cy="55657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34440" y="711200"/>
            <a:ext cx="3388360" cy="767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/>
              <a:t>Trello</a:t>
            </a:r>
          </a:p>
        </p:txBody>
      </p:sp>
      <p:pic>
        <p:nvPicPr>
          <p:cNvPr id="9" name="图片 8" descr="Trello-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1425" y="1750695"/>
            <a:ext cx="1697990" cy="558800"/>
          </a:xfrm>
          <a:prstGeom prst="rect">
            <a:avLst/>
          </a:prstGeom>
        </p:spPr>
      </p:pic>
      <p:sp>
        <p:nvSpPr>
          <p:cNvPr id="10" name="五角星 9"/>
          <p:cNvSpPr/>
          <p:nvPr/>
        </p:nvSpPr>
        <p:spPr>
          <a:xfrm>
            <a:off x="1378585" y="2642235"/>
            <a:ext cx="463550" cy="395605"/>
          </a:xfrm>
          <a:prstGeom prst="star5">
            <a:avLst>
              <a:gd name="adj" fmla="val 19075"/>
              <a:gd name="hf" fmla="val 105146"/>
              <a:gd name="vf" fmla="val 110557"/>
            </a:avLst>
          </a:prstGeom>
          <a:solidFill>
            <a:srgbClr val="FFCC66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五角星 11"/>
          <p:cNvSpPr/>
          <p:nvPr/>
        </p:nvSpPr>
        <p:spPr>
          <a:xfrm>
            <a:off x="1913255" y="2635250"/>
            <a:ext cx="463550" cy="395605"/>
          </a:xfrm>
          <a:prstGeom prst="star5">
            <a:avLst>
              <a:gd name="adj" fmla="val 19075"/>
              <a:gd name="hf" fmla="val 105146"/>
              <a:gd name="vf" fmla="val 110557"/>
            </a:avLst>
          </a:prstGeom>
          <a:solidFill>
            <a:srgbClr val="FFCC66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五角星 12"/>
          <p:cNvSpPr/>
          <p:nvPr/>
        </p:nvSpPr>
        <p:spPr>
          <a:xfrm>
            <a:off x="2444750" y="2636520"/>
            <a:ext cx="463550" cy="395605"/>
          </a:xfrm>
          <a:prstGeom prst="star5">
            <a:avLst>
              <a:gd name="adj" fmla="val 19075"/>
              <a:gd name="hf" fmla="val 105146"/>
              <a:gd name="vf" fmla="val 110557"/>
            </a:avLst>
          </a:prstGeom>
          <a:solidFill>
            <a:srgbClr val="FFCC66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43585" y="3818890"/>
            <a:ext cx="2982595" cy="2654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Trello was an okay application to track our progress of the project, but it was easy to lose track of what things need to get done.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195070" y="3249930"/>
            <a:ext cx="1931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Team tracker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0890" y="986155"/>
            <a:ext cx="10515600" cy="5425440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Agile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 smtClean="0">
                <a:sym typeface="+mn-ea"/>
              </a:rPr>
              <a:t>-We meet once a week and before our meeting we conduct our Agile                   meeting.</a:t>
            </a:r>
            <a:r>
              <a:rPr lang="zh-CN" altLang="en-US" dirty="0" smtClean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What we did last week? What should we do this week? If we ran any troubles?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Pair programming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ym typeface="+mn-ea"/>
              </a:rPr>
              <a:t>  -We use </a:t>
            </a:r>
            <a:r>
              <a:rPr lang="en-US" altLang="zh-CN" dirty="0" err="1" smtClean="0">
                <a:sym typeface="+mn-ea"/>
              </a:rPr>
              <a:t>git</a:t>
            </a:r>
            <a:r>
              <a:rPr lang="en-US" altLang="zh-CN" dirty="0" smtClean="0">
                <a:sym typeface="+mn-ea"/>
              </a:rPr>
              <a:t> for pair programming.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en-US" altLang="zh-CN" dirty="0" smtClean="0">
                <a:sym typeface="+mn-ea"/>
              </a:rPr>
              <a:t>Peer code review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-Lab recitation for peer code review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771525" y="503555"/>
            <a:ext cx="3899535" cy="767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/>
              <a:t>Methodologies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Challenges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Window size not formatting properly on different laptop screen</a:t>
            </a:r>
            <a:r>
              <a:rPr lang="en-US" altLang="zh-CN" dirty="0" smtClean="0"/>
              <a:t>.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Minor since project was still able to proceed.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Linking data base to website. </a:t>
            </a:r>
            <a:r>
              <a:rPr lang="en-US" altLang="zh-CN" dirty="0" smtClean="0"/>
              <a:t>We just ran of time, It </a:t>
            </a:r>
            <a:r>
              <a:rPr lang="en-US" altLang="zh-CN" dirty="0"/>
              <a:t>greatly affected our project plans since that was the main goal of project</a:t>
            </a:r>
            <a:r>
              <a:rPr lang="en-US" altLang="zh-CN" dirty="0" smtClean="0"/>
              <a:t>. But we were able to create a database of login for users.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8070" y="2438400"/>
            <a:ext cx="5647055" cy="11982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720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730375" y="383540"/>
          <a:ext cx="8415655" cy="6306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0910"/>
                <a:gridCol w="1896110"/>
                <a:gridCol w="2214245"/>
                <a:gridCol w="2104390"/>
              </a:tblGrid>
              <a:tr h="468630">
                <a:tc>
                  <a:txBody>
                    <a:bodyPr/>
                    <a:lstStyle/>
                    <a:p>
                      <a:pPr marL="0" marR="0" indent="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Purpose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/>
                </a:tc>
              </a:tr>
              <a:tr h="5969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ym typeface="+mn-ea"/>
                        </a:rPr>
                        <a:t>Version control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5/5</a:t>
                      </a:r>
                      <a:endParaRPr lang="en-US" dirty="0"/>
                    </a:p>
                  </a:txBody>
                  <a:tcPr/>
                </a:tc>
              </a:tr>
              <a:tr h="6229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 smtClean="0">
                          <a:sym typeface="+mn-ea"/>
                        </a:rPr>
                        <a:t>Automated testing</a:t>
                      </a:r>
                      <a:endParaRPr lang="en-US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sym typeface="+mn-ea"/>
                        </a:rPr>
                        <a:t>Ghost Inspector</a:t>
                      </a:r>
                      <a:endParaRPr lang="en-US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 smtClean="0">
                          <a:sym typeface="+mn-ea"/>
                        </a:rPr>
                        <a:t>5/5</a:t>
                      </a:r>
                      <a:endParaRPr lang="en-US" altLang="en-US" dirty="0"/>
                    </a:p>
                  </a:txBody>
                  <a:tcPr/>
                </a:tc>
              </a:tr>
              <a:tr h="5454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dirty="0"/>
                        <a:t>Database connection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dirty="0"/>
                        <a:t>phpMyAdmin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dirty="0"/>
                        <a:t>5/5</a:t>
                      </a:r>
                    </a:p>
                  </a:txBody>
                  <a:tcPr/>
                </a:tc>
              </a:tr>
              <a:tr h="5937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dirty="0"/>
                        <a:t>Web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dirty="0"/>
                        <a:t>Apache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dirty="0"/>
                        <a:t>5/5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dirty="0"/>
                        <a:t>Tunnel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ngrok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4/5</a:t>
                      </a:r>
                      <a:endParaRPr lang="en-US" dirty="0"/>
                    </a:p>
                  </a:txBody>
                  <a:tcPr/>
                </a:tc>
              </a:tr>
              <a:tr h="555625">
                <a:tc>
                  <a:txBody>
                    <a:bodyPr/>
                    <a:lstStyle/>
                    <a:p>
                      <a:r>
                        <a:rPr lang="en-US" dirty="0" smtClean="0"/>
                        <a:t>development 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ym typeface="+mn-ea"/>
                        </a:rPr>
                        <a:t>4/5</a:t>
                      </a:r>
                      <a:endParaRPr lang="en-US" sz="1800" dirty="0">
                        <a:sym typeface="+mn-ea"/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  <a:tr h="586740">
                <a:tc>
                  <a:txBody>
                    <a:bodyPr/>
                    <a:lstStyle/>
                    <a:p>
                      <a:r>
                        <a:rPr lang="en-US" sz="1800" dirty="0">
                          <a:sym typeface="+mn-ea"/>
                        </a:rPr>
                        <a:t>Database of food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ym typeface="+mn-ea"/>
                        </a:rPr>
                        <a:t>MySQL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3/5</a:t>
                      </a:r>
                      <a:endParaRPr lang="en-US" dirty="0"/>
                    </a:p>
                  </a:txBody>
                  <a:tcPr/>
                </a:tc>
              </a:tr>
              <a:tr h="437515">
                <a:tc>
                  <a:txBody>
                    <a:bodyPr/>
                    <a:lstStyle/>
                    <a:p>
                      <a:r>
                        <a:rPr lang="en-US" dirty="0"/>
                        <a:t>Project tracker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Trello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3/5</a:t>
                      </a:r>
                      <a:endParaRPr lang="en-US" dirty="0"/>
                    </a:p>
                  </a:txBody>
                  <a:tcPr/>
                </a:tc>
              </a:tr>
              <a:tr h="501015">
                <a:tc>
                  <a:txBody>
                    <a:bodyPr/>
                    <a:lstStyle/>
                    <a:p>
                      <a:r>
                        <a:rPr lang="en-US" dirty="0" smtClean="0"/>
                        <a:t>Auto documenter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Doxygen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3/5</a:t>
                      </a:r>
                      <a:endParaRPr lang="en-US" dirty="0"/>
                    </a:p>
                  </a:txBody>
                  <a:tcPr/>
                </a:tc>
              </a:tr>
              <a:tr h="532765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ym typeface="+mn-ea"/>
                        </a:rPr>
                        <a:t>Host website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ym typeface="+mn-ea"/>
                        </a:rPr>
                        <a:t>Python web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3/5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图片 4" descr="6QM~7U[_1C[L9~KC_3XYB@Q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490" y="1685925"/>
            <a:ext cx="1930400" cy="478790"/>
          </a:xfrm>
          <a:prstGeom prst="rect">
            <a:avLst/>
          </a:prstGeom>
        </p:spPr>
      </p:pic>
      <p:pic>
        <p:nvPicPr>
          <p:cNvPr id="8" name="图片 7" descr="python-logo-master-v3-TM-flatten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7655" y="6222365"/>
            <a:ext cx="1579245" cy="479425"/>
          </a:xfrm>
          <a:prstGeom prst="rect">
            <a:avLst/>
          </a:prstGeom>
        </p:spPr>
      </p:pic>
      <p:pic>
        <p:nvPicPr>
          <p:cNvPr id="9" name="图片 8" descr="Trello-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8610" y="5252720"/>
            <a:ext cx="1553845" cy="424815"/>
          </a:xfrm>
          <a:prstGeom prst="rect">
            <a:avLst/>
          </a:prstGeom>
        </p:spPr>
      </p:pic>
      <p:pic>
        <p:nvPicPr>
          <p:cNvPr id="10" name="图片 9" descr="Doxygen_log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6525" y="5685155"/>
            <a:ext cx="1871345" cy="425450"/>
          </a:xfrm>
          <a:prstGeom prst="rect">
            <a:avLst/>
          </a:prstGeom>
        </p:spPr>
      </p:pic>
      <p:pic>
        <p:nvPicPr>
          <p:cNvPr id="11" name="图片 10" descr="1024px-MySQL_sv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80510" y="4688840"/>
            <a:ext cx="1734820" cy="49149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06240" y="3451225"/>
            <a:ext cx="1414780" cy="485140"/>
          </a:xfrm>
          <a:prstGeom prst="rect">
            <a:avLst/>
          </a:prstGeom>
        </p:spPr>
      </p:pic>
      <p:pic>
        <p:nvPicPr>
          <p:cNvPr id="3" name="图片 2" descr="~4FFS29BU__P1%~)MNR7Q7S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44975" y="1121410"/>
            <a:ext cx="1285875" cy="456565"/>
          </a:xfrm>
          <a:prstGeom prst="rect">
            <a:avLst/>
          </a:prstGeom>
        </p:spPr>
      </p:pic>
      <p:pic>
        <p:nvPicPr>
          <p:cNvPr id="12" name="图片 11" descr="GEZZ6S]PUKA6{HYDTO01EQU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03040" y="2846705"/>
            <a:ext cx="1765300" cy="504190"/>
          </a:xfrm>
          <a:prstGeom prst="rect">
            <a:avLst/>
          </a:prstGeom>
        </p:spPr>
      </p:pic>
      <p:pic>
        <p:nvPicPr>
          <p:cNvPr id="13" name="图片 12" descr="$Q_9Y$%L3WCMLQ[Y23YXHK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48125" y="2275205"/>
            <a:ext cx="1800225" cy="532765"/>
          </a:xfrm>
          <a:prstGeom prst="rect">
            <a:avLst/>
          </a:prstGeom>
        </p:spPr>
      </p:pic>
      <p:pic>
        <p:nvPicPr>
          <p:cNvPr id="14" name="图片 13" descr="%IY{[D8PHG7NEGTD_Y1PG}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18965" y="4015740"/>
            <a:ext cx="980440" cy="657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~4FFS29BU__P1%~)MNR7Q7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414" y="1928525"/>
            <a:ext cx="2193500" cy="77882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20414" y="528047"/>
            <a:ext cx="3271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err="1"/>
              <a:t>g</a:t>
            </a:r>
            <a:r>
              <a:rPr lang="en-US" altLang="zh-CN" sz="5400" dirty="0" err="1" smtClean="0"/>
              <a:t>it</a:t>
            </a:r>
            <a:endParaRPr lang="zh-CN" altLang="en-US" sz="5400" dirty="0"/>
          </a:p>
        </p:txBody>
      </p:sp>
      <p:sp>
        <p:nvSpPr>
          <p:cNvPr id="6" name="五角星 5"/>
          <p:cNvSpPr/>
          <p:nvPr/>
        </p:nvSpPr>
        <p:spPr>
          <a:xfrm>
            <a:off x="1934845" y="3145473"/>
            <a:ext cx="463550" cy="395605"/>
          </a:xfrm>
          <a:prstGeom prst="star5">
            <a:avLst>
              <a:gd name="adj" fmla="val 19075"/>
              <a:gd name="hf" fmla="val 105146"/>
              <a:gd name="vf" fmla="val 110557"/>
            </a:avLst>
          </a:prstGeom>
          <a:solidFill>
            <a:srgbClr val="FFCC66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五角星 6"/>
          <p:cNvSpPr/>
          <p:nvPr/>
        </p:nvSpPr>
        <p:spPr>
          <a:xfrm>
            <a:off x="4050030" y="3137218"/>
            <a:ext cx="463550" cy="395605"/>
          </a:xfrm>
          <a:prstGeom prst="star5">
            <a:avLst>
              <a:gd name="adj" fmla="val 19075"/>
              <a:gd name="hf" fmla="val 105146"/>
              <a:gd name="vf" fmla="val 110557"/>
            </a:avLst>
          </a:prstGeom>
          <a:solidFill>
            <a:srgbClr val="FFCC66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五角星 7"/>
          <p:cNvSpPr/>
          <p:nvPr/>
        </p:nvSpPr>
        <p:spPr>
          <a:xfrm>
            <a:off x="2469515" y="3138488"/>
            <a:ext cx="463550" cy="395605"/>
          </a:xfrm>
          <a:prstGeom prst="star5">
            <a:avLst>
              <a:gd name="adj" fmla="val 19075"/>
              <a:gd name="hf" fmla="val 105146"/>
              <a:gd name="vf" fmla="val 110557"/>
            </a:avLst>
          </a:prstGeom>
          <a:solidFill>
            <a:srgbClr val="FFCC66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五角星 8"/>
          <p:cNvSpPr/>
          <p:nvPr/>
        </p:nvSpPr>
        <p:spPr>
          <a:xfrm>
            <a:off x="3001010" y="3139758"/>
            <a:ext cx="463550" cy="395605"/>
          </a:xfrm>
          <a:prstGeom prst="star5">
            <a:avLst>
              <a:gd name="adj" fmla="val 19075"/>
              <a:gd name="hf" fmla="val 105146"/>
              <a:gd name="vf" fmla="val 110557"/>
            </a:avLst>
          </a:prstGeom>
          <a:solidFill>
            <a:srgbClr val="FFCC66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五角星 9"/>
          <p:cNvSpPr/>
          <p:nvPr/>
        </p:nvSpPr>
        <p:spPr>
          <a:xfrm>
            <a:off x="3533775" y="3132138"/>
            <a:ext cx="463550" cy="395605"/>
          </a:xfrm>
          <a:prstGeom prst="star5">
            <a:avLst>
              <a:gd name="adj" fmla="val 19075"/>
              <a:gd name="hf" fmla="val 105146"/>
              <a:gd name="vf" fmla="val 110557"/>
            </a:avLst>
          </a:prstGeom>
          <a:solidFill>
            <a:srgbClr val="FFCC66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955006" y="3952528"/>
            <a:ext cx="3157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Version control</a:t>
            </a:r>
            <a:endParaRPr lang="zh-CN" altLang="en-US" sz="2800" dirty="0"/>
          </a:p>
        </p:txBody>
      </p:sp>
      <p:sp>
        <p:nvSpPr>
          <p:cNvPr id="12" name="文本框 11"/>
          <p:cNvSpPr txBox="1"/>
          <p:nvPr/>
        </p:nvSpPr>
        <p:spPr>
          <a:xfrm>
            <a:off x="5494763" y="1719372"/>
            <a:ext cx="43636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Easy way to make sure that we are not  overwriting each other code. </a:t>
            </a:r>
            <a:r>
              <a:rPr lang="en-US" altLang="zh-CN" sz="2800" dirty="0" err="1" smtClean="0"/>
              <a:t>Git</a:t>
            </a:r>
            <a:r>
              <a:rPr lang="en-US" altLang="zh-CN" sz="2800" dirty="0" smtClean="0"/>
              <a:t> allows to working on the project remotely.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0190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68045" y="702945"/>
            <a:ext cx="4005580" cy="767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/>
              <a:t>Software</a:t>
            </a:r>
            <a:endParaRPr lang="en-US" altLang="zh-CN" sz="3600"/>
          </a:p>
        </p:txBody>
      </p:sp>
      <p:sp>
        <p:nvSpPr>
          <p:cNvPr id="5" name="文本框 4"/>
          <p:cNvSpPr txBox="1"/>
          <p:nvPr/>
        </p:nvSpPr>
        <p:spPr>
          <a:xfrm>
            <a:off x="840105" y="1541780"/>
            <a:ext cx="3041015" cy="949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ym typeface="+mn-ea"/>
              </a:rPr>
              <a:t>Ghost Inspector</a:t>
            </a:r>
          </a:p>
          <a:p>
            <a:endParaRPr lang="en-US" altLang="en-US" sz="2400" dirty="0">
              <a:sym typeface="+mn-ea"/>
            </a:endParaRPr>
          </a:p>
        </p:txBody>
      </p:sp>
      <p:pic>
        <p:nvPicPr>
          <p:cNvPr id="6" name="图片 5" descr="6QM~7U[_1C[L9~KC_3XYB@Q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685" y="2239645"/>
            <a:ext cx="2057400" cy="485775"/>
          </a:xfrm>
          <a:prstGeom prst="rect">
            <a:avLst/>
          </a:prstGeom>
        </p:spPr>
      </p:pic>
      <p:pic>
        <p:nvPicPr>
          <p:cNvPr id="8" name="图片 7" descr="cf4da75a-fc66-11e5-8818-2bee5cdf9a3f"/>
          <p:cNvPicPr>
            <a:picLocks noChangeAspect="1"/>
          </p:cNvPicPr>
          <p:nvPr/>
        </p:nvPicPr>
        <p:blipFill>
          <a:blip r:embed="rId4"/>
          <a:srcRect l="-536" t="10156" r="44786" b="560"/>
          <a:stretch>
            <a:fillRect/>
          </a:stretch>
        </p:blipFill>
        <p:spPr>
          <a:xfrm>
            <a:off x="4727575" y="342900"/>
            <a:ext cx="7136130" cy="57861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38835" y="3578225"/>
            <a:ext cx="3446145" cy="2654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ym typeface="+mn-ea"/>
              </a:rPr>
              <a:t>Ghost Inspector is an Automated testing software.  It catches website bugs and regressions before they cost you.</a:t>
            </a:r>
          </a:p>
          <a:p>
            <a:endParaRPr lang="en-US" altLang="en-US" sz="2400" dirty="0" smtClean="0">
              <a:sym typeface="+mn-ea"/>
            </a:endParaRPr>
          </a:p>
        </p:txBody>
      </p:sp>
      <p:sp>
        <p:nvSpPr>
          <p:cNvPr id="10" name="五角星 9"/>
          <p:cNvSpPr/>
          <p:nvPr/>
        </p:nvSpPr>
        <p:spPr>
          <a:xfrm>
            <a:off x="906145" y="2874010"/>
            <a:ext cx="463550" cy="395605"/>
          </a:xfrm>
          <a:prstGeom prst="star5">
            <a:avLst>
              <a:gd name="adj" fmla="val 19075"/>
              <a:gd name="hf" fmla="val 105146"/>
              <a:gd name="vf" fmla="val 110557"/>
            </a:avLst>
          </a:prstGeom>
          <a:solidFill>
            <a:srgbClr val="FFCC66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五角星 10"/>
          <p:cNvSpPr/>
          <p:nvPr/>
        </p:nvSpPr>
        <p:spPr>
          <a:xfrm>
            <a:off x="3021330" y="2865755"/>
            <a:ext cx="463550" cy="395605"/>
          </a:xfrm>
          <a:prstGeom prst="star5">
            <a:avLst>
              <a:gd name="adj" fmla="val 19075"/>
              <a:gd name="hf" fmla="val 105146"/>
              <a:gd name="vf" fmla="val 110557"/>
            </a:avLst>
          </a:prstGeom>
          <a:solidFill>
            <a:srgbClr val="FFCC66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五角星 11"/>
          <p:cNvSpPr/>
          <p:nvPr/>
        </p:nvSpPr>
        <p:spPr>
          <a:xfrm>
            <a:off x="1440815" y="2867025"/>
            <a:ext cx="463550" cy="395605"/>
          </a:xfrm>
          <a:prstGeom prst="star5">
            <a:avLst>
              <a:gd name="adj" fmla="val 19075"/>
              <a:gd name="hf" fmla="val 105146"/>
              <a:gd name="vf" fmla="val 110557"/>
            </a:avLst>
          </a:prstGeom>
          <a:solidFill>
            <a:srgbClr val="FFCC66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五角星 12"/>
          <p:cNvSpPr/>
          <p:nvPr/>
        </p:nvSpPr>
        <p:spPr>
          <a:xfrm>
            <a:off x="1972310" y="2868295"/>
            <a:ext cx="463550" cy="395605"/>
          </a:xfrm>
          <a:prstGeom prst="star5">
            <a:avLst>
              <a:gd name="adj" fmla="val 19075"/>
              <a:gd name="hf" fmla="val 105146"/>
              <a:gd name="vf" fmla="val 110557"/>
            </a:avLst>
          </a:prstGeom>
          <a:solidFill>
            <a:srgbClr val="FFCC66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五角星 13"/>
          <p:cNvSpPr/>
          <p:nvPr/>
        </p:nvSpPr>
        <p:spPr>
          <a:xfrm>
            <a:off x="2505075" y="2860675"/>
            <a:ext cx="463550" cy="395605"/>
          </a:xfrm>
          <a:prstGeom prst="star5">
            <a:avLst>
              <a:gd name="adj" fmla="val 19075"/>
              <a:gd name="hf" fmla="val 105146"/>
              <a:gd name="vf" fmla="val 110557"/>
            </a:avLst>
          </a:prstGeom>
          <a:solidFill>
            <a:srgbClr val="FFCC66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QQ图片201604241510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160" y="207010"/>
            <a:ext cx="6111240" cy="63950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29385" y="942975"/>
            <a:ext cx="3041015" cy="1133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ym typeface="+mn-ea"/>
              </a:rPr>
              <a:t>ngrok</a:t>
            </a:r>
          </a:p>
          <a:p>
            <a:endParaRPr lang="en-US" altLang="en-US" sz="2400" dirty="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4470" y="1751330"/>
            <a:ext cx="1414780" cy="485140"/>
          </a:xfrm>
          <a:prstGeom prst="rect">
            <a:avLst/>
          </a:prstGeom>
        </p:spPr>
      </p:pic>
      <p:sp>
        <p:nvSpPr>
          <p:cNvPr id="11" name="五角星 10"/>
          <p:cNvSpPr/>
          <p:nvPr/>
        </p:nvSpPr>
        <p:spPr>
          <a:xfrm>
            <a:off x="2839085" y="2440940"/>
            <a:ext cx="463550" cy="395605"/>
          </a:xfrm>
          <a:prstGeom prst="star5">
            <a:avLst>
              <a:gd name="adj" fmla="val 19075"/>
              <a:gd name="hf" fmla="val 105146"/>
              <a:gd name="vf" fmla="val 110557"/>
            </a:avLst>
          </a:prstGeom>
          <a:solidFill>
            <a:srgbClr val="FFCC66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五角星 11"/>
          <p:cNvSpPr/>
          <p:nvPr/>
        </p:nvSpPr>
        <p:spPr>
          <a:xfrm>
            <a:off x="1258570" y="2442210"/>
            <a:ext cx="463550" cy="395605"/>
          </a:xfrm>
          <a:prstGeom prst="star5">
            <a:avLst>
              <a:gd name="adj" fmla="val 19075"/>
              <a:gd name="hf" fmla="val 105146"/>
              <a:gd name="vf" fmla="val 110557"/>
            </a:avLst>
          </a:prstGeom>
          <a:solidFill>
            <a:srgbClr val="FFCC66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五角星 12"/>
          <p:cNvSpPr/>
          <p:nvPr/>
        </p:nvSpPr>
        <p:spPr>
          <a:xfrm>
            <a:off x="1790065" y="2443480"/>
            <a:ext cx="463550" cy="395605"/>
          </a:xfrm>
          <a:prstGeom prst="star5">
            <a:avLst>
              <a:gd name="adj" fmla="val 19075"/>
              <a:gd name="hf" fmla="val 105146"/>
              <a:gd name="vf" fmla="val 110557"/>
            </a:avLst>
          </a:prstGeom>
          <a:solidFill>
            <a:srgbClr val="FFCC66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五角星 13"/>
          <p:cNvSpPr/>
          <p:nvPr/>
        </p:nvSpPr>
        <p:spPr>
          <a:xfrm>
            <a:off x="2322830" y="2435860"/>
            <a:ext cx="463550" cy="395605"/>
          </a:xfrm>
          <a:prstGeom prst="star5">
            <a:avLst>
              <a:gd name="adj" fmla="val 19075"/>
              <a:gd name="hf" fmla="val 105146"/>
              <a:gd name="vf" fmla="val 110557"/>
            </a:avLst>
          </a:prstGeom>
          <a:solidFill>
            <a:srgbClr val="FFCC66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27100" y="3114675"/>
            <a:ext cx="3301365" cy="1191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ngrok is a tunnel tool for automated testing local website.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25830" y="4456430"/>
            <a:ext cx="3416935" cy="155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It's free but not visual. Need to use terminal commands to set up the server.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21790" y="1106805"/>
            <a:ext cx="4257040" cy="767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/>
              <a:t>Apache</a:t>
            </a:r>
          </a:p>
        </p:txBody>
      </p:sp>
      <p:pic>
        <p:nvPicPr>
          <p:cNvPr id="12" name="图片 11" descr="GEZZ6S]PUKA6{HYDTO01EQU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540" y="2248535"/>
            <a:ext cx="3116580" cy="890270"/>
          </a:xfrm>
          <a:prstGeom prst="rect">
            <a:avLst/>
          </a:prstGeom>
        </p:spPr>
      </p:pic>
      <p:sp>
        <p:nvSpPr>
          <p:cNvPr id="10" name="五角星 9"/>
          <p:cNvSpPr/>
          <p:nvPr/>
        </p:nvSpPr>
        <p:spPr>
          <a:xfrm>
            <a:off x="1447800" y="3627755"/>
            <a:ext cx="463550" cy="395605"/>
          </a:xfrm>
          <a:prstGeom prst="star5">
            <a:avLst>
              <a:gd name="adj" fmla="val 19075"/>
              <a:gd name="hf" fmla="val 105146"/>
              <a:gd name="vf" fmla="val 110557"/>
            </a:avLst>
          </a:prstGeom>
          <a:solidFill>
            <a:srgbClr val="FFCC66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五角星 10"/>
          <p:cNvSpPr/>
          <p:nvPr/>
        </p:nvSpPr>
        <p:spPr>
          <a:xfrm>
            <a:off x="3562985" y="3619500"/>
            <a:ext cx="463550" cy="395605"/>
          </a:xfrm>
          <a:prstGeom prst="star5">
            <a:avLst>
              <a:gd name="adj" fmla="val 19075"/>
              <a:gd name="hf" fmla="val 105146"/>
              <a:gd name="vf" fmla="val 110557"/>
            </a:avLst>
          </a:prstGeom>
          <a:solidFill>
            <a:srgbClr val="FFCC66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五角星 2"/>
          <p:cNvSpPr/>
          <p:nvPr/>
        </p:nvSpPr>
        <p:spPr>
          <a:xfrm>
            <a:off x="1982470" y="3620770"/>
            <a:ext cx="463550" cy="395605"/>
          </a:xfrm>
          <a:prstGeom prst="star5">
            <a:avLst>
              <a:gd name="adj" fmla="val 19075"/>
              <a:gd name="hf" fmla="val 105146"/>
              <a:gd name="vf" fmla="val 110557"/>
            </a:avLst>
          </a:prstGeom>
          <a:solidFill>
            <a:srgbClr val="FFCC66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五角星 12"/>
          <p:cNvSpPr/>
          <p:nvPr/>
        </p:nvSpPr>
        <p:spPr>
          <a:xfrm>
            <a:off x="2513965" y="3622040"/>
            <a:ext cx="463550" cy="395605"/>
          </a:xfrm>
          <a:prstGeom prst="star5">
            <a:avLst>
              <a:gd name="adj" fmla="val 19075"/>
              <a:gd name="hf" fmla="val 105146"/>
              <a:gd name="vf" fmla="val 110557"/>
            </a:avLst>
          </a:prstGeom>
          <a:solidFill>
            <a:srgbClr val="FFCC66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五角星 13"/>
          <p:cNvSpPr/>
          <p:nvPr/>
        </p:nvSpPr>
        <p:spPr>
          <a:xfrm>
            <a:off x="3046730" y="3614420"/>
            <a:ext cx="463550" cy="395605"/>
          </a:xfrm>
          <a:prstGeom prst="star5">
            <a:avLst>
              <a:gd name="adj" fmla="val 19075"/>
              <a:gd name="hf" fmla="val 105146"/>
              <a:gd name="vf" fmla="val 110557"/>
            </a:avLst>
          </a:prstGeom>
          <a:solidFill>
            <a:srgbClr val="FFCC66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356860" y="2072640"/>
            <a:ext cx="5243195" cy="155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/>
              <a:t>It allowed to do everything on local host from HTML to PHP pages, we were able to also connect it to phpMyAdmin which made it a really great tool to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$Q_9Y$%L3WCMLQ[Y23YXHK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355" y="2120900"/>
            <a:ext cx="2353310" cy="7639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08150" y="1193800"/>
            <a:ext cx="3996055" cy="767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/>
              <a:t>phpMyAdmin</a:t>
            </a:r>
          </a:p>
        </p:txBody>
      </p:sp>
      <p:sp>
        <p:nvSpPr>
          <p:cNvPr id="10" name="五角星 9"/>
          <p:cNvSpPr/>
          <p:nvPr/>
        </p:nvSpPr>
        <p:spPr>
          <a:xfrm>
            <a:off x="2084705" y="3163570"/>
            <a:ext cx="463550" cy="395605"/>
          </a:xfrm>
          <a:prstGeom prst="star5">
            <a:avLst>
              <a:gd name="adj" fmla="val 19075"/>
              <a:gd name="hf" fmla="val 105146"/>
              <a:gd name="vf" fmla="val 110557"/>
            </a:avLst>
          </a:prstGeom>
          <a:solidFill>
            <a:srgbClr val="FFCC66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五角星 10"/>
          <p:cNvSpPr/>
          <p:nvPr/>
        </p:nvSpPr>
        <p:spPr>
          <a:xfrm>
            <a:off x="4199890" y="3155315"/>
            <a:ext cx="463550" cy="395605"/>
          </a:xfrm>
          <a:prstGeom prst="star5">
            <a:avLst>
              <a:gd name="adj" fmla="val 19075"/>
              <a:gd name="hf" fmla="val 105146"/>
              <a:gd name="vf" fmla="val 110557"/>
            </a:avLst>
          </a:prstGeom>
          <a:solidFill>
            <a:srgbClr val="FFCC66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五角星 11"/>
          <p:cNvSpPr/>
          <p:nvPr/>
        </p:nvSpPr>
        <p:spPr>
          <a:xfrm>
            <a:off x="2619375" y="3156585"/>
            <a:ext cx="463550" cy="395605"/>
          </a:xfrm>
          <a:prstGeom prst="star5">
            <a:avLst>
              <a:gd name="adj" fmla="val 19075"/>
              <a:gd name="hf" fmla="val 105146"/>
              <a:gd name="vf" fmla="val 110557"/>
            </a:avLst>
          </a:prstGeom>
          <a:solidFill>
            <a:srgbClr val="FFCC66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五角星 4"/>
          <p:cNvSpPr/>
          <p:nvPr/>
        </p:nvSpPr>
        <p:spPr>
          <a:xfrm>
            <a:off x="3150870" y="3157855"/>
            <a:ext cx="463550" cy="395605"/>
          </a:xfrm>
          <a:prstGeom prst="star5">
            <a:avLst>
              <a:gd name="adj" fmla="val 19075"/>
              <a:gd name="hf" fmla="val 105146"/>
              <a:gd name="vf" fmla="val 110557"/>
            </a:avLst>
          </a:prstGeom>
          <a:solidFill>
            <a:srgbClr val="FFCC66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五角星 13"/>
          <p:cNvSpPr/>
          <p:nvPr/>
        </p:nvSpPr>
        <p:spPr>
          <a:xfrm>
            <a:off x="3683635" y="3150235"/>
            <a:ext cx="463550" cy="395605"/>
          </a:xfrm>
          <a:prstGeom prst="star5">
            <a:avLst>
              <a:gd name="adj" fmla="val 19075"/>
              <a:gd name="hf" fmla="val 105146"/>
              <a:gd name="vf" fmla="val 110557"/>
            </a:avLst>
          </a:prstGeom>
          <a:solidFill>
            <a:srgbClr val="FFCC66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083435" y="3742055"/>
            <a:ext cx="45085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Database connection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617210" y="2013585"/>
            <a:ext cx="4652645" cy="1923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Calibri" charset="0"/>
              </a:rPr>
              <a:t>T</a:t>
            </a:r>
            <a:r>
              <a:rPr lang="zh-CN" altLang="en-US" sz="2400">
                <a:latin typeface="Calibri" charset="0"/>
              </a:rPr>
              <a:t>his tool connected to the Apache server easily and allowed us to create a database in an organized way. We were able to create user logins with this tool.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1024px-MySQL_sv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310" y="2558415"/>
            <a:ext cx="1927225" cy="7181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32965" y="1309370"/>
            <a:ext cx="2499995" cy="767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/>
              <a:t>MySQL</a:t>
            </a:r>
          </a:p>
        </p:txBody>
      </p:sp>
      <p:sp>
        <p:nvSpPr>
          <p:cNvPr id="10" name="五角星 9"/>
          <p:cNvSpPr/>
          <p:nvPr/>
        </p:nvSpPr>
        <p:spPr>
          <a:xfrm>
            <a:off x="2672715" y="3818890"/>
            <a:ext cx="463550" cy="395605"/>
          </a:xfrm>
          <a:prstGeom prst="star5">
            <a:avLst>
              <a:gd name="adj" fmla="val 19075"/>
              <a:gd name="hf" fmla="val 105146"/>
              <a:gd name="vf" fmla="val 110557"/>
            </a:avLst>
          </a:prstGeom>
          <a:solidFill>
            <a:srgbClr val="FFCC66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五角星 5"/>
          <p:cNvSpPr/>
          <p:nvPr/>
        </p:nvSpPr>
        <p:spPr>
          <a:xfrm>
            <a:off x="3253105" y="3819525"/>
            <a:ext cx="463550" cy="395605"/>
          </a:xfrm>
          <a:prstGeom prst="star5">
            <a:avLst>
              <a:gd name="adj" fmla="val 19075"/>
              <a:gd name="hf" fmla="val 105146"/>
              <a:gd name="vf" fmla="val 110557"/>
            </a:avLst>
          </a:prstGeom>
          <a:solidFill>
            <a:srgbClr val="FFCC66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163820" y="1473200"/>
            <a:ext cx="3985260" cy="1191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Calibri" charset="0"/>
              </a:rPr>
              <a:t>MySQL </a:t>
            </a:r>
            <a:r>
              <a:rPr lang="zh-CN" altLang="en-US" sz="2400">
                <a:latin typeface="Calibri" charset="0"/>
              </a:rPr>
              <a:t>is an open-source relational database management system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182235" y="3105150"/>
            <a:ext cx="5263515" cy="155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/>
              <a:t>It was really easy to work with and we were able to store all of our information in a hassle free way.  It allowed us to organize our food groups into categories.</a:t>
            </a:r>
          </a:p>
        </p:txBody>
      </p:sp>
      <p:sp>
        <p:nvSpPr>
          <p:cNvPr id="3" name="五角星 2"/>
          <p:cNvSpPr/>
          <p:nvPr/>
        </p:nvSpPr>
        <p:spPr>
          <a:xfrm>
            <a:off x="2144395" y="3811270"/>
            <a:ext cx="463550" cy="395605"/>
          </a:xfrm>
          <a:prstGeom prst="star5">
            <a:avLst>
              <a:gd name="adj" fmla="val 19075"/>
              <a:gd name="hf" fmla="val 105146"/>
              <a:gd name="vf" fmla="val 110557"/>
            </a:avLst>
          </a:prstGeom>
          <a:solidFill>
            <a:srgbClr val="FFCC66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五角星 3"/>
          <p:cNvSpPr/>
          <p:nvPr/>
        </p:nvSpPr>
        <p:spPr>
          <a:xfrm>
            <a:off x="3814445" y="3820795"/>
            <a:ext cx="463550" cy="395605"/>
          </a:xfrm>
          <a:prstGeom prst="star5">
            <a:avLst>
              <a:gd name="adj" fmla="val 19075"/>
              <a:gd name="hf" fmla="val 105146"/>
              <a:gd name="vf" fmla="val 110557"/>
            </a:avLst>
          </a:prstGeom>
          <a:solidFill>
            <a:srgbClr val="FFCC66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19960" y="1048385"/>
            <a:ext cx="1824355" cy="1438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ym typeface="+mn-ea"/>
              </a:rPr>
              <a:t>HTML</a:t>
            </a:r>
          </a:p>
          <a:p>
            <a:endParaRPr lang="en-US" altLang="en-US" sz="4400" dirty="0" err="1" smtClean="0">
              <a:sym typeface="+mn-ea"/>
            </a:endParaRPr>
          </a:p>
        </p:txBody>
      </p:sp>
      <p:sp>
        <p:nvSpPr>
          <p:cNvPr id="11" name="五角星 10"/>
          <p:cNvSpPr/>
          <p:nvPr/>
        </p:nvSpPr>
        <p:spPr>
          <a:xfrm>
            <a:off x="3590925" y="3665855"/>
            <a:ext cx="463550" cy="395605"/>
          </a:xfrm>
          <a:prstGeom prst="star5">
            <a:avLst>
              <a:gd name="adj" fmla="val 19075"/>
              <a:gd name="hf" fmla="val 105146"/>
              <a:gd name="vf" fmla="val 110557"/>
            </a:avLst>
          </a:prstGeom>
          <a:solidFill>
            <a:srgbClr val="FFCC66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五角星 12"/>
          <p:cNvSpPr/>
          <p:nvPr/>
        </p:nvSpPr>
        <p:spPr>
          <a:xfrm>
            <a:off x="2609850" y="3659505"/>
            <a:ext cx="463550" cy="395605"/>
          </a:xfrm>
          <a:prstGeom prst="star5">
            <a:avLst>
              <a:gd name="adj" fmla="val 19075"/>
              <a:gd name="hf" fmla="val 105146"/>
              <a:gd name="vf" fmla="val 110557"/>
            </a:avLst>
          </a:prstGeom>
          <a:solidFill>
            <a:srgbClr val="FFCC66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五角星 13"/>
          <p:cNvSpPr/>
          <p:nvPr/>
        </p:nvSpPr>
        <p:spPr>
          <a:xfrm>
            <a:off x="3074035" y="3661410"/>
            <a:ext cx="463550" cy="395605"/>
          </a:xfrm>
          <a:prstGeom prst="star5">
            <a:avLst>
              <a:gd name="adj" fmla="val 19075"/>
              <a:gd name="hf" fmla="val 105146"/>
              <a:gd name="vf" fmla="val 110557"/>
            </a:avLst>
          </a:prstGeom>
          <a:solidFill>
            <a:srgbClr val="FFCC66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五角星 2"/>
          <p:cNvSpPr/>
          <p:nvPr/>
        </p:nvSpPr>
        <p:spPr>
          <a:xfrm>
            <a:off x="2076450" y="3660140"/>
            <a:ext cx="463550" cy="395605"/>
          </a:xfrm>
          <a:prstGeom prst="star5">
            <a:avLst>
              <a:gd name="adj" fmla="val 19075"/>
              <a:gd name="hf" fmla="val 105146"/>
              <a:gd name="vf" fmla="val 110557"/>
            </a:avLst>
          </a:prstGeom>
          <a:solidFill>
            <a:srgbClr val="FFCC66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757420" y="1231900"/>
            <a:ext cx="5444490" cy="1191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HTML is a markup language used for structuring and presenting content on the World Wide Web</a:t>
            </a:r>
          </a:p>
        </p:txBody>
      </p:sp>
      <p:pic>
        <p:nvPicPr>
          <p:cNvPr id="6" name="图片 5" descr="%IY{[D8PHG7NEGTD_Y1PG}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260" y="2179320"/>
            <a:ext cx="1395095" cy="11614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711065" y="2980055"/>
            <a:ext cx="5947410" cy="1923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Although HTML was new to all of us in the group, learning it was pretty simple and it allowed us to create a basic website for our calorie tracker. The syntax was fairly simple to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497</Words>
  <Application>Microsoft Office PowerPoint</Application>
  <PresentationFormat>宽屏</PresentationFormat>
  <Paragraphs>80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Challenges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tianfang</dc:creator>
  <cp:lastModifiedBy>tianfang wang</cp:lastModifiedBy>
  <cp:revision>15</cp:revision>
  <dcterms:created xsi:type="dcterms:W3CDTF">2016-04-17T20:58:00Z</dcterms:created>
  <dcterms:modified xsi:type="dcterms:W3CDTF">2016-04-25T19:39:16Z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