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62" r:id="rId5"/>
    <p:sldId id="274" r:id="rId6"/>
    <p:sldId id="276" r:id="rId7"/>
    <p:sldId id="275" r:id="rId8"/>
    <p:sldId id="268" r:id="rId9"/>
    <p:sldId id="265" r:id="rId10"/>
    <p:sldId id="266" r:id="rId11"/>
    <p:sldId id="263" r:id="rId12"/>
    <p:sldId id="260" r:id="rId13"/>
    <p:sldId id="259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32785" y="899894"/>
            <a:ext cx="5553710" cy="92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/>
              <a:t>    Cal-Counter</a:t>
            </a:r>
            <a:endParaRPr lang="en-US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1390396" y="4362831"/>
            <a:ext cx="337566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James Huynh</a:t>
            </a:r>
            <a:endParaRPr lang="zh-CN" altLang="en-US" sz="2400" dirty="0"/>
          </a:p>
          <a:p>
            <a:r>
              <a:rPr lang="zh-CN" altLang="en-US" sz="2400" dirty="0"/>
              <a:t>Steven Kim</a:t>
            </a:r>
            <a:endParaRPr lang="zh-CN" altLang="en-US" sz="2400" dirty="0"/>
          </a:p>
          <a:p>
            <a:r>
              <a:rPr lang="zh-CN" altLang="en-US" sz="2400" dirty="0"/>
              <a:t>Sibo Song</a:t>
            </a:r>
            <a:endParaRPr lang="zh-CN" altLang="en-US" sz="2400" dirty="0"/>
          </a:p>
          <a:p>
            <a:r>
              <a:rPr lang="zh-CN" altLang="en-US" sz="2400" dirty="0"/>
              <a:t>Tianfang Wang</a:t>
            </a:r>
            <a:endParaRPr lang="zh-CN" altLang="en-US" sz="2400" dirty="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86" y="1850806"/>
            <a:ext cx="3107363" cy="177536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文本框 6"/>
          <p:cNvSpPr txBox="1"/>
          <p:nvPr/>
        </p:nvSpPr>
        <p:spPr>
          <a:xfrm>
            <a:off x="3353943" y="3733514"/>
            <a:ext cx="4982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A website to track your Calories.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QQ图片201604212007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70" y="435610"/>
            <a:ext cx="8192770" cy="5565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4440" y="711200"/>
            <a:ext cx="3388360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Trello</a:t>
            </a:r>
            <a:endParaRPr lang="en-US" altLang="zh-CN" sz="4400"/>
          </a:p>
        </p:txBody>
      </p:sp>
      <p:pic>
        <p:nvPicPr>
          <p:cNvPr id="9" name="图片 8" descr="Trello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1750695"/>
            <a:ext cx="1697990" cy="558800"/>
          </a:xfrm>
          <a:prstGeom prst="rect">
            <a:avLst/>
          </a:prstGeom>
        </p:spPr>
      </p:pic>
      <p:sp>
        <p:nvSpPr>
          <p:cNvPr id="10" name="五角星 9"/>
          <p:cNvSpPr/>
          <p:nvPr/>
        </p:nvSpPr>
        <p:spPr>
          <a:xfrm>
            <a:off x="1378585" y="264223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1913255" y="263525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2444750" y="263652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3585" y="3818890"/>
            <a:ext cx="2982595" cy="2654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Trello was an okay application to track our progress of the project, but it was easy to lose track of what things need to get done.</a:t>
            </a:r>
            <a:endParaRPr lang="en-US" altLang="zh-CN" sz="2400"/>
          </a:p>
        </p:txBody>
      </p:sp>
      <p:sp>
        <p:nvSpPr>
          <p:cNvPr id="14" name="文本框 13"/>
          <p:cNvSpPr txBox="1"/>
          <p:nvPr/>
        </p:nvSpPr>
        <p:spPr>
          <a:xfrm>
            <a:off x="1195070" y="3249930"/>
            <a:ext cx="193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Team tracker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90" y="986155"/>
            <a:ext cx="10515600" cy="542544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Agile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ym typeface="+mn-ea"/>
              </a:rPr>
              <a:t>-We meet once a week and before our meeting we conduct our Agile                   meeting.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What we did last week? What should we do this week? If we ran any troubles?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Pair programming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 -We use </a:t>
            </a:r>
            <a:r>
              <a:rPr lang="en-US" altLang="zh-CN" dirty="0" err="1" smtClean="0">
                <a:sym typeface="+mn-ea"/>
              </a:rPr>
              <a:t>git</a:t>
            </a:r>
            <a:r>
              <a:rPr lang="en-US" altLang="zh-CN" dirty="0" smtClean="0">
                <a:sym typeface="+mn-ea"/>
              </a:rPr>
              <a:t> for pair programming.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ym typeface="+mn-ea"/>
              </a:rPr>
              <a:t>Peer code review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-Lab recitation for peer code review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503555"/>
            <a:ext cx="3899535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Methodologies</a:t>
            </a:r>
            <a:endParaRPr lang="zh-CN" altLang="en-US"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Window size not formatting properly on different laptop screen. Was not able to find a current </a:t>
            </a:r>
            <a:r>
              <a:rPr lang="en-US" altLang="zh-CN">
                <a:sym typeface="+mn-ea"/>
              </a:rPr>
              <a:t>working solution. Minor since project was still able to proceed.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Linking data base to website. Was not able to find a current working solution. It greatly affected our project plans since that was the main goal of project.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08070" y="2438400"/>
            <a:ext cx="5647055" cy="11982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7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altLang="zh-CN" sz="72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30375" y="383540"/>
          <a:ext cx="8415655" cy="63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910"/>
                <a:gridCol w="1896110"/>
                <a:gridCol w="2214245"/>
                <a:gridCol w="2104390"/>
              </a:tblGrid>
              <a:tr h="468630"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Purpose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+mn-ea"/>
                        </a:rPr>
                        <a:t>Version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</a:t>
                      </a:r>
                      <a:endParaRPr lang="en-US" dirty="0"/>
                    </a:p>
                  </a:txBody>
                  <a:tcPr/>
                </a:tc>
              </a:tr>
              <a:tr h="622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Automated testing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Ghost Inspector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5/5</a:t>
                      </a:r>
                      <a:endParaRPr lang="en-US" altLang="en-US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Database connection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phpMyAdmin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5/5</a:t>
                      </a:r>
                      <a:endParaRPr lang="en-US" altLang="en-US" dirty="0"/>
                    </a:p>
                  </a:txBody>
                  <a:tcPr/>
                </a:tc>
              </a:tr>
              <a:tr h="593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Web server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Apache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5/5</a:t>
                      </a:r>
                      <a:endParaRPr lang="en-US" alt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Tunnel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ngrok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</a:t>
                      </a:r>
                      <a:endParaRPr lang="en-US" dirty="0"/>
                    </a:p>
                  </a:txBody>
                  <a:tcPr/>
                </a:tc>
              </a:tr>
              <a:tr h="555625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environment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+mn-ea"/>
                        </a:rPr>
                        <a:t>4/5</a:t>
                      </a:r>
                      <a:endParaRPr lang="en-US" sz="1800" dirty="0">
                        <a:sym typeface="+mn-e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+mn-ea"/>
                        </a:rPr>
                        <a:t>Database of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+mn-ea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  <a:tr h="437515">
                <a:tc>
                  <a:txBody>
                    <a:bodyPr/>
                    <a:lstStyle/>
                    <a:p>
                      <a:r>
                        <a:rPr lang="en-US" dirty="0"/>
                        <a:t>Project 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  <a:tr h="501015">
                <a:tc>
                  <a:txBody>
                    <a:bodyPr/>
                    <a:lstStyle/>
                    <a:p>
                      <a:r>
                        <a:rPr lang="en-US" dirty="0" smtClean="0"/>
                        <a:t>Auto documenter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  <a:tr h="53276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+mn-ea"/>
                        </a:rPr>
                        <a:t>Host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ym typeface="+mn-ea"/>
                        </a:rPr>
                        <a:t>Python web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6QM~7U[_1C[L9~KC_3XYB@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90" y="1685925"/>
            <a:ext cx="1930400" cy="478790"/>
          </a:xfrm>
          <a:prstGeom prst="rect">
            <a:avLst/>
          </a:prstGeom>
        </p:spPr>
      </p:pic>
      <p:pic>
        <p:nvPicPr>
          <p:cNvPr id="8" name="图片 7" descr="python-logo-master-v3-TM-flatten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55" y="6222365"/>
            <a:ext cx="1579245" cy="479425"/>
          </a:xfrm>
          <a:prstGeom prst="rect">
            <a:avLst/>
          </a:prstGeom>
        </p:spPr>
      </p:pic>
      <p:pic>
        <p:nvPicPr>
          <p:cNvPr id="9" name="图片 8" descr="Trello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610" y="5252720"/>
            <a:ext cx="1553845" cy="424815"/>
          </a:xfrm>
          <a:prstGeom prst="rect">
            <a:avLst/>
          </a:prstGeom>
        </p:spPr>
      </p:pic>
      <p:pic>
        <p:nvPicPr>
          <p:cNvPr id="10" name="图片 9" descr="Doxygen_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525" y="5685155"/>
            <a:ext cx="1871345" cy="425450"/>
          </a:xfrm>
          <a:prstGeom prst="rect">
            <a:avLst/>
          </a:prstGeom>
        </p:spPr>
      </p:pic>
      <p:pic>
        <p:nvPicPr>
          <p:cNvPr id="11" name="图片 10" descr="1024px-MySQL_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510" y="4688840"/>
            <a:ext cx="1734820" cy="4914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240" y="3451225"/>
            <a:ext cx="1414780" cy="485140"/>
          </a:xfrm>
          <a:prstGeom prst="rect">
            <a:avLst/>
          </a:prstGeom>
        </p:spPr>
      </p:pic>
      <p:pic>
        <p:nvPicPr>
          <p:cNvPr id="3" name="图片 2" descr="~4FFS29BU__P1%~)MNR7Q7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975" y="1121410"/>
            <a:ext cx="1285875" cy="456565"/>
          </a:xfrm>
          <a:prstGeom prst="rect">
            <a:avLst/>
          </a:prstGeom>
        </p:spPr>
      </p:pic>
      <p:pic>
        <p:nvPicPr>
          <p:cNvPr id="12" name="图片 11" descr="GEZZ6S]PUKA6{HYDTO01EQU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3040" y="2846705"/>
            <a:ext cx="1765300" cy="504190"/>
          </a:xfrm>
          <a:prstGeom prst="rect">
            <a:avLst/>
          </a:prstGeom>
        </p:spPr>
      </p:pic>
      <p:pic>
        <p:nvPicPr>
          <p:cNvPr id="13" name="图片 12" descr="$Q_9Y$%L3WCMLQ[Y23YXHK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8125" y="2275205"/>
            <a:ext cx="1800225" cy="532765"/>
          </a:xfrm>
          <a:prstGeom prst="rect">
            <a:avLst/>
          </a:prstGeom>
        </p:spPr>
      </p:pic>
      <p:pic>
        <p:nvPicPr>
          <p:cNvPr id="14" name="图片 13" descr="%IY{[D8PHG7NEGTD_Y1PG}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8965" y="4015740"/>
            <a:ext cx="980440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68045" y="702945"/>
            <a:ext cx="4005580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Software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840105" y="1541780"/>
            <a:ext cx="3041015" cy="949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>
                <a:sym typeface="+mn-ea"/>
              </a:rPr>
              <a:t>Ghost Inspector</a:t>
            </a:r>
            <a:endParaRPr lang="en-US" sz="3200" dirty="0">
              <a:sym typeface="+mn-ea"/>
            </a:endParaRPr>
          </a:p>
          <a:p>
            <a:endParaRPr lang="en-US" altLang="en-US" sz="2400" dirty="0">
              <a:sym typeface="+mn-ea"/>
            </a:endParaRPr>
          </a:p>
        </p:txBody>
      </p:sp>
      <p:pic>
        <p:nvPicPr>
          <p:cNvPr id="6" name="图片 5" descr="6QM~7U[_1C[L9~KC_3XYB@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" y="2239645"/>
            <a:ext cx="2057400" cy="485775"/>
          </a:xfrm>
          <a:prstGeom prst="rect">
            <a:avLst/>
          </a:prstGeom>
        </p:spPr>
      </p:pic>
      <p:pic>
        <p:nvPicPr>
          <p:cNvPr id="8" name="图片 7" descr="cf4da75a-fc66-11e5-8818-2bee5cdf9a3f"/>
          <p:cNvPicPr>
            <a:picLocks noChangeAspect="1"/>
          </p:cNvPicPr>
          <p:nvPr/>
        </p:nvPicPr>
        <p:blipFill>
          <a:blip r:embed="rId3"/>
          <a:srcRect l="-536" t="10156" r="44786" b="560"/>
          <a:stretch>
            <a:fillRect/>
          </a:stretch>
        </p:blipFill>
        <p:spPr>
          <a:xfrm>
            <a:off x="4727575" y="342900"/>
            <a:ext cx="7136130" cy="57861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835" y="3578225"/>
            <a:ext cx="3446145" cy="2654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 smtClean="0">
                <a:sym typeface="+mn-ea"/>
              </a:rPr>
              <a:t>Ghost Inspector is an Automated testing software.  It catches website bugs and regressions before they cost you.</a:t>
            </a:r>
            <a:endParaRPr lang="en-US" sz="2400" dirty="0" smtClean="0">
              <a:sym typeface="+mn-ea"/>
            </a:endParaRPr>
          </a:p>
          <a:p>
            <a:endParaRPr lang="en-US" altLang="en-US" sz="2400" dirty="0" smtClean="0">
              <a:sym typeface="+mn-ea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906145" y="287401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3021330" y="286575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1440815" y="286702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1972310" y="286829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2505075" y="286067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QQ图片201604241510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60" y="207010"/>
            <a:ext cx="6111240" cy="63950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9385" y="942975"/>
            <a:ext cx="3041015" cy="1133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dirty="0">
                <a:sym typeface="+mn-ea"/>
              </a:rPr>
              <a:t>ngrok</a:t>
            </a:r>
            <a:endParaRPr lang="en-US" sz="4400" dirty="0">
              <a:sym typeface="+mn-ea"/>
            </a:endParaRPr>
          </a:p>
          <a:p>
            <a:endParaRPr lang="en-US" altLang="en-US" sz="24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1751330"/>
            <a:ext cx="1414780" cy="485140"/>
          </a:xfrm>
          <a:prstGeom prst="rect">
            <a:avLst/>
          </a:prstGeom>
        </p:spPr>
      </p:pic>
      <p:sp>
        <p:nvSpPr>
          <p:cNvPr id="11" name="五角星 10"/>
          <p:cNvSpPr/>
          <p:nvPr/>
        </p:nvSpPr>
        <p:spPr>
          <a:xfrm>
            <a:off x="2839085" y="244094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1258570" y="244221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1790065" y="244348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2322830" y="243586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7100" y="3114675"/>
            <a:ext cx="3301365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ngrok is a tunnel tool for automated testing local website.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925830" y="4456430"/>
            <a:ext cx="341693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It's free but not visual. Need to use terminal commands to set up the server.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21790" y="1106805"/>
            <a:ext cx="4257040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Apache</a:t>
            </a:r>
            <a:endParaRPr lang="en-US" altLang="zh-CN" sz="4400"/>
          </a:p>
        </p:txBody>
      </p:sp>
      <p:pic>
        <p:nvPicPr>
          <p:cNvPr id="12" name="图片 11" descr="GEZZ6S]PUKA6{HYDTO01EQ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2248535"/>
            <a:ext cx="3116580" cy="890270"/>
          </a:xfrm>
          <a:prstGeom prst="rect">
            <a:avLst/>
          </a:prstGeom>
        </p:spPr>
      </p:pic>
      <p:sp>
        <p:nvSpPr>
          <p:cNvPr id="10" name="五角星 9"/>
          <p:cNvSpPr/>
          <p:nvPr/>
        </p:nvSpPr>
        <p:spPr>
          <a:xfrm>
            <a:off x="1447800" y="362775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3562985" y="361950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五角星 2"/>
          <p:cNvSpPr/>
          <p:nvPr/>
        </p:nvSpPr>
        <p:spPr>
          <a:xfrm>
            <a:off x="1982470" y="362077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2513965" y="362204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3046730" y="361442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56860" y="2072640"/>
            <a:ext cx="524319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It allowed to do everything on local host from HTML to PHP pages, we were able to also connect it to phpMyAdmin which made it a really great tool to use.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3" name="图片 12" descr="$Q_9Y$%L3WCMLQ[Y23YXHK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2120900"/>
            <a:ext cx="2353310" cy="763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8150" y="1193800"/>
            <a:ext cx="3996055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phpMyAdmin</a:t>
            </a:r>
            <a:endParaRPr lang="en-US" altLang="zh-CN" sz="4400"/>
          </a:p>
        </p:txBody>
      </p:sp>
      <p:sp>
        <p:nvSpPr>
          <p:cNvPr id="10" name="五角星 9"/>
          <p:cNvSpPr/>
          <p:nvPr/>
        </p:nvSpPr>
        <p:spPr>
          <a:xfrm>
            <a:off x="2084705" y="316357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4199890" y="315531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2619375" y="315658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150870" y="315785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3683635" y="315023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83435" y="3742055"/>
            <a:ext cx="4508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Database connection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5617210" y="2013585"/>
            <a:ext cx="4652645" cy="192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alibri" charset="0"/>
              </a:rPr>
              <a:t>T</a:t>
            </a:r>
            <a:r>
              <a:rPr lang="zh-CN" altLang="en-US" sz="2400">
                <a:latin typeface="Calibri" charset="0"/>
              </a:rPr>
              <a:t>his tool connected to the Apache server easily and allowed us to create a database in an organized way. We were able to create user logins with this tool.</a:t>
            </a:r>
            <a:endParaRPr lang="zh-CN" altLang="en-US" sz="2400">
              <a:latin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1024px-MySQL_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10" y="2558415"/>
            <a:ext cx="1927225" cy="718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2965" y="1309370"/>
            <a:ext cx="2499995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MySQL</a:t>
            </a:r>
            <a:endParaRPr lang="en-US" altLang="zh-CN" sz="4400"/>
          </a:p>
        </p:txBody>
      </p:sp>
      <p:sp>
        <p:nvSpPr>
          <p:cNvPr id="10" name="五角星 9"/>
          <p:cNvSpPr/>
          <p:nvPr/>
        </p:nvSpPr>
        <p:spPr>
          <a:xfrm>
            <a:off x="2672715" y="381889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3253105" y="381952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63820" y="1473200"/>
            <a:ext cx="398526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alibri" charset="0"/>
              </a:rPr>
              <a:t>MySQL </a:t>
            </a:r>
            <a:r>
              <a:rPr lang="zh-CN" altLang="en-US" sz="2400">
                <a:latin typeface="Calibri" charset="0"/>
              </a:rPr>
              <a:t>is an open-source relational database management system</a:t>
            </a:r>
            <a:endParaRPr lang="zh-CN" altLang="en-US" sz="2400">
              <a:latin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2235" y="3105150"/>
            <a:ext cx="526351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It was really easy to work with and we were able to store all of our information in a hassle free way.  It allowed us to organize our food groups into categories.</a:t>
            </a:r>
            <a:endParaRPr lang="zh-CN" altLang="en-US" sz="2400"/>
          </a:p>
        </p:txBody>
      </p:sp>
      <p:sp>
        <p:nvSpPr>
          <p:cNvPr id="3" name="五角星 2"/>
          <p:cNvSpPr/>
          <p:nvPr/>
        </p:nvSpPr>
        <p:spPr>
          <a:xfrm>
            <a:off x="2144395" y="381127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3814445" y="382079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19960" y="1048385"/>
            <a:ext cx="1824355" cy="143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dirty="0" err="1" smtClean="0">
                <a:sym typeface="+mn-ea"/>
              </a:rPr>
              <a:t>HTML</a:t>
            </a:r>
            <a:endParaRPr lang="en-US" sz="4400" dirty="0" err="1" smtClean="0">
              <a:sym typeface="+mn-ea"/>
            </a:endParaRPr>
          </a:p>
          <a:p>
            <a:endParaRPr lang="en-US" altLang="en-US" sz="4400" dirty="0" err="1" smtClean="0">
              <a:sym typeface="+mn-ea"/>
            </a:endParaRPr>
          </a:p>
        </p:txBody>
      </p:sp>
      <p:sp>
        <p:nvSpPr>
          <p:cNvPr id="11" name="五角星 10"/>
          <p:cNvSpPr/>
          <p:nvPr/>
        </p:nvSpPr>
        <p:spPr>
          <a:xfrm>
            <a:off x="3590925" y="366585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2609850" y="365950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3074035" y="366141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五角星 2"/>
          <p:cNvSpPr/>
          <p:nvPr/>
        </p:nvSpPr>
        <p:spPr>
          <a:xfrm>
            <a:off x="2076450" y="366014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57420" y="1231900"/>
            <a:ext cx="544449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HTML is a markup language used for structuring and presenting content on the World Wide Web</a:t>
            </a:r>
            <a:endParaRPr lang="zh-CN" altLang="en-US" sz="2400"/>
          </a:p>
        </p:txBody>
      </p:sp>
      <p:pic>
        <p:nvPicPr>
          <p:cNvPr id="6" name="图片 5" descr="%IY{[D8PHG7NEGTD_Y1PG}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60" y="2179320"/>
            <a:ext cx="1395095" cy="1161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1065" y="2980055"/>
            <a:ext cx="5947410" cy="192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Although HTML was new to all of us in the group, learning it was pretty simple and it allowed us to create a basic website for our calorie tracker. The syntax was fairly simple to use.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92580" y="1260475"/>
            <a:ext cx="3890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Python Web Server</a:t>
            </a:r>
            <a:endParaRPr lang="en-US" altLang="zh-CN" sz="3600"/>
          </a:p>
        </p:txBody>
      </p:sp>
      <p:pic>
        <p:nvPicPr>
          <p:cNvPr id="8" name="图片 7" descr="python-logo-master-v3-TM-flatten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5" y="2275840"/>
            <a:ext cx="2244725" cy="643255"/>
          </a:xfrm>
          <a:prstGeom prst="rect">
            <a:avLst/>
          </a:prstGeom>
        </p:spPr>
      </p:pic>
      <p:sp>
        <p:nvSpPr>
          <p:cNvPr id="11" name="五角星 10"/>
          <p:cNvSpPr/>
          <p:nvPr/>
        </p:nvSpPr>
        <p:spPr>
          <a:xfrm>
            <a:off x="3947160" y="335661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2444750" y="334073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3199130" y="335216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67020" y="2341880"/>
            <a:ext cx="472757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We were able to run our website on a local host server, but it didn</a:t>
            </a:r>
            <a:r>
              <a:rPr lang="en-US" altLang="zh-CN" sz="2400"/>
              <a:t>'</a:t>
            </a:r>
            <a:r>
              <a:rPr lang="zh-CN" altLang="en-US" sz="2400"/>
              <a:t>t support PHP websites which is a big downside.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2411</Words>
  <Application>WPS 演示</Application>
  <PresentationFormat>宽屏</PresentationFormat>
  <Paragraphs>146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Challenges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tianfang</dc:creator>
  <cp:lastModifiedBy>tianfang</cp:lastModifiedBy>
  <cp:revision>13</cp:revision>
  <dcterms:created xsi:type="dcterms:W3CDTF">2016-04-17T20:58:00Z</dcterms:created>
  <dcterms:modified xsi:type="dcterms:W3CDTF">2016-04-24T21:57:21Z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