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58" r:id="rId7"/>
    <p:sldId id="264" r:id="rId8"/>
    <p:sldId id="265" r:id="rId9"/>
    <p:sldId id="268" r:id="rId10"/>
    <p:sldId id="266" r:id="rId11"/>
    <p:sldId id="267" r:id="rId12"/>
    <p:sldId id="269" r:id="rId13"/>
    <p:sldId id="270" r:id="rId14"/>
    <p:sldId id="271" r:id="rId15"/>
    <p:sldId id="273" r:id="rId16"/>
    <p:sldId id="274" r:id="rId17"/>
    <p:sldId id="275" r:id="rId18"/>
    <p:sldId id="276" r:id="rId19"/>
    <p:sldId id="277" r:id="rId20"/>
    <p:sldId id="278" r:id="rId21"/>
    <p:sldId id="272" r:id="rId22"/>
    <p:sldId id="280" r:id="rId23"/>
    <p:sldId id="281" r:id="rId24"/>
    <p:sldId id="263"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660"/>
  </p:normalViewPr>
  <p:slideViewPr>
    <p:cSldViewPr snapToGrid="0">
      <p:cViewPr>
        <p:scale>
          <a:sx n="54" d="100"/>
          <a:sy n="54" d="100"/>
        </p:scale>
        <p:origin x="9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1AD6E-1D1B-4A9A-B34D-282675ADBFB2}"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4273D-CB98-4492-895B-DF09F7D98A71}" type="slidenum">
              <a:rPr lang="en-US" smtClean="0"/>
              <a:t>‹#›</a:t>
            </a:fld>
            <a:endParaRPr lang="en-US"/>
          </a:p>
        </p:txBody>
      </p:sp>
    </p:spTree>
    <p:extLst>
      <p:ext uri="{BB962C8B-B14F-4D97-AF65-F5344CB8AC3E}">
        <p14:creationId xmlns:p14="http://schemas.microsoft.com/office/powerpoint/2010/main" val="356896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a:t>
            </a:fld>
            <a:endParaRPr lang="en-US"/>
          </a:p>
        </p:txBody>
      </p:sp>
    </p:spTree>
    <p:extLst>
      <p:ext uri="{BB962C8B-B14F-4D97-AF65-F5344CB8AC3E}">
        <p14:creationId xmlns:p14="http://schemas.microsoft.com/office/powerpoint/2010/main" val="38495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10</a:t>
            </a:fld>
            <a:endParaRPr lang="en-US"/>
          </a:p>
        </p:txBody>
      </p:sp>
    </p:spTree>
    <p:extLst>
      <p:ext uri="{BB962C8B-B14F-4D97-AF65-F5344CB8AC3E}">
        <p14:creationId xmlns:p14="http://schemas.microsoft.com/office/powerpoint/2010/main" val="167972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11</a:t>
            </a:fld>
            <a:endParaRPr lang="en-US"/>
          </a:p>
        </p:txBody>
      </p:sp>
    </p:spTree>
    <p:extLst>
      <p:ext uri="{BB962C8B-B14F-4D97-AF65-F5344CB8AC3E}">
        <p14:creationId xmlns:p14="http://schemas.microsoft.com/office/powerpoint/2010/main" val="160532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12</a:t>
            </a:fld>
            <a:endParaRPr lang="en-US"/>
          </a:p>
        </p:txBody>
      </p:sp>
    </p:spTree>
    <p:extLst>
      <p:ext uri="{BB962C8B-B14F-4D97-AF65-F5344CB8AC3E}">
        <p14:creationId xmlns:p14="http://schemas.microsoft.com/office/powerpoint/2010/main" val="357577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13</a:t>
            </a:fld>
            <a:endParaRPr lang="en-US"/>
          </a:p>
        </p:txBody>
      </p:sp>
    </p:spTree>
    <p:extLst>
      <p:ext uri="{BB962C8B-B14F-4D97-AF65-F5344CB8AC3E}">
        <p14:creationId xmlns:p14="http://schemas.microsoft.com/office/powerpoint/2010/main" val="3605026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14</a:t>
            </a:fld>
            <a:endParaRPr lang="en-US"/>
          </a:p>
        </p:txBody>
      </p:sp>
    </p:spTree>
    <p:extLst>
      <p:ext uri="{BB962C8B-B14F-4D97-AF65-F5344CB8AC3E}">
        <p14:creationId xmlns:p14="http://schemas.microsoft.com/office/powerpoint/2010/main" val="340401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15</a:t>
            </a:fld>
            <a:endParaRPr lang="en-US"/>
          </a:p>
        </p:txBody>
      </p:sp>
    </p:spTree>
    <p:extLst>
      <p:ext uri="{BB962C8B-B14F-4D97-AF65-F5344CB8AC3E}">
        <p14:creationId xmlns:p14="http://schemas.microsoft.com/office/powerpoint/2010/main" val="345834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16</a:t>
            </a:fld>
            <a:endParaRPr lang="en-US"/>
          </a:p>
        </p:txBody>
      </p:sp>
    </p:spTree>
    <p:extLst>
      <p:ext uri="{BB962C8B-B14F-4D97-AF65-F5344CB8AC3E}">
        <p14:creationId xmlns:p14="http://schemas.microsoft.com/office/powerpoint/2010/main" val="3478102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17</a:t>
            </a:fld>
            <a:endParaRPr lang="en-US"/>
          </a:p>
        </p:txBody>
      </p:sp>
    </p:spTree>
    <p:extLst>
      <p:ext uri="{BB962C8B-B14F-4D97-AF65-F5344CB8AC3E}">
        <p14:creationId xmlns:p14="http://schemas.microsoft.com/office/powerpoint/2010/main" val="304846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2</a:t>
            </a:fld>
            <a:endParaRPr lang="en-US"/>
          </a:p>
        </p:txBody>
      </p:sp>
    </p:spTree>
    <p:extLst>
      <p:ext uri="{BB962C8B-B14F-4D97-AF65-F5344CB8AC3E}">
        <p14:creationId xmlns:p14="http://schemas.microsoft.com/office/powerpoint/2010/main" val="61804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3</a:t>
            </a:fld>
            <a:endParaRPr lang="en-US"/>
          </a:p>
        </p:txBody>
      </p:sp>
    </p:spTree>
    <p:extLst>
      <p:ext uri="{BB962C8B-B14F-4D97-AF65-F5344CB8AC3E}">
        <p14:creationId xmlns:p14="http://schemas.microsoft.com/office/powerpoint/2010/main" val="91139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4</a:t>
            </a:fld>
            <a:endParaRPr lang="en-US"/>
          </a:p>
        </p:txBody>
      </p:sp>
    </p:spTree>
    <p:extLst>
      <p:ext uri="{BB962C8B-B14F-4D97-AF65-F5344CB8AC3E}">
        <p14:creationId xmlns:p14="http://schemas.microsoft.com/office/powerpoint/2010/main" val="8168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5</a:t>
            </a:fld>
            <a:endParaRPr lang="en-US"/>
          </a:p>
        </p:txBody>
      </p:sp>
    </p:spTree>
    <p:extLst>
      <p:ext uri="{BB962C8B-B14F-4D97-AF65-F5344CB8AC3E}">
        <p14:creationId xmlns:p14="http://schemas.microsoft.com/office/powerpoint/2010/main" val="139143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6</a:t>
            </a:fld>
            <a:endParaRPr lang="en-US"/>
          </a:p>
        </p:txBody>
      </p:sp>
    </p:spTree>
    <p:extLst>
      <p:ext uri="{BB962C8B-B14F-4D97-AF65-F5344CB8AC3E}">
        <p14:creationId xmlns:p14="http://schemas.microsoft.com/office/powerpoint/2010/main" val="189213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7</a:t>
            </a:fld>
            <a:endParaRPr lang="en-US"/>
          </a:p>
        </p:txBody>
      </p:sp>
    </p:spTree>
    <p:extLst>
      <p:ext uri="{BB962C8B-B14F-4D97-AF65-F5344CB8AC3E}">
        <p14:creationId xmlns:p14="http://schemas.microsoft.com/office/powerpoint/2010/main" val="221959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8</a:t>
            </a:fld>
            <a:endParaRPr lang="en-US"/>
          </a:p>
        </p:txBody>
      </p:sp>
    </p:spTree>
    <p:extLst>
      <p:ext uri="{BB962C8B-B14F-4D97-AF65-F5344CB8AC3E}">
        <p14:creationId xmlns:p14="http://schemas.microsoft.com/office/powerpoint/2010/main" val="1872929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4273D-CB98-4492-895B-DF09F7D98A71}" type="slidenum">
              <a:rPr lang="en-US" smtClean="0"/>
              <a:t>9</a:t>
            </a:fld>
            <a:endParaRPr lang="en-US"/>
          </a:p>
        </p:txBody>
      </p:sp>
    </p:spTree>
    <p:extLst>
      <p:ext uri="{BB962C8B-B14F-4D97-AF65-F5344CB8AC3E}">
        <p14:creationId xmlns:p14="http://schemas.microsoft.com/office/powerpoint/2010/main" val="291564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141417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92074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204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071912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241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46010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428264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51669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40266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46358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11506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77787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317924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401403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220589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5F5F3-2FB9-4C8F-830A-14080ED2D6DF}" type="datetimeFigureOut">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00E1B7-5ECC-4CA6-AC86-7348561DE68F}" type="slidenum">
              <a:rPr lang="en-US" smtClean="0"/>
              <a:t>‹#›</a:t>
            </a:fld>
            <a:endParaRPr lang="en-US" dirty="0"/>
          </a:p>
        </p:txBody>
      </p:sp>
    </p:spTree>
    <p:extLst>
      <p:ext uri="{BB962C8B-B14F-4D97-AF65-F5344CB8AC3E}">
        <p14:creationId xmlns:p14="http://schemas.microsoft.com/office/powerpoint/2010/main" val="109162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15F5F3-2FB9-4C8F-830A-14080ED2D6DF}" type="datetimeFigureOut">
              <a:rPr lang="en-US" smtClean="0"/>
              <a:t>5/29/2023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00E1B7-5ECC-4CA6-AC86-7348561DE68F}" type="slidenum">
              <a:rPr lang="en-US" smtClean="0"/>
              <a:t>‹#›</a:t>
            </a:fld>
            <a:endParaRPr lang="en-US" dirty="0"/>
          </a:p>
        </p:txBody>
      </p:sp>
    </p:spTree>
    <p:extLst>
      <p:ext uri="{BB962C8B-B14F-4D97-AF65-F5344CB8AC3E}">
        <p14:creationId xmlns:p14="http://schemas.microsoft.com/office/powerpoint/2010/main" val="3150671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hyperlink" Target="https://www.baaa-acro.com/statistics" TargetMode="External"/><Relationship Id="rId4" Type="http://schemas.openxmlformats.org/officeDocument/2006/relationships/hyperlink" Target="https://www.nhtsa.gov/nhtsa-datasets-and-api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hyperlink" Target="https://www.baaa-acro.com/statistics" TargetMode="Externa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27FA-AAAE-429E-9989-D737D9D2E7A4}"/>
              </a:ext>
            </a:extLst>
          </p:cNvPr>
          <p:cNvSpPr>
            <a:spLocks noGrp="1"/>
          </p:cNvSpPr>
          <p:nvPr>
            <p:ph type="ctrTitle"/>
          </p:nvPr>
        </p:nvSpPr>
        <p:spPr>
          <a:xfrm>
            <a:off x="4776374" y="633718"/>
            <a:ext cx="4299666" cy="3249131"/>
          </a:xfrm>
        </p:spPr>
        <p:txBody>
          <a:bodyPr>
            <a:normAutofit/>
          </a:bodyPr>
          <a:lstStyle/>
          <a:p>
            <a:pPr algn="l">
              <a:lnSpc>
                <a:spcPct val="90000"/>
              </a:lnSpc>
            </a:pPr>
            <a:r>
              <a:rPr lang="en-US" dirty="0">
                <a:latin typeface="Times New Roman" panose="02020603050405020304" pitchFamily="18" charset="0"/>
                <a:ea typeface="Calibri" panose="020F0502020204030204" pitchFamily="34" charset="0"/>
                <a:cs typeface="Times New Roman" panose="02020603050405020304" pitchFamily="18" charset="0"/>
              </a:rPr>
              <a:t>AIRLINES SAFETY ANALYSIS</a:t>
            </a:r>
          </a:p>
        </p:txBody>
      </p:sp>
      <p:sp>
        <p:nvSpPr>
          <p:cNvPr id="3" name="Subtitle 2">
            <a:extLst>
              <a:ext uri="{FF2B5EF4-FFF2-40B4-BE49-F238E27FC236}">
                <a16:creationId xmlns:a16="http://schemas.microsoft.com/office/drawing/2014/main" id="{795AD52B-5CDF-4BDB-9405-6EED4292DC8C}"/>
              </a:ext>
            </a:extLst>
          </p:cNvPr>
          <p:cNvSpPr>
            <a:spLocks noGrp="1"/>
          </p:cNvSpPr>
          <p:nvPr>
            <p:ph type="subTitle" idx="1"/>
          </p:nvPr>
        </p:nvSpPr>
        <p:spPr>
          <a:xfrm>
            <a:off x="4974336" y="4514446"/>
            <a:ext cx="4299666" cy="871042"/>
          </a:xfrm>
        </p:spPr>
        <p:txBody>
          <a:bodyPr>
            <a:normAutofit/>
          </a:bodyPr>
          <a:lstStyle/>
          <a:p>
            <a:pPr algn="l"/>
            <a:r>
              <a:rPr lang="en-US" b="1" dirty="0"/>
              <a:t>Naveen Bagam</a:t>
            </a:r>
          </a:p>
        </p:txBody>
      </p:sp>
      <p:sp>
        <p:nvSpPr>
          <p:cNvPr id="5"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eart with Pulse">
            <a:extLst>
              <a:ext uri="{FF2B5EF4-FFF2-40B4-BE49-F238E27FC236}">
                <a16:creationId xmlns:a16="http://schemas.microsoft.com/office/drawing/2014/main" id="{98B98CF9-10A4-6A49-75A2-BB881C47BA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5771" y="2501988"/>
            <a:ext cx="1081447" cy="1956203"/>
          </a:xfrm>
          <a:prstGeom prst="rect">
            <a:avLst/>
          </a:prstGeom>
        </p:spPr>
      </p:pic>
      <p:pic>
        <p:nvPicPr>
          <p:cNvPr id="9" name="Audio 8">
            <a:hlinkClick r:id="" action="ppaction://media"/>
            <a:extLst>
              <a:ext uri="{FF2B5EF4-FFF2-40B4-BE49-F238E27FC236}">
                <a16:creationId xmlns:a16="http://schemas.microsoft.com/office/drawing/2014/main" id="{BBE483E1-9A34-44C5-ABAA-2D22E9125B8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52238" y="6218238"/>
            <a:ext cx="487362" cy="487362"/>
          </a:xfrm>
          <a:prstGeom prst="rect">
            <a:avLst/>
          </a:prstGeom>
        </p:spPr>
      </p:pic>
      <p:pic>
        <p:nvPicPr>
          <p:cNvPr id="1026" name="Picture 2">
            <a:extLst>
              <a:ext uri="{FF2B5EF4-FFF2-40B4-BE49-F238E27FC236}">
                <a16:creationId xmlns:a16="http://schemas.microsoft.com/office/drawing/2014/main" id="{23E7A55D-1F57-03D4-A4B8-8DE0CEBAFD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256" y="951849"/>
            <a:ext cx="2952894" cy="3562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27C4FBF-E94B-65C4-2B81-675881E309F9}"/>
              </a:ext>
            </a:extLst>
          </p:cNvPr>
          <p:cNvPicPr>
            <a:picLocks noChangeAspect="1"/>
          </p:cNvPicPr>
          <p:nvPr/>
        </p:nvPicPr>
        <p:blipFill>
          <a:blip r:embed="rId9"/>
          <a:stretch>
            <a:fillRect/>
          </a:stretch>
        </p:blipFill>
        <p:spPr>
          <a:xfrm>
            <a:off x="911256" y="4747419"/>
            <a:ext cx="2771775" cy="1714500"/>
          </a:xfrm>
          <a:prstGeom prst="rect">
            <a:avLst/>
          </a:prstGeom>
        </p:spPr>
      </p:pic>
    </p:spTree>
    <p:extLst>
      <p:ext uri="{BB962C8B-B14F-4D97-AF65-F5344CB8AC3E}">
        <p14:creationId xmlns:p14="http://schemas.microsoft.com/office/powerpoint/2010/main" val="2102437847"/>
      </p:ext>
    </p:extLst>
  </p:cSld>
  <p:clrMapOvr>
    <a:masterClrMapping/>
  </p:clrMapOvr>
  <mc:AlternateContent xmlns:mc="http://schemas.openxmlformats.org/markup-compatibility/2006" xmlns:p14="http://schemas.microsoft.com/office/powerpoint/2010/main">
    <mc:Choice Requires="p14">
      <p:transition spd="slow" p14:dur="2000" advTm="7930"/>
    </mc:Choice>
    <mc:Fallback xmlns="">
      <p:transition spd="slow" advTm="79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37738" y="1828799"/>
            <a:ext cx="8074815" cy="3408219"/>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From the above bar chart, we can understand that there are certain airlines with a higher number of fatalities, indicating poor safety standards maintained by those airlines. Additionally, it is important to consider that the frequency of flights and the number of people flown have gradually increased over time. This increased in air travel activity has had an impact on the fatality rate from 2000 to the present day.</a:t>
            </a:r>
            <a:br>
              <a:rPr lang="en-US" sz="27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10577075"/>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727099" y="65314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4" name="Picture 3">
            <a:extLst>
              <a:ext uri="{FF2B5EF4-FFF2-40B4-BE49-F238E27FC236}">
                <a16:creationId xmlns:a16="http://schemas.microsoft.com/office/drawing/2014/main" id="{5D8567BC-B917-7041-0A0F-628CCDCA14E8}"/>
              </a:ext>
            </a:extLst>
          </p:cNvPr>
          <p:cNvPicPr>
            <a:picLocks noChangeAspect="1"/>
          </p:cNvPicPr>
          <p:nvPr/>
        </p:nvPicPr>
        <p:blipFill>
          <a:blip r:embed="rId6"/>
          <a:stretch>
            <a:fillRect/>
          </a:stretch>
        </p:blipFill>
        <p:spPr>
          <a:xfrm>
            <a:off x="1740869" y="1347850"/>
            <a:ext cx="7213971" cy="4591286"/>
          </a:xfrm>
          <a:prstGeom prst="rect">
            <a:avLst/>
          </a:prstGeom>
        </p:spPr>
      </p:pic>
    </p:spTree>
    <p:extLst>
      <p:ext uri="{BB962C8B-B14F-4D97-AF65-F5344CB8AC3E}">
        <p14:creationId xmlns:p14="http://schemas.microsoft.com/office/powerpoint/2010/main" val="312643480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940854"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i="0" dirty="0">
                <a:solidFill>
                  <a:schemeClr val="tx1"/>
                </a:solidFill>
                <a:effectLst/>
                <a:latin typeface="Times New Roman" panose="02020603050405020304" pitchFamily="18" charset="0"/>
                <a:cs typeface="Times New Roman" panose="02020603050405020304" pitchFamily="18" charset="0"/>
              </a:rPr>
              <a:t>From the above visualization, we can observe that in the year 2000, there were 41,945 fatalities due to road accidents. This highlights the fact that fatalities can occur in any mode of transportation, including road travel. It is important to recognize that safety risks exist across different transportation modes and to implement appropriate measures to ensure the safety of travelers in all forms of transportation.</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578003790"/>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940854"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10" name="Picture 9">
            <a:extLst>
              <a:ext uri="{FF2B5EF4-FFF2-40B4-BE49-F238E27FC236}">
                <a16:creationId xmlns:a16="http://schemas.microsoft.com/office/drawing/2014/main" id="{76B12361-519D-D700-B4B7-995D4D54DE25}"/>
              </a:ext>
            </a:extLst>
          </p:cNvPr>
          <p:cNvPicPr>
            <a:picLocks noChangeAspect="1"/>
          </p:cNvPicPr>
          <p:nvPr/>
        </p:nvPicPr>
        <p:blipFill>
          <a:blip r:embed="rId6"/>
          <a:stretch>
            <a:fillRect/>
          </a:stretch>
        </p:blipFill>
        <p:spPr>
          <a:xfrm>
            <a:off x="1116959" y="2976039"/>
            <a:ext cx="3680672" cy="2700366"/>
          </a:xfrm>
          <a:prstGeom prst="rect">
            <a:avLst/>
          </a:prstGeom>
        </p:spPr>
      </p:pic>
      <p:pic>
        <p:nvPicPr>
          <p:cNvPr id="22" name="Picture 21">
            <a:extLst>
              <a:ext uri="{FF2B5EF4-FFF2-40B4-BE49-F238E27FC236}">
                <a16:creationId xmlns:a16="http://schemas.microsoft.com/office/drawing/2014/main" id="{C4E77EA7-5E9F-FF24-F92D-6E6E9BDB80EB}"/>
              </a:ext>
            </a:extLst>
          </p:cNvPr>
          <p:cNvPicPr>
            <a:picLocks noChangeAspect="1"/>
          </p:cNvPicPr>
          <p:nvPr/>
        </p:nvPicPr>
        <p:blipFill>
          <a:blip r:embed="rId7"/>
          <a:stretch>
            <a:fillRect/>
          </a:stretch>
        </p:blipFill>
        <p:spPr>
          <a:xfrm>
            <a:off x="5838350" y="2885703"/>
            <a:ext cx="3353423" cy="2729227"/>
          </a:xfrm>
          <a:prstGeom prst="rect">
            <a:avLst/>
          </a:prstGeom>
        </p:spPr>
      </p:pic>
    </p:spTree>
    <p:extLst>
      <p:ext uri="{BB962C8B-B14F-4D97-AF65-F5344CB8AC3E}">
        <p14:creationId xmlns:p14="http://schemas.microsoft.com/office/powerpoint/2010/main" val="1749445878"/>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035857" y="2734293"/>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From the above metrics visualization, we can observe that the number of crashes has decreased from the period of 1985-1999 to 2000-2014. This indicates that measures taken to improve airline safety and enhance aircraft quality have had a positive impact. The reduction in crashes suggests that advancements in safety protocols, technology, and industry regulations have contributed to making air travel safer. It is important to continue prioritizing and investing in airline safety measures to ensure the well-being and confidence of passengers.</a:t>
            </a:r>
            <a:br>
              <a:rPr lang="en-US" sz="2700" dirty="0">
                <a:solidFill>
                  <a:schemeClr val="tx1"/>
                </a:solidFill>
                <a:latin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47862703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584595" y="8461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6" name="Picture 5">
            <a:extLst>
              <a:ext uri="{FF2B5EF4-FFF2-40B4-BE49-F238E27FC236}">
                <a16:creationId xmlns:a16="http://schemas.microsoft.com/office/drawing/2014/main" id="{007B94B7-6586-8352-F860-038526D80E5A}"/>
              </a:ext>
            </a:extLst>
          </p:cNvPr>
          <p:cNvPicPr>
            <a:picLocks noChangeAspect="1"/>
          </p:cNvPicPr>
          <p:nvPr/>
        </p:nvPicPr>
        <p:blipFill>
          <a:blip r:embed="rId6"/>
          <a:stretch>
            <a:fillRect/>
          </a:stretch>
        </p:blipFill>
        <p:spPr>
          <a:xfrm>
            <a:off x="1341545" y="1625337"/>
            <a:ext cx="7949028" cy="3607326"/>
          </a:xfrm>
          <a:prstGeom prst="rect">
            <a:avLst/>
          </a:prstGeom>
        </p:spPr>
      </p:pic>
    </p:spTree>
    <p:extLst>
      <p:ext uri="{BB962C8B-B14F-4D97-AF65-F5344CB8AC3E}">
        <p14:creationId xmlns:p14="http://schemas.microsoft.com/office/powerpoint/2010/main" val="2892792997"/>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584595" y="8461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3" name="Picture 2">
            <a:extLst>
              <a:ext uri="{FF2B5EF4-FFF2-40B4-BE49-F238E27FC236}">
                <a16:creationId xmlns:a16="http://schemas.microsoft.com/office/drawing/2014/main" id="{71B81D6A-10D6-7EC4-FF4D-837C6B954B01}"/>
              </a:ext>
            </a:extLst>
          </p:cNvPr>
          <p:cNvPicPr>
            <a:picLocks noChangeAspect="1"/>
          </p:cNvPicPr>
          <p:nvPr/>
        </p:nvPicPr>
        <p:blipFill>
          <a:blip r:embed="rId6"/>
          <a:stretch>
            <a:fillRect/>
          </a:stretch>
        </p:blipFill>
        <p:spPr>
          <a:xfrm>
            <a:off x="1573738" y="1714351"/>
            <a:ext cx="7465886" cy="4199561"/>
          </a:xfrm>
          <a:prstGeom prst="rect">
            <a:avLst/>
          </a:prstGeom>
        </p:spPr>
      </p:pic>
    </p:spTree>
    <p:extLst>
      <p:ext uri="{BB962C8B-B14F-4D97-AF65-F5344CB8AC3E}">
        <p14:creationId xmlns:p14="http://schemas.microsoft.com/office/powerpoint/2010/main" val="143593485"/>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37739" y="3179617"/>
            <a:ext cx="8074815" cy="1389414"/>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b="0" i="0" dirty="0">
                <a:solidFill>
                  <a:schemeClr val="tx1"/>
                </a:solidFill>
                <a:effectLst/>
                <a:latin typeface="Times New Roman" panose="02020603050405020304" pitchFamily="18" charset="0"/>
                <a:cs typeface="Times New Roman" panose="02020603050405020304" pitchFamily="18" charset="0"/>
              </a:rPr>
              <a:t>The two visualizations provided above represent the number of incidents during two distinct periods: 1985-1999 and 2000-2014. These visualizations serve as a reference to understand which airlines experienced a higher number of incidents within these timeframes. By examining the data displayed in these visualizations, we can gain insights into the relative safety records of different airlines and identify any notable patterns or trends. This information can be useful for assessing the performance and safety standards of individual airlines and informing decision-making processes related to air travel.</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700" dirty="0">
                <a:solidFill>
                  <a:schemeClr val="tx1"/>
                </a:solidFill>
                <a:latin typeface="Times New Roman" panose="02020603050405020304" pitchFamily="18" charset="0"/>
                <a:cs typeface="Times New Roman" panose="02020603050405020304" pitchFamily="18" charset="0"/>
              </a:rPr>
            </a:br>
            <a:endParaRPr lang="en-US" sz="27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619601921"/>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0" i="0" dirty="0">
                <a:solidFill>
                  <a:srgbClr val="000000"/>
                </a:solidFill>
                <a:effectLst/>
                <a:latin typeface="Times New Roman" panose="02020603050405020304" pitchFamily="18" charset="0"/>
                <a:cs typeface="Times New Roman" panose="02020603050405020304" pitchFamily="18" charset="0"/>
              </a:rPr>
              <a:t>Ethical Considerations: </a:t>
            </a:r>
            <a:br>
              <a:rPr lang="en-US" b="0" i="0" dirty="0">
                <a:solidFill>
                  <a:srgbClr val="000000"/>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Privacy and sensitivity of data respected, used solely for research purposes.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Transparency and accuracy in reporting the findings to promote trustworthiness.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Clear communication of the limitations and scope of the analysis. </a:t>
            </a:r>
          </a:p>
          <a:p>
            <a:endParaRPr lang="en-US" dirty="0"/>
          </a:p>
        </p:txBody>
      </p:sp>
    </p:spTree>
    <p:extLst>
      <p:ext uri="{BB962C8B-B14F-4D97-AF65-F5344CB8AC3E}">
        <p14:creationId xmlns:p14="http://schemas.microsoft.com/office/powerpoint/2010/main" val="46491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0" i="0" dirty="0">
                <a:solidFill>
                  <a:srgbClr val="000000"/>
                </a:solidFill>
                <a:effectLst/>
                <a:latin typeface="Times New Roman" panose="02020603050405020304" pitchFamily="18" charset="0"/>
                <a:cs typeface="Times New Roman" panose="02020603050405020304" pitchFamily="18" charset="0"/>
              </a:rPr>
              <a:t>Ethical Considerations: </a:t>
            </a:r>
            <a:br>
              <a:rPr lang="en-US" b="0" i="0" dirty="0">
                <a:solidFill>
                  <a:srgbClr val="000000"/>
                </a:solidFill>
                <a:effectLst/>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Privacy and sensitivity of data respected, used solely for research purposes.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Transparency and accuracy in reporting the findings to promote trustworthiness. </a:t>
            </a:r>
          </a:p>
          <a:p>
            <a:pPr algn="l" rtl="0" fontAlgn="base">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Clear communication of the limitations and scope of the analysis. </a:t>
            </a:r>
          </a:p>
          <a:p>
            <a:endParaRPr lang="en-US" dirty="0"/>
          </a:p>
        </p:txBody>
      </p:sp>
    </p:spTree>
    <p:extLst>
      <p:ext uri="{BB962C8B-B14F-4D97-AF65-F5344CB8AC3E}">
        <p14:creationId xmlns:p14="http://schemas.microsoft.com/office/powerpoint/2010/main" val="172187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A63-E0DD-4B35-A995-A8724EF70782}"/>
              </a:ext>
            </a:extLst>
          </p:cNvPr>
          <p:cNvSpPr>
            <a:spLocks noGrp="1"/>
          </p:cNvSpPr>
          <p:nvPr>
            <p:ph type="title"/>
          </p:nvPr>
        </p:nvSpPr>
        <p:spPr>
          <a:xfrm>
            <a:off x="1285240" y="1050595"/>
            <a:ext cx="8074815" cy="1618489"/>
          </a:xfrm>
        </p:spPr>
        <p:txBody>
          <a:bodyPr anchor="ctr">
            <a:normAutofit/>
          </a:bodyPr>
          <a:lstStyle/>
          <a:p>
            <a:r>
              <a:rPr lang="en-US" sz="2800"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Airline Safety Analysis: Separating Fact from Fiction</a:t>
            </a:r>
            <a:endParaRPr lang="en-US" sz="2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3F01E-8C62-4E80-8EB9-06E272999B03}"/>
              </a:ext>
            </a:extLst>
          </p:cNvPr>
          <p:cNvSpPr>
            <a:spLocks noGrp="1"/>
          </p:cNvSpPr>
          <p:nvPr>
            <p:ph idx="1"/>
          </p:nvPr>
        </p:nvSpPr>
        <p:spPr>
          <a:xfrm>
            <a:off x="1285240" y="2969469"/>
            <a:ext cx="8074815" cy="2800395"/>
          </a:xfrm>
        </p:spPr>
        <p:txBody>
          <a:bodyPr anchor="t">
            <a:normAutofit/>
          </a:bodyPr>
          <a:lstStyle/>
          <a:p>
            <a:pPr marL="0" marR="0" lvl="0" indent="0">
              <a:lnSpc>
                <a:spcPct val="107000"/>
              </a:lnSpc>
              <a:spcBef>
                <a:spcPts val="0"/>
              </a:spcBef>
              <a:spcAft>
                <a:spcPts val="0"/>
              </a:spcAft>
              <a:buSzPts val="1000"/>
              <a:buNone/>
              <a:tabLst>
                <a:tab pos="457200" algn="l"/>
              </a:tabLst>
            </a:pPr>
            <a:r>
              <a:rPr lang="en-US" sz="2800" b="1" kern="0" dirty="0">
                <a:solidFill>
                  <a:schemeClr val="tx1"/>
                </a:solidFill>
                <a:latin typeface="Times New Roman" panose="02020603050405020304" pitchFamily="18" charset="0"/>
                <a:cs typeface="Times New Roman" panose="02020603050405020304" pitchFamily="18" charset="0"/>
              </a:rPr>
              <a:t>Introduction</a:t>
            </a:r>
            <a:r>
              <a:rPr lang="en-US" sz="2800" kern="0" dirty="0">
                <a:solidFill>
                  <a:schemeClr val="tx1"/>
                </a:solidFill>
                <a:latin typeface="Times New Roman" panose="02020603050405020304" pitchFamily="18" charset="0"/>
                <a:cs typeface="Times New Roman" panose="02020603050405020304" pitchFamily="18" charset="0"/>
              </a:rPr>
              <a:t>:</a:t>
            </a:r>
          </a:p>
          <a:p>
            <a:pPr marL="0" marR="0" lvl="0" indent="0">
              <a:lnSpc>
                <a:spcPct val="107000"/>
              </a:lnSpc>
              <a:spcBef>
                <a:spcPts val="0"/>
              </a:spcBef>
              <a:spcAft>
                <a:spcPts val="0"/>
              </a:spcAft>
              <a:buSzPts val="1000"/>
              <a:buNone/>
              <a:tabLst>
                <a:tab pos="457200" algn="l"/>
              </a:tabLst>
            </a:pPr>
            <a:endParaRPr lang="en-US" sz="2000" kern="0" dirty="0">
              <a:solidFill>
                <a:schemeClr val="tx1"/>
              </a:solidFill>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Airline safety concerns in the media</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Claims of increasing danger compared to automobiles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400" kern="0" dirty="0">
              <a:solidFill>
                <a:schemeClr val="tx1"/>
              </a:solidFill>
              <a:latin typeface="Times New Roman" panose="02020603050405020304" pitchFamily="18" charset="0"/>
              <a:cs typeface="Times New Roman" panose="02020603050405020304" pitchFamily="18" charset="0"/>
            </a:endParaRPr>
          </a:p>
          <a:p>
            <a:endParaRPr lang="en-US" sz="2400" dirty="0"/>
          </a:p>
        </p:txBody>
      </p:sp>
      <p:pic>
        <p:nvPicPr>
          <p:cNvPr id="7" name="Audio 6">
            <a:hlinkClick r:id="" action="ppaction://media"/>
            <a:extLst>
              <a:ext uri="{FF2B5EF4-FFF2-40B4-BE49-F238E27FC236}">
                <a16:creationId xmlns:a16="http://schemas.microsoft.com/office/drawing/2014/main" id="{C6B8985B-19E2-4C1E-9A85-D0E836261FB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4074763030"/>
      </p:ext>
    </p:extLst>
  </p:cSld>
  <p:clrMapOvr>
    <a:masterClrMapping/>
  </p:clrMapOvr>
  <mc:AlternateContent xmlns:mc="http://schemas.openxmlformats.org/markup-compatibility/2006" xmlns:p14="http://schemas.microsoft.com/office/powerpoint/2010/main">
    <mc:Choice Requires="p14">
      <p:transition spd="slow" p14:dur="2000" advTm="34062"/>
    </mc:Choice>
    <mc:Fallback xmlns="">
      <p:transition spd="slow" advTm="340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498-21C8-E504-37EA-F39B5D66C949}"/>
              </a:ext>
            </a:extLst>
          </p:cNvPr>
          <p:cNvSpPr>
            <a:spLocks noGrp="1"/>
          </p:cNvSpPr>
          <p:nvPr>
            <p:ph type="title"/>
          </p:nvPr>
        </p:nvSpPr>
        <p:spPr/>
        <p:txBody>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508D44-AB78-38FE-FE4A-38E3034133AC}"/>
              </a:ext>
            </a:extLst>
          </p:cNvPr>
          <p:cNvSpPr>
            <a:spLocks noGrp="1"/>
          </p:cNvSpPr>
          <p:nvPr>
            <p:ph idx="1"/>
          </p:nvPr>
        </p:nvSpPr>
        <p:spPr>
          <a:xfrm>
            <a:off x="677334" y="1756828"/>
            <a:ext cx="8596668" cy="3880773"/>
          </a:xfrm>
        </p:spPr>
        <p:txBody>
          <a:bodyPr/>
          <a:lstStyle/>
          <a:p>
            <a:pPr marL="0" marR="0" indent="0">
              <a:lnSpc>
                <a:spcPct val="107000"/>
              </a:lnSpc>
              <a:spcBef>
                <a:spcPts val="1500"/>
              </a:spcBef>
              <a:spcAft>
                <a:spcPts val="1500"/>
              </a:spcAft>
              <a:buNone/>
            </a:pPr>
            <a:r>
              <a:rPr lang="en-US" sz="1800" kern="0" dirty="0">
                <a:solidFill>
                  <a:srgbClr val="D1D5DB"/>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Airline safety has improved over time</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Media claims not entirely supported by data</a:t>
            </a:r>
          </a:p>
          <a:p>
            <a:pPr>
              <a:lnSpc>
                <a:spcPct val="107000"/>
              </a:lnSpc>
              <a:spcBef>
                <a:spcPts val="0"/>
              </a:spcBef>
              <a:buSzPts val="1000"/>
              <a:buFont typeface="Symbol" panose="05050102010706020507" pitchFamily="18" charset="2"/>
              <a:buChar char=""/>
              <a:tabLst>
                <a:tab pos="457200" algn="l"/>
              </a:tabLst>
            </a:pPr>
            <a:r>
              <a:rPr lang="en-US" sz="2400" kern="0" dirty="0">
                <a:solidFill>
                  <a:schemeClr val="tx1"/>
                </a:solidFill>
                <a:latin typeface="Times New Roman" panose="02020603050405020304" pitchFamily="18" charset="0"/>
                <a:cs typeface="Times New Roman" panose="02020603050405020304" pitchFamily="18" charset="0"/>
              </a:rPr>
              <a:t>Airlines continue to prioritize passenger safety</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400" kern="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469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389-8AC8-41D9-9C99-A1B817E2E42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FAE3ACD-215B-4237-A014-6FEB97196420}"/>
              </a:ext>
            </a:extLst>
          </p:cNvPr>
          <p:cNvSpPr>
            <a:spLocks noGrp="1"/>
          </p:cNvSpPr>
          <p:nvPr>
            <p:ph idx="1"/>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rPr>
              <a:t>https://www.nhtsa.gov/nhtsa-datasets-and-apis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5"/>
              </a:rPr>
              <a:t>https://www.baaa-acro.com/statistics</a:t>
            </a:r>
            <a:br>
              <a:rPr lang="en-US" dirty="0">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Audio 6">
            <a:hlinkClick r:id="" action="ppaction://media"/>
            <a:extLst>
              <a:ext uri="{FF2B5EF4-FFF2-40B4-BE49-F238E27FC236}">
                <a16:creationId xmlns:a16="http://schemas.microsoft.com/office/drawing/2014/main" id="{B16DFF7F-E72F-434A-90B9-16569AE9886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893048195"/>
      </p:ext>
    </p:extLst>
  </p:cSld>
  <p:clrMapOvr>
    <a:masterClrMapping/>
  </p:clrMapOvr>
  <mc:AlternateContent xmlns:mc="http://schemas.openxmlformats.org/markup-compatibility/2006" xmlns:p14="http://schemas.microsoft.com/office/powerpoint/2010/main">
    <mc:Choice Requires="p14">
      <p:transition spd="slow" p14:dur="2000" advTm="13265"/>
    </mc:Choice>
    <mc:Fallback xmlns="">
      <p:transition spd="slow" advTm="132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B08D-77F3-A430-56E9-54B8B8B3D0B5}"/>
              </a:ext>
            </a:extLst>
          </p:cNvPr>
          <p:cNvSpPr>
            <a:spLocks noGrp="1"/>
          </p:cNvSpPr>
          <p:nvPr>
            <p:ph type="title"/>
          </p:nvPr>
        </p:nvSpPr>
        <p:spPr>
          <a:xfrm>
            <a:off x="2208810" y="2450275"/>
            <a:ext cx="9983190" cy="1320800"/>
          </a:xfrm>
        </p:spPr>
        <p:txBody>
          <a:bodyPr/>
          <a:lstStyle/>
          <a:p>
            <a:r>
              <a:rPr lang="en-US" dirty="0"/>
              <a:t>Thank You!</a:t>
            </a:r>
          </a:p>
        </p:txBody>
      </p:sp>
    </p:spTree>
    <p:extLst>
      <p:ext uri="{BB962C8B-B14F-4D97-AF65-F5344CB8AC3E}">
        <p14:creationId xmlns:p14="http://schemas.microsoft.com/office/powerpoint/2010/main" val="1061433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85240" y="1050595"/>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30017-91FD-4ADE-93EA-6B1DD93B3942}"/>
              </a:ext>
            </a:extLst>
          </p:cNvPr>
          <p:cNvSpPr>
            <a:spLocks noGrp="1"/>
          </p:cNvSpPr>
          <p:nvPr>
            <p:ph idx="1"/>
          </p:nvPr>
        </p:nvSpPr>
        <p:spPr>
          <a:xfrm>
            <a:off x="724396" y="2969469"/>
            <a:ext cx="8635660" cy="2800395"/>
          </a:xfrm>
        </p:spPr>
        <p:txBody>
          <a:bodyPr anchor="t">
            <a:norm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Analyze airline crash and fatality data</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Compare data from 1985-1999 and post-2000 era</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Determine trends and patterns in airline safety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292828301"/>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1285240" y="1050595"/>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7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530017-91FD-4ADE-93EA-6B1DD93B3942}"/>
              </a:ext>
            </a:extLst>
          </p:cNvPr>
          <p:cNvSpPr>
            <a:spLocks noGrp="1"/>
          </p:cNvSpPr>
          <p:nvPr>
            <p:ph idx="1"/>
          </p:nvPr>
        </p:nvSpPr>
        <p:spPr>
          <a:xfrm>
            <a:off x="724396" y="2969469"/>
            <a:ext cx="8635660" cy="2800395"/>
          </a:xfrm>
        </p:spPr>
        <p:txBody>
          <a:bodyPr anchor="t">
            <a:norm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Gathered data from reputable sources</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Focused on 1985-1999 and post-2000 periods</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Ensured data reliability and availability</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396909406"/>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8" name="Picture 7">
            <a:extLst>
              <a:ext uri="{FF2B5EF4-FFF2-40B4-BE49-F238E27FC236}">
                <a16:creationId xmlns:a16="http://schemas.microsoft.com/office/drawing/2014/main" id="{757D3D88-E5A1-15DF-7358-99E4E4EE1819}"/>
              </a:ext>
            </a:extLst>
          </p:cNvPr>
          <p:cNvPicPr>
            <a:picLocks noChangeAspect="1"/>
          </p:cNvPicPr>
          <p:nvPr/>
        </p:nvPicPr>
        <p:blipFill>
          <a:blip r:embed="rId6"/>
          <a:stretch>
            <a:fillRect/>
          </a:stretch>
        </p:blipFill>
        <p:spPr>
          <a:xfrm>
            <a:off x="1781299" y="1170955"/>
            <a:ext cx="6436425" cy="4896102"/>
          </a:xfrm>
          <a:prstGeom prst="rect">
            <a:avLst/>
          </a:prstGeom>
        </p:spPr>
      </p:pic>
    </p:spTree>
    <p:extLst>
      <p:ext uri="{BB962C8B-B14F-4D97-AF65-F5344CB8AC3E}">
        <p14:creationId xmlns:p14="http://schemas.microsoft.com/office/powerpoint/2010/main" val="3755504150"/>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5700156"/>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i="0" dirty="0">
                <a:solidFill>
                  <a:schemeClr val="tx1"/>
                </a:solidFill>
                <a:effectLst/>
                <a:latin typeface="Times New Roman" panose="02020603050405020304" pitchFamily="18" charset="0"/>
                <a:cs typeface="Times New Roman" panose="02020603050405020304" pitchFamily="18" charset="0"/>
              </a:rPr>
              <a:t>From the line chart above, sourced from </a:t>
            </a:r>
            <a:r>
              <a:rPr lang="en-US" sz="2400" i="0" u="sng"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https://www.baaa-acro.com/statistics</a:t>
            </a:r>
            <a:r>
              <a:rPr lang="en-US" sz="2400" i="0" dirty="0">
                <a:solidFill>
                  <a:schemeClr val="tx1"/>
                </a:solidFill>
                <a:effectLst/>
                <a:latin typeface="Times New Roman" panose="02020603050405020304" pitchFamily="18" charset="0"/>
                <a:cs typeface="Times New Roman" panose="02020603050405020304" pitchFamily="18" charset="0"/>
              </a:rPr>
              <a:t>, we can observe a gradual reduction in the number of crashes from 1995 to 2022. This indicates an improvement in airline safety over time.</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712055806"/>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69603" y="0"/>
            <a:ext cx="8074815" cy="1618489"/>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7" name="Picture 6">
            <a:extLst>
              <a:ext uri="{FF2B5EF4-FFF2-40B4-BE49-F238E27FC236}">
                <a16:creationId xmlns:a16="http://schemas.microsoft.com/office/drawing/2014/main" id="{2755C82A-1414-4036-EC19-DAC93AE575CD}"/>
              </a:ext>
            </a:extLst>
          </p:cNvPr>
          <p:cNvPicPr>
            <a:picLocks noChangeAspect="1"/>
          </p:cNvPicPr>
          <p:nvPr/>
        </p:nvPicPr>
        <p:blipFill>
          <a:blip r:embed="rId6"/>
          <a:stretch>
            <a:fillRect/>
          </a:stretch>
        </p:blipFill>
        <p:spPr>
          <a:xfrm>
            <a:off x="1187532" y="1618489"/>
            <a:ext cx="7849589" cy="4686541"/>
          </a:xfrm>
          <a:prstGeom prst="rect">
            <a:avLst/>
          </a:prstGeom>
        </p:spPr>
      </p:pic>
    </p:spTree>
    <p:extLst>
      <p:ext uri="{BB962C8B-B14F-4D97-AF65-F5344CB8AC3E}">
        <p14:creationId xmlns:p14="http://schemas.microsoft.com/office/powerpoint/2010/main" val="1782494503"/>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93354" y="855023"/>
            <a:ext cx="8074815" cy="4334494"/>
          </a:xfrm>
        </p:spPr>
        <p:txBody>
          <a:bodyPr anchor="ctr">
            <a:normAutofit/>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From the </a:t>
            </a:r>
            <a:r>
              <a:rPr lang="en-US" sz="2400" dirty="0">
                <a:solidFill>
                  <a:schemeClr val="tx1"/>
                </a:solidFill>
                <a:latin typeface="Times New Roman" panose="02020603050405020304" pitchFamily="18" charset="0"/>
                <a:cs typeface="Times New Roman" panose="02020603050405020304" pitchFamily="18" charset="0"/>
              </a:rPr>
              <a:t>Bar </a:t>
            </a:r>
            <a:r>
              <a:rPr lang="en-US" sz="2400" b="0" i="0" dirty="0">
                <a:solidFill>
                  <a:schemeClr val="tx1"/>
                </a:solidFill>
                <a:effectLst/>
                <a:latin typeface="Times New Roman" panose="02020603050405020304" pitchFamily="18" charset="0"/>
                <a:cs typeface="Times New Roman" panose="02020603050405020304" pitchFamily="18" charset="0"/>
              </a:rPr>
              <a:t>chart above, we can observe that during the period from 1985 to 1999, the number of fatalities per airline is relatively lower. This can be attributed to the lower frequency of flights, fewer miles flown, and a smaller number of people flown during that time. </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8" name="Picture 7">
            <a:extLst>
              <a:ext uri="{FF2B5EF4-FFF2-40B4-BE49-F238E27FC236}">
                <a16:creationId xmlns:a16="http://schemas.microsoft.com/office/drawing/2014/main" id="{008B6AA6-6C72-19EA-0E15-2729F753FD75}"/>
              </a:ext>
            </a:extLst>
          </p:cNvPr>
          <p:cNvPicPr>
            <a:picLocks noChangeAspect="1"/>
          </p:cNvPicPr>
          <p:nvPr/>
        </p:nvPicPr>
        <p:blipFill>
          <a:blip r:embed="rId6"/>
          <a:stretch>
            <a:fillRect/>
          </a:stretch>
        </p:blipFill>
        <p:spPr>
          <a:xfrm>
            <a:off x="2362675" y="4694340"/>
            <a:ext cx="3975304" cy="1625684"/>
          </a:xfrm>
          <a:prstGeom prst="rect">
            <a:avLst/>
          </a:prstGeom>
        </p:spPr>
      </p:pic>
    </p:spTree>
    <p:extLst>
      <p:ext uri="{BB962C8B-B14F-4D97-AF65-F5344CB8AC3E}">
        <p14:creationId xmlns:p14="http://schemas.microsoft.com/office/powerpoint/2010/main" val="103775684"/>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626E-918F-4524-A26A-2763A580D843}"/>
              </a:ext>
            </a:extLst>
          </p:cNvPr>
          <p:cNvSpPr>
            <a:spLocks noGrp="1"/>
          </p:cNvSpPr>
          <p:nvPr>
            <p:ph type="title"/>
          </p:nvPr>
        </p:nvSpPr>
        <p:spPr>
          <a:xfrm>
            <a:off x="893354" y="855023"/>
            <a:ext cx="8074815" cy="1128156"/>
          </a:xfrm>
        </p:spPr>
        <p:txBody>
          <a:bodyPr anchor="ctr">
            <a:normAutofit fontScale="90000"/>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5" name="Audio 4">
            <a:hlinkClick r:id="" action="ppaction://media"/>
            <a:extLst>
              <a:ext uri="{FF2B5EF4-FFF2-40B4-BE49-F238E27FC236}">
                <a16:creationId xmlns:a16="http://schemas.microsoft.com/office/drawing/2014/main" id="{338B1826-8B44-44CD-8168-BA77E1882D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pic>
        <p:nvPicPr>
          <p:cNvPr id="4" name="Picture 3">
            <a:extLst>
              <a:ext uri="{FF2B5EF4-FFF2-40B4-BE49-F238E27FC236}">
                <a16:creationId xmlns:a16="http://schemas.microsoft.com/office/drawing/2014/main" id="{85D36F1F-E420-60E8-70E2-6AE0E9810BC7}"/>
              </a:ext>
            </a:extLst>
          </p:cNvPr>
          <p:cNvPicPr>
            <a:picLocks noChangeAspect="1"/>
          </p:cNvPicPr>
          <p:nvPr/>
        </p:nvPicPr>
        <p:blipFill>
          <a:blip r:embed="rId6"/>
          <a:stretch>
            <a:fillRect/>
          </a:stretch>
        </p:blipFill>
        <p:spPr>
          <a:xfrm>
            <a:off x="1555668" y="1085729"/>
            <a:ext cx="7089568" cy="4686541"/>
          </a:xfrm>
          <a:prstGeom prst="rect">
            <a:avLst/>
          </a:prstGeom>
        </p:spPr>
      </p:pic>
    </p:spTree>
    <p:extLst>
      <p:ext uri="{BB962C8B-B14F-4D97-AF65-F5344CB8AC3E}">
        <p14:creationId xmlns:p14="http://schemas.microsoft.com/office/powerpoint/2010/main" val="3737403032"/>
      </p:ext>
    </p:extLst>
  </p:cSld>
  <p:clrMapOvr>
    <a:masterClrMapping/>
  </p:clrMapOvr>
  <mc:AlternateContent xmlns:mc="http://schemas.openxmlformats.org/markup-compatibility/2006" xmlns:p14="http://schemas.microsoft.com/office/powerpoint/2010/main">
    <mc:Choice Requires="p14">
      <p:transition spd="slow" p14:dur="2000" advTm="14940"/>
    </mc:Choice>
    <mc:Fallback xmlns="">
      <p:transition spd="slow" advTm="149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6" ma:contentTypeDescription="Create a new document." ma:contentTypeScope="" ma:versionID="0e6f67a26b13366d6254e5e54fb878f1">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c3e72444b45be638795b06bf5cc03ca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1563d5-9149-4f30-b856-93b8657cd1cb}"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lcf76f155ced4ddcb4097134ff3c332f xmlns="e8c9addc-188d-4db0-9f3e-ecac283308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83EFAC-BF19-4DC1-BEA8-5B64B7036E48}">
  <ds:schemaRefs>
    <ds:schemaRef ds:uri="http://schemas.microsoft.com/sharepoint/v3/contenttype/forms"/>
  </ds:schemaRefs>
</ds:datastoreItem>
</file>

<file path=customXml/itemProps2.xml><?xml version="1.0" encoding="utf-8"?>
<ds:datastoreItem xmlns:ds="http://schemas.openxmlformats.org/officeDocument/2006/customXml" ds:itemID="{523B1DA7-CA7A-4BF6-988C-FCF4C2068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A15D07-C87C-41B9-98B3-3362A5B360AC}">
  <ds:schemaRefs>
    <ds:schemaRef ds:uri="http://schemas.microsoft.com/office/2006/metadata/properties"/>
    <ds:schemaRef ds:uri="http://schemas.microsoft.com/office/infopath/2007/PartnerControls"/>
    <ds:schemaRef ds:uri="908902a0-8c4b-451d-ba20-f5abf25e0905"/>
    <ds:schemaRef ds:uri="e8c9addc-188d-4db0-9f3e-ecac283308f2"/>
  </ds:schemaRefs>
</ds:datastoreItem>
</file>

<file path=docProps/app.xml><?xml version="1.0" encoding="utf-8"?>
<Properties xmlns="http://schemas.openxmlformats.org/officeDocument/2006/extended-properties" xmlns:vt="http://schemas.openxmlformats.org/officeDocument/2006/docPropsVTypes">
  <Template>Facet</Template>
  <TotalTime>1678</TotalTime>
  <Words>715</Words>
  <Application>Microsoft Office PowerPoint</Application>
  <PresentationFormat>Widescreen</PresentationFormat>
  <Paragraphs>62</Paragraphs>
  <Slides>22</Slides>
  <Notes>17</Notes>
  <HiddenSlides>0</HiddenSlides>
  <MMClips>18</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Segoe UI</vt:lpstr>
      <vt:lpstr>Symbol</vt:lpstr>
      <vt:lpstr>Times New Roman</vt:lpstr>
      <vt:lpstr>Trebuchet MS</vt:lpstr>
      <vt:lpstr>Wingdings 3</vt:lpstr>
      <vt:lpstr>Facet</vt:lpstr>
      <vt:lpstr>AIRLINES SAFETY ANALYSIS</vt:lpstr>
      <vt:lpstr>Airline Safety Analysis: Separating Fact from Fiction</vt:lpstr>
      <vt:lpstr>Objective:</vt:lpstr>
      <vt:lpstr>Data Collection:</vt:lpstr>
      <vt:lpstr>Visualizations:</vt:lpstr>
      <vt:lpstr>Visualizations:  From the line chart above, sourced from https://www.baaa-acro.com/statistics, we can observe a gradual reduction in the number of crashes from 1995 to 2022. This indicates an improvement in airline safety over time.</vt:lpstr>
      <vt:lpstr>Visualizations:</vt:lpstr>
      <vt:lpstr>Visualizations:   From the Bar chart above, we can observe that during the period from 1985 to 1999, the number of fatalities per airline is relatively lower. This can be attributed to the lower frequency of flights, fewer miles flown, and a smaller number of people flown during that time.   </vt:lpstr>
      <vt:lpstr>Visualizations:     </vt:lpstr>
      <vt:lpstr>Visualizations:  From the above bar chart, we can understand that there are certain airlines with a higher number of fatalities, indicating poor safety standards maintained by those airlines. Additionally, it is important to consider that the frequency of flights and the number of people flown have gradually increased over time. This increased in air travel activity has had an impact on the fatality rate from 2000 to the present day.   </vt:lpstr>
      <vt:lpstr>Visualizations:    </vt:lpstr>
      <vt:lpstr>Visualizations:  From the above visualization, we can observe that in the year 2000, there were 41,945 fatalities due to road accidents. This highlights the fact that fatalities can occur in any mode of transportation, including road travel. It is important to recognize that safety risks exist across different transportation modes and to implement appropriate measures to ensure the safety of travelers in all forms of transportation.     </vt:lpstr>
      <vt:lpstr>Visualizations:       </vt:lpstr>
      <vt:lpstr>Visualizations:    From the above metrics visualization, we can observe that the number of crashes has decreased from the period of 1985-1999 to 2000-2014. This indicates that measures taken to improve airline safety and enhance aircraft quality have had a positive impact. The reduction in crashes suggests that advancements in safety protocols, technology, and industry regulations have contributed to making air travel safer. It is important to continue prioritizing and investing in airline safety measures to ensure the well-being and confidence of passengers.  </vt:lpstr>
      <vt:lpstr>Visualizations:    </vt:lpstr>
      <vt:lpstr>Visualizations:    </vt:lpstr>
      <vt:lpstr>Visualizations:  The two visualizations provided above represent the number of incidents during two distinct periods: 1985-1999 and 2000-2014. These visualizations serve as a reference to understand which airlines experienced a higher number of incidents within these timeframes. By examining the data displayed in these visualizations, we can gain insights into the relative safety records of different airlines and identify any notable patterns or trends. This information can be useful for assessing the performance and safety standards of individual airlines and informing decision-making processes related to air travel.    </vt:lpstr>
      <vt:lpstr>Ethical Considerations:  </vt:lpstr>
      <vt:lpstr>Ethical Considerations:  </vt:lpstr>
      <vt:lpstr>Conclusion:</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Brett Keller</dc:creator>
  <cp:lastModifiedBy>Naveen Bagam</cp:lastModifiedBy>
  <cp:revision>8</cp:revision>
  <dcterms:created xsi:type="dcterms:W3CDTF">2022-11-19T02:56:23Z</dcterms:created>
  <dcterms:modified xsi:type="dcterms:W3CDTF">2023-05-30T05:07:18Z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y fmtid="{D5CDD505-2E9C-101B-9397-08002B2CF9AE}" pid="3" name="MediaServiceImageTags">
    <vt:lpwstr/>
  </property>
</Properties>
</file>