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57" r:id="rId6"/>
    <p:sldId id="258" r:id="rId7"/>
    <p:sldId id="264" r:id="rId8"/>
    <p:sldId id="265" r:id="rId9"/>
    <p:sldId id="268" r:id="rId10"/>
    <p:sldId id="266" r:id="rId11"/>
    <p:sldId id="267" r:id="rId12"/>
    <p:sldId id="269" r:id="rId13"/>
    <p:sldId id="270" r:id="rId14"/>
    <p:sldId id="271" r:id="rId15"/>
    <p:sldId id="273" r:id="rId16"/>
    <p:sldId id="274" r:id="rId17"/>
    <p:sldId id="275" r:id="rId18"/>
    <p:sldId id="276" r:id="rId19"/>
    <p:sldId id="277" r:id="rId20"/>
    <p:sldId id="278" r:id="rId21"/>
    <p:sldId id="272" r:id="rId22"/>
    <p:sldId id="281" r:id="rId23"/>
    <p:sldId id="26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94660"/>
  </p:normalViewPr>
  <p:slideViewPr>
    <p:cSldViewPr snapToGrid="0">
      <p:cViewPr varScale="1">
        <p:scale>
          <a:sx n="100" d="100"/>
          <a:sy n="100" d="100"/>
        </p:scale>
        <p:origin x="7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1AD6E-1D1B-4A9A-B34D-282675ADBFB2}"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4273D-CB98-4492-895B-DF09F7D98A71}" type="slidenum">
              <a:rPr lang="en-US" smtClean="0"/>
              <a:t>‹#›</a:t>
            </a:fld>
            <a:endParaRPr lang="en-US"/>
          </a:p>
        </p:txBody>
      </p:sp>
    </p:spTree>
    <p:extLst>
      <p:ext uri="{BB962C8B-B14F-4D97-AF65-F5344CB8AC3E}">
        <p14:creationId xmlns:p14="http://schemas.microsoft.com/office/powerpoint/2010/main" val="356896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a:t>
            </a:fld>
            <a:endParaRPr lang="en-US"/>
          </a:p>
        </p:txBody>
      </p:sp>
    </p:spTree>
    <p:extLst>
      <p:ext uri="{BB962C8B-B14F-4D97-AF65-F5344CB8AC3E}">
        <p14:creationId xmlns:p14="http://schemas.microsoft.com/office/powerpoint/2010/main" val="38495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10</a:t>
            </a:fld>
            <a:endParaRPr lang="en-US"/>
          </a:p>
        </p:txBody>
      </p:sp>
    </p:spTree>
    <p:extLst>
      <p:ext uri="{BB962C8B-B14F-4D97-AF65-F5344CB8AC3E}">
        <p14:creationId xmlns:p14="http://schemas.microsoft.com/office/powerpoint/2010/main" val="167972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11</a:t>
            </a:fld>
            <a:endParaRPr lang="en-US"/>
          </a:p>
        </p:txBody>
      </p:sp>
    </p:spTree>
    <p:extLst>
      <p:ext uri="{BB962C8B-B14F-4D97-AF65-F5344CB8AC3E}">
        <p14:creationId xmlns:p14="http://schemas.microsoft.com/office/powerpoint/2010/main" val="160532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12</a:t>
            </a:fld>
            <a:endParaRPr lang="en-US"/>
          </a:p>
        </p:txBody>
      </p:sp>
    </p:spTree>
    <p:extLst>
      <p:ext uri="{BB962C8B-B14F-4D97-AF65-F5344CB8AC3E}">
        <p14:creationId xmlns:p14="http://schemas.microsoft.com/office/powerpoint/2010/main" val="357577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13</a:t>
            </a:fld>
            <a:endParaRPr lang="en-US"/>
          </a:p>
        </p:txBody>
      </p:sp>
    </p:spTree>
    <p:extLst>
      <p:ext uri="{BB962C8B-B14F-4D97-AF65-F5344CB8AC3E}">
        <p14:creationId xmlns:p14="http://schemas.microsoft.com/office/powerpoint/2010/main" val="3605026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14</a:t>
            </a:fld>
            <a:endParaRPr lang="en-US"/>
          </a:p>
        </p:txBody>
      </p:sp>
    </p:spTree>
    <p:extLst>
      <p:ext uri="{BB962C8B-B14F-4D97-AF65-F5344CB8AC3E}">
        <p14:creationId xmlns:p14="http://schemas.microsoft.com/office/powerpoint/2010/main" val="340401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15</a:t>
            </a:fld>
            <a:endParaRPr lang="en-US"/>
          </a:p>
        </p:txBody>
      </p:sp>
    </p:spTree>
    <p:extLst>
      <p:ext uri="{BB962C8B-B14F-4D97-AF65-F5344CB8AC3E}">
        <p14:creationId xmlns:p14="http://schemas.microsoft.com/office/powerpoint/2010/main" val="345834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16</a:t>
            </a:fld>
            <a:endParaRPr lang="en-US"/>
          </a:p>
        </p:txBody>
      </p:sp>
    </p:spTree>
    <p:extLst>
      <p:ext uri="{BB962C8B-B14F-4D97-AF65-F5344CB8AC3E}">
        <p14:creationId xmlns:p14="http://schemas.microsoft.com/office/powerpoint/2010/main" val="347810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17</a:t>
            </a:fld>
            <a:endParaRPr lang="en-US"/>
          </a:p>
        </p:txBody>
      </p:sp>
    </p:spTree>
    <p:extLst>
      <p:ext uri="{BB962C8B-B14F-4D97-AF65-F5344CB8AC3E}">
        <p14:creationId xmlns:p14="http://schemas.microsoft.com/office/powerpoint/2010/main" val="30484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2</a:t>
            </a:fld>
            <a:endParaRPr lang="en-US"/>
          </a:p>
        </p:txBody>
      </p:sp>
    </p:spTree>
    <p:extLst>
      <p:ext uri="{BB962C8B-B14F-4D97-AF65-F5344CB8AC3E}">
        <p14:creationId xmlns:p14="http://schemas.microsoft.com/office/powerpoint/2010/main" val="61804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3</a:t>
            </a:fld>
            <a:endParaRPr lang="en-US"/>
          </a:p>
        </p:txBody>
      </p:sp>
    </p:spTree>
    <p:extLst>
      <p:ext uri="{BB962C8B-B14F-4D97-AF65-F5344CB8AC3E}">
        <p14:creationId xmlns:p14="http://schemas.microsoft.com/office/powerpoint/2010/main" val="91139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4</a:t>
            </a:fld>
            <a:endParaRPr lang="en-US"/>
          </a:p>
        </p:txBody>
      </p:sp>
    </p:spTree>
    <p:extLst>
      <p:ext uri="{BB962C8B-B14F-4D97-AF65-F5344CB8AC3E}">
        <p14:creationId xmlns:p14="http://schemas.microsoft.com/office/powerpoint/2010/main" val="8168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5</a:t>
            </a:fld>
            <a:endParaRPr lang="en-US"/>
          </a:p>
        </p:txBody>
      </p:sp>
    </p:spTree>
    <p:extLst>
      <p:ext uri="{BB962C8B-B14F-4D97-AF65-F5344CB8AC3E}">
        <p14:creationId xmlns:p14="http://schemas.microsoft.com/office/powerpoint/2010/main" val="139143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6</a:t>
            </a:fld>
            <a:endParaRPr lang="en-US"/>
          </a:p>
        </p:txBody>
      </p:sp>
    </p:spTree>
    <p:extLst>
      <p:ext uri="{BB962C8B-B14F-4D97-AF65-F5344CB8AC3E}">
        <p14:creationId xmlns:p14="http://schemas.microsoft.com/office/powerpoint/2010/main" val="189213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7</a:t>
            </a:fld>
            <a:endParaRPr lang="en-US"/>
          </a:p>
        </p:txBody>
      </p:sp>
    </p:spTree>
    <p:extLst>
      <p:ext uri="{BB962C8B-B14F-4D97-AF65-F5344CB8AC3E}">
        <p14:creationId xmlns:p14="http://schemas.microsoft.com/office/powerpoint/2010/main" val="221959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8</a:t>
            </a:fld>
            <a:endParaRPr lang="en-US"/>
          </a:p>
        </p:txBody>
      </p:sp>
    </p:spTree>
    <p:extLst>
      <p:ext uri="{BB962C8B-B14F-4D97-AF65-F5344CB8AC3E}">
        <p14:creationId xmlns:p14="http://schemas.microsoft.com/office/powerpoint/2010/main" val="187292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9</a:t>
            </a:fld>
            <a:endParaRPr lang="en-US"/>
          </a:p>
        </p:txBody>
      </p:sp>
    </p:spTree>
    <p:extLst>
      <p:ext uri="{BB962C8B-B14F-4D97-AF65-F5344CB8AC3E}">
        <p14:creationId xmlns:p14="http://schemas.microsoft.com/office/powerpoint/2010/main" val="291564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41417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92074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20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07191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24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6010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28264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5166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0266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46358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1506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77787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7924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01403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2058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09162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15F5F3-2FB9-4C8F-830A-14080ED2D6DF}" type="datetimeFigureOut">
              <a:rPr lang="en-US" smtClean="0"/>
              <a:t>6/2/2023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00E1B7-5ECC-4CA6-AC86-7348561DE68F}" type="slidenum">
              <a:rPr lang="en-US" smtClean="0"/>
              <a:t>‹#›</a:t>
            </a:fld>
            <a:endParaRPr lang="en-US" dirty="0"/>
          </a:p>
        </p:txBody>
      </p:sp>
    </p:spTree>
    <p:extLst>
      <p:ext uri="{BB962C8B-B14F-4D97-AF65-F5344CB8AC3E}">
        <p14:creationId xmlns:p14="http://schemas.microsoft.com/office/powerpoint/2010/main" val="3150671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htsa.gov/nhtsa-datasets-and-apis"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2.xml"/><Relationship Id="rId4" Type="http://schemas.openxmlformats.org/officeDocument/2006/relationships/hyperlink" Target="https://www.baaa-acro.com/statistic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aaa-acro.com/statistic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27FA-AAAE-429E-9989-D737D9D2E7A4}"/>
              </a:ext>
            </a:extLst>
          </p:cNvPr>
          <p:cNvSpPr>
            <a:spLocks noGrp="1"/>
          </p:cNvSpPr>
          <p:nvPr>
            <p:ph type="ctrTitle"/>
          </p:nvPr>
        </p:nvSpPr>
        <p:spPr>
          <a:xfrm>
            <a:off x="4776374" y="633718"/>
            <a:ext cx="4299666" cy="3249131"/>
          </a:xfrm>
        </p:spPr>
        <p:txBody>
          <a:bodyPr>
            <a:normAutofit/>
          </a:bodyPr>
          <a:lstStyle/>
          <a:p>
            <a:pPr algn="l">
              <a:lnSpc>
                <a:spcPct val="90000"/>
              </a:lnSpc>
            </a:pPr>
            <a:r>
              <a:rPr lang="en-US" dirty="0">
                <a:latin typeface="Times New Roman" panose="02020603050405020304" pitchFamily="18" charset="0"/>
                <a:ea typeface="Calibri" panose="020F0502020204030204" pitchFamily="34" charset="0"/>
                <a:cs typeface="Times New Roman" panose="02020603050405020304" pitchFamily="18" charset="0"/>
              </a:rPr>
              <a:t>AIRLINES SAFETY ANALYSIS</a:t>
            </a:r>
          </a:p>
        </p:txBody>
      </p:sp>
      <p:sp>
        <p:nvSpPr>
          <p:cNvPr id="3" name="Subtitle 2">
            <a:extLst>
              <a:ext uri="{FF2B5EF4-FFF2-40B4-BE49-F238E27FC236}">
                <a16:creationId xmlns:a16="http://schemas.microsoft.com/office/drawing/2014/main" id="{795AD52B-5CDF-4BDB-9405-6EED4292DC8C}"/>
              </a:ext>
            </a:extLst>
          </p:cNvPr>
          <p:cNvSpPr>
            <a:spLocks noGrp="1"/>
          </p:cNvSpPr>
          <p:nvPr>
            <p:ph type="subTitle" idx="1"/>
          </p:nvPr>
        </p:nvSpPr>
        <p:spPr>
          <a:xfrm>
            <a:off x="4974336" y="4514446"/>
            <a:ext cx="4299666" cy="871042"/>
          </a:xfrm>
        </p:spPr>
        <p:txBody>
          <a:bodyPr>
            <a:normAutofit/>
          </a:bodyPr>
          <a:lstStyle/>
          <a:p>
            <a:pPr algn="l"/>
            <a:r>
              <a:rPr lang="en-US" b="1" dirty="0"/>
              <a:t>Naveen Bagam</a:t>
            </a:r>
          </a:p>
        </p:txBody>
      </p:sp>
      <p:sp>
        <p:nvSpPr>
          <p:cNvPr id="5"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id="{98B98CF9-10A4-6A49-75A2-BB881C47BA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771" y="2501988"/>
            <a:ext cx="1081447" cy="1956203"/>
          </a:xfrm>
          <a:prstGeom prst="rect">
            <a:avLst/>
          </a:prstGeom>
        </p:spPr>
      </p:pic>
      <p:pic>
        <p:nvPicPr>
          <p:cNvPr id="1026" name="Picture 2">
            <a:extLst>
              <a:ext uri="{FF2B5EF4-FFF2-40B4-BE49-F238E27FC236}">
                <a16:creationId xmlns:a16="http://schemas.microsoft.com/office/drawing/2014/main" id="{23E7A55D-1F57-03D4-A4B8-8DE0CEBAFD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56" y="951849"/>
            <a:ext cx="2952894" cy="3562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7C4FBF-E94B-65C4-2B81-675881E309F9}"/>
              </a:ext>
            </a:extLst>
          </p:cNvPr>
          <p:cNvPicPr>
            <a:picLocks noChangeAspect="1"/>
          </p:cNvPicPr>
          <p:nvPr/>
        </p:nvPicPr>
        <p:blipFill>
          <a:blip r:embed="rId6"/>
          <a:stretch>
            <a:fillRect/>
          </a:stretch>
        </p:blipFill>
        <p:spPr>
          <a:xfrm>
            <a:off x="911256" y="4747419"/>
            <a:ext cx="2771775" cy="1714500"/>
          </a:xfrm>
          <a:prstGeom prst="rect">
            <a:avLst/>
          </a:prstGeom>
        </p:spPr>
      </p:pic>
    </p:spTree>
    <p:extLst>
      <p:ext uri="{BB962C8B-B14F-4D97-AF65-F5344CB8AC3E}">
        <p14:creationId xmlns:p14="http://schemas.microsoft.com/office/powerpoint/2010/main" val="21024378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8" y="1828799"/>
            <a:ext cx="8074815" cy="3408219"/>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a:t>
            </a:r>
            <a:br>
              <a:rPr lang="en-US" sz="27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7707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727099" y="65314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8567BC-B917-7041-0A0F-628CCDCA14E8}"/>
              </a:ext>
            </a:extLst>
          </p:cNvPr>
          <p:cNvPicPr>
            <a:picLocks noChangeAspect="1"/>
          </p:cNvPicPr>
          <p:nvPr/>
        </p:nvPicPr>
        <p:blipFill>
          <a:blip r:embed="rId3"/>
          <a:stretch>
            <a:fillRect/>
          </a:stretch>
        </p:blipFill>
        <p:spPr>
          <a:xfrm>
            <a:off x="1740869" y="1347850"/>
            <a:ext cx="7213971" cy="4591286"/>
          </a:xfrm>
          <a:prstGeom prst="rect">
            <a:avLst/>
          </a:prstGeom>
        </p:spPr>
      </p:pic>
    </p:spTree>
    <p:extLst>
      <p:ext uri="{BB962C8B-B14F-4D97-AF65-F5344CB8AC3E}">
        <p14:creationId xmlns:p14="http://schemas.microsoft.com/office/powerpoint/2010/main" val="312643480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i="0" dirty="0">
                <a:solidFill>
                  <a:schemeClr val="tx1"/>
                </a:solidFill>
                <a:effectLst/>
                <a:latin typeface="Times New Roman" panose="02020603050405020304" pitchFamily="18" charset="0"/>
                <a:cs typeface="Times New Roman" panose="02020603050405020304" pitchFamily="18" charset="0"/>
              </a:rPr>
              <a:t>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0379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6B12361-519D-D700-B4B7-995D4D54DE25}"/>
              </a:ext>
            </a:extLst>
          </p:cNvPr>
          <p:cNvPicPr>
            <a:picLocks noChangeAspect="1"/>
          </p:cNvPicPr>
          <p:nvPr/>
        </p:nvPicPr>
        <p:blipFill>
          <a:blip r:embed="rId3"/>
          <a:stretch>
            <a:fillRect/>
          </a:stretch>
        </p:blipFill>
        <p:spPr>
          <a:xfrm>
            <a:off x="1116959" y="2976039"/>
            <a:ext cx="3680672" cy="2700366"/>
          </a:xfrm>
          <a:prstGeom prst="rect">
            <a:avLst/>
          </a:prstGeom>
        </p:spPr>
      </p:pic>
      <p:pic>
        <p:nvPicPr>
          <p:cNvPr id="22" name="Picture 21">
            <a:extLst>
              <a:ext uri="{FF2B5EF4-FFF2-40B4-BE49-F238E27FC236}">
                <a16:creationId xmlns:a16="http://schemas.microsoft.com/office/drawing/2014/main" id="{C4E77EA7-5E9F-FF24-F92D-6E6E9BDB80EB}"/>
              </a:ext>
            </a:extLst>
          </p:cNvPr>
          <p:cNvPicPr>
            <a:picLocks noChangeAspect="1"/>
          </p:cNvPicPr>
          <p:nvPr/>
        </p:nvPicPr>
        <p:blipFill>
          <a:blip r:embed="rId4"/>
          <a:stretch>
            <a:fillRect/>
          </a:stretch>
        </p:blipFill>
        <p:spPr>
          <a:xfrm>
            <a:off x="5838350" y="2885703"/>
            <a:ext cx="3353423" cy="2729227"/>
          </a:xfrm>
          <a:prstGeom prst="rect">
            <a:avLst/>
          </a:prstGeom>
        </p:spPr>
      </p:pic>
    </p:spTree>
    <p:extLst>
      <p:ext uri="{BB962C8B-B14F-4D97-AF65-F5344CB8AC3E}">
        <p14:creationId xmlns:p14="http://schemas.microsoft.com/office/powerpoint/2010/main" val="1749445878"/>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035857"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a:t>
            </a:r>
            <a:br>
              <a:rPr lang="en-US" sz="27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2703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7B94B7-6586-8352-F860-038526D80E5A}"/>
              </a:ext>
            </a:extLst>
          </p:cNvPr>
          <p:cNvPicPr>
            <a:picLocks noChangeAspect="1"/>
          </p:cNvPicPr>
          <p:nvPr/>
        </p:nvPicPr>
        <p:blipFill>
          <a:blip r:embed="rId3"/>
          <a:stretch>
            <a:fillRect/>
          </a:stretch>
        </p:blipFill>
        <p:spPr>
          <a:xfrm>
            <a:off x="1341545" y="1625337"/>
            <a:ext cx="7949028" cy="3607326"/>
          </a:xfrm>
          <a:prstGeom prst="rect">
            <a:avLst/>
          </a:prstGeom>
        </p:spPr>
      </p:pic>
    </p:spTree>
    <p:extLst>
      <p:ext uri="{BB962C8B-B14F-4D97-AF65-F5344CB8AC3E}">
        <p14:creationId xmlns:p14="http://schemas.microsoft.com/office/powerpoint/2010/main" val="289279299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905583-93BD-BF2A-AB82-06E02FB3CD7B}"/>
              </a:ext>
            </a:extLst>
          </p:cNvPr>
          <p:cNvPicPr>
            <a:picLocks noChangeAspect="1"/>
          </p:cNvPicPr>
          <p:nvPr/>
        </p:nvPicPr>
        <p:blipFill>
          <a:blip r:embed="rId3"/>
          <a:stretch>
            <a:fillRect/>
          </a:stretch>
        </p:blipFill>
        <p:spPr>
          <a:xfrm>
            <a:off x="1315925" y="1246376"/>
            <a:ext cx="6945480" cy="2838596"/>
          </a:xfrm>
          <a:prstGeom prst="rect">
            <a:avLst/>
          </a:prstGeom>
        </p:spPr>
      </p:pic>
    </p:spTree>
    <p:extLst>
      <p:ext uri="{BB962C8B-B14F-4D97-AF65-F5344CB8AC3E}">
        <p14:creationId xmlns:p14="http://schemas.microsoft.com/office/powerpoint/2010/main" val="14359348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9" y="31796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60192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0" i="0" dirty="0">
                <a:solidFill>
                  <a:srgbClr val="000000"/>
                </a:solidFill>
                <a:effectLst/>
                <a:latin typeface="Times New Roman" panose="02020603050405020304" pitchFamily="18" charset="0"/>
                <a:cs typeface="Times New Roman" panose="02020603050405020304" pitchFamily="18" charset="0"/>
              </a:rPr>
              <a:t>Ethical Considerations: </a:t>
            </a:r>
            <a:br>
              <a:rPr lang="en-US" b="0" i="0"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Privacy and sensitivity of data respected, used solely for research purposes.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Transparency and accuracy in reporting the findings to promote trustworthiness.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Clear communication of the limitations and scope of the analysis. </a:t>
            </a:r>
          </a:p>
          <a:p>
            <a:endParaRPr lang="en-US" dirty="0"/>
          </a:p>
        </p:txBody>
      </p:sp>
    </p:spTree>
    <p:extLst>
      <p:ext uri="{BB962C8B-B14F-4D97-AF65-F5344CB8AC3E}">
        <p14:creationId xmlns:p14="http://schemas.microsoft.com/office/powerpoint/2010/main" val="46491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marL="0" marR="0" indent="0">
              <a:lnSpc>
                <a:spcPct val="107000"/>
              </a:lnSpc>
              <a:spcBef>
                <a:spcPts val="1500"/>
              </a:spcBef>
              <a:spcAft>
                <a:spcPts val="1500"/>
              </a:spcAft>
              <a:buNone/>
            </a:pPr>
            <a:r>
              <a:rPr lang="en-US" sz="1800" kern="0" dirty="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has improved over time</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Media claims not entirely supported by data</a:t>
            </a:r>
          </a:p>
          <a:p>
            <a:pPr>
              <a:lnSpc>
                <a:spcPct val="107000"/>
              </a:lnSpc>
              <a:spcBef>
                <a:spcPts val="0"/>
              </a:spcBef>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Airlines continue to prioritize passenger safety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469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A63-E0DD-4B35-A995-A8724EF70782}"/>
              </a:ext>
            </a:extLst>
          </p:cNvPr>
          <p:cNvSpPr>
            <a:spLocks noGrp="1"/>
          </p:cNvSpPr>
          <p:nvPr>
            <p:ph type="title"/>
          </p:nvPr>
        </p:nvSpPr>
        <p:spPr>
          <a:xfrm>
            <a:off x="1285240" y="1050595"/>
            <a:ext cx="8074815" cy="1618489"/>
          </a:xfrm>
        </p:spPr>
        <p:txBody>
          <a:bodyPr anchor="ctr">
            <a:normAutofit/>
          </a:bodyPr>
          <a:lstStyle/>
          <a:p>
            <a:r>
              <a:rPr lang="en-US" sz="2800"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Analysis: Separating Fact from Fiction</a:t>
            </a:r>
            <a:endParaRPr lang="en-US"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3F01E-8C62-4E80-8EB9-06E272999B03}"/>
              </a:ext>
            </a:extLst>
          </p:cNvPr>
          <p:cNvSpPr>
            <a:spLocks noGrp="1"/>
          </p:cNvSpPr>
          <p:nvPr>
            <p:ph idx="1"/>
          </p:nvPr>
        </p:nvSpPr>
        <p:spPr>
          <a:xfrm>
            <a:off x="1285240" y="2969469"/>
            <a:ext cx="8074815" cy="2800395"/>
          </a:xfrm>
        </p:spPr>
        <p:txBody>
          <a:bodyPr anchor="t">
            <a:normAutofit/>
          </a:bodyPr>
          <a:lstStyle/>
          <a:p>
            <a:pPr marL="0" marR="0" lvl="0" indent="0">
              <a:lnSpc>
                <a:spcPct val="107000"/>
              </a:lnSpc>
              <a:spcBef>
                <a:spcPts val="0"/>
              </a:spcBef>
              <a:spcAft>
                <a:spcPts val="0"/>
              </a:spcAft>
              <a:buSzPts val="1000"/>
              <a:buNone/>
              <a:tabLst>
                <a:tab pos="457200" algn="l"/>
              </a:tabLst>
            </a:pPr>
            <a:r>
              <a:rPr lang="en-US" sz="2800" b="1" kern="0" dirty="0">
                <a:solidFill>
                  <a:schemeClr val="tx1"/>
                </a:solidFill>
                <a:latin typeface="Times New Roman" panose="02020603050405020304" pitchFamily="18" charset="0"/>
                <a:cs typeface="Times New Roman" panose="02020603050405020304" pitchFamily="18" charset="0"/>
              </a:rPr>
              <a:t>Introduction</a:t>
            </a:r>
            <a:r>
              <a:rPr lang="en-US" sz="2800" kern="0" dirty="0">
                <a:solidFill>
                  <a:schemeClr val="tx1"/>
                </a:solidFill>
                <a:latin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0"/>
              </a:spcAft>
              <a:buSzPts val="1000"/>
              <a:buNone/>
              <a:tabLst>
                <a:tab pos="457200" algn="l"/>
              </a:tabLst>
            </a:pPr>
            <a:endParaRPr lang="en-US" sz="2000" kern="0" dirty="0">
              <a:solidFill>
                <a:schemeClr val="tx1"/>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 safety concerns in the media</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Claims of increasing danger compared to automobiles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074763030"/>
      </p:ext>
    </p:extLst>
  </p:cSld>
  <p:clrMapOvr>
    <a:masterClrMapping/>
  </p:clrMapOvr>
  <mc:AlternateContent xmlns:mc="http://schemas.openxmlformats.org/markup-compatibility/2006" xmlns:p14="http://schemas.microsoft.com/office/powerpoint/2010/main">
    <mc:Choice Requires="p14">
      <p:transition spd="slow" p14:dur="2000" advTm="34062"/>
    </mc:Choice>
    <mc:Fallback xmlns="">
      <p:transition spd="slow" advTm="340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389-8AC8-41D9-9C99-A1B817E2E42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FAE3ACD-215B-4237-A014-6FEB97196420}"/>
              </a:ext>
            </a:extLst>
          </p:cNvPr>
          <p:cNvSpPr>
            <a:spLocks noGrp="1"/>
          </p:cNvSpPr>
          <p:nvPr>
            <p:ph idx="1"/>
          </p:nvPr>
        </p:nvSpPr>
        <p:spPr/>
        <p:txBody>
          <a:bodyPr>
            <a:normAutofit/>
          </a:bodyPr>
          <a:lstStyle/>
          <a:p>
            <a:r>
              <a:rPr lang="en-US" u="sng" dirty="0">
                <a:effectLst/>
                <a:hlinkClick r:id="rId2"/>
              </a:rPr>
              <a:t>https://github.com/fivethirtyeight/data/tree/master/airline-safety</a:t>
            </a:r>
            <a:endParaRPr lang="en-US" dirty="0">
              <a:effectLst/>
            </a:endParaRPr>
          </a:p>
          <a:p>
            <a:r>
              <a:rPr lang="en-US" dirty="0">
                <a:solidFill>
                  <a:srgbClr val="404040"/>
                </a:solidFill>
                <a:effectLst/>
                <a:hlinkClick r:id="rId3"/>
              </a:rPr>
              <a:t>https://www.nhtsa.gov/nhtsa-datasets-and-apis</a:t>
            </a:r>
            <a:endParaRPr lang="en-US" dirty="0">
              <a:effectLst/>
            </a:endParaRPr>
          </a:p>
          <a:p>
            <a:r>
              <a:rPr lang="en-US" dirty="0">
                <a:solidFill>
                  <a:srgbClr val="404040"/>
                </a:solidFill>
                <a:effectLst/>
                <a:hlinkClick r:id="rId4"/>
              </a:rPr>
              <a:t>https://www.baaa-acro.com/statistics</a:t>
            </a:r>
            <a:endParaRPr lang="en-US" dirty="0">
              <a:effectLst/>
            </a:endParaRPr>
          </a:p>
        </p:txBody>
      </p:sp>
    </p:spTree>
    <p:extLst>
      <p:ext uri="{BB962C8B-B14F-4D97-AF65-F5344CB8AC3E}">
        <p14:creationId xmlns:p14="http://schemas.microsoft.com/office/powerpoint/2010/main" val="2893048195"/>
      </p:ext>
    </p:extLst>
  </p:cSld>
  <p:clrMapOvr>
    <a:masterClrMapping/>
  </p:clrMapOvr>
  <mc:AlternateContent xmlns:mc="http://schemas.openxmlformats.org/markup-compatibility/2006" xmlns:p14="http://schemas.microsoft.com/office/powerpoint/2010/main">
    <mc:Choice Requires="p14">
      <p:transition spd="slow" p14:dur="2000" advTm="13265"/>
    </mc:Choice>
    <mc:Fallback xmlns="">
      <p:transition spd="slow" advTm="132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B08D-77F3-A430-56E9-54B8B8B3D0B5}"/>
              </a:ext>
            </a:extLst>
          </p:cNvPr>
          <p:cNvSpPr>
            <a:spLocks noGrp="1"/>
          </p:cNvSpPr>
          <p:nvPr>
            <p:ph type="title"/>
          </p:nvPr>
        </p:nvSpPr>
        <p:spPr>
          <a:xfrm>
            <a:off x="2208810" y="2450275"/>
            <a:ext cx="9983190" cy="1320800"/>
          </a:xfrm>
        </p:spPr>
        <p:txBody>
          <a:bodyPr/>
          <a:lstStyle/>
          <a:p>
            <a:r>
              <a:rPr lang="en-US" dirty="0"/>
              <a:t>Thank You!</a:t>
            </a:r>
          </a:p>
        </p:txBody>
      </p:sp>
    </p:spTree>
    <p:extLst>
      <p:ext uri="{BB962C8B-B14F-4D97-AF65-F5344CB8AC3E}">
        <p14:creationId xmlns:p14="http://schemas.microsoft.com/office/powerpoint/2010/main" val="106143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Analyze airline crash and fatality data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Compare data from 1985-1999 and post-2000 era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Determine trends and patterns in airline safety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282830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Gathered data from reputable sources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Focused on 1985-1999 and post-2000 periods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Ensured data reliability and availability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69094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57D3D88-E5A1-15DF-7358-99E4E4EE1819}"/>
              </a:ext>
            </a:extLst>
          </p:cNvPr>
          <p:cNvPicPr>
            <a:picLocks noChangeAspect="1"/>
          </p:cNvPicPr>
          <p:nvPr/>
        </p:nvPicPr>
        <p:blipFill>
          <a:blip r:embed="rId3"/>
          <a:stretch>
            <a:fillRect/>
          </a:stretch>
        </p:blipFill>
        <p:spPr>
          <a:xfrm>
            <a:off x="1781299" y="1170955"/>
            <a:ext cx="6436425" cy="4896102"/>
          </a:xfrm>
          <a:prstGeom prst="rect">
            <a:avLst/>
          </a:prstGeom>
        </p:spPr>
      </p:pic>
    </p:spTree>
    <p:extLst>
      <p:ext uri="{BB962C8B-B14F-4D97-AF65-F5344CB8AC3E}">
        <p14:creationId xmlns:p14="http://schemas.microsoft.com/office/powerpoint/2010/main" val="375550415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59376"/>
            <a:ext cx="8074815" cy="5700156"/>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i="0" dirty="0">
                <a:solidFill>
                  <a:schemeClr val="tx1"/>
                </a:solidFill>
                <a:effectLst/>
                <a:latin typeface="Times New Roman" panose="02020603050405020304" pitchFamily="18" charset="0"/>
                <a:cs typeface="Times New Roman" panose="02020603050405020304" pitchFamily="18" charset="0"/>
              </a:rPr>
              <a:t>From the line chart above, sourced from </a:t>
            </a:r>
            <a:r>
              <a:rPr lang="en-US" sz="2400" i="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https://www.baaa-acro.com/statistics</a:t>
            </a:r>
            <a:r>
              <a:rPr lang="en-US" sz="2400" i="0" dirty="0">
                <a:solidFill>
                  <a:schemeClr val="tx1"/>
                </a:solidFill>
                <a:effectLst/>
                <a:latin typeface="Times New Roman" panose="02020603050405020304" pitchFamily="18" charset="0"/>
                <a:cs typeface="Times New Roman" panose="02020603050405020304" pitchFamily="18" charset="0"/>
              </a:rPr>
              <a:t>, we can observe a gradual reduction in the number of crashes from 1995 to 2022. This indicates an improvement in airline safety over time.</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0558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55C82A-1414-4036-EC19-DAC93AE575CD}"/>
              </a:ext>
            </a:extLst>
          </p:cNvPr>
          <p:cNvPicPr>
            <a:picLocks noChangeAspect="1"/>
          </p:cNvPicPr>
          <p:nvPr/>
        </p:nvPicPr>
        <p:blipFill>
          <a:blip r:embed="rId3"/>
          <a:stretch>
            <a:fillRect/>
          </a:stretch>
        </p:blipFill>
        <p:spPr>
          <a:xfrm>
            <a:off x="1187532" y="1618489"/>
            <a:ext cx="7849589" cy="4686541"/>
          </a:xfrm>
          <a:prstGeom prst="rect">
            <a:avLst/>
          </a:prstGeom>
        </p:spPr>
      </p:pic>
    </p:spTree>
    <p:extLst>
      <p:ext uri="{BB962C8B-B14F-4D97-AF65-F5344CB8AC3E}">
        <p14:creationId xmlns:p14="http://schemas.microsoft.com/office/powerpoint/2010/main" val="1782494503"/>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4334494"/>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From the </a:t>
            </a:r>
            <a:r>
              <a:rPr lang="en-US" sz="2400" dirty="0">
                <a:solidFill>
                  <a:schemeClr val="tx1"/>
                </a:solidFill>
                <a:latin typeface="Times New Roman" panose="02020603050405020304" pitchFamily="18" charset="0"/>
                <a:cs typeface="Times New Roman" panose="02020603050405020304" pitchFamily="18" charset="0"/>
              </a:rPr>
              <a:t>Bar </a:t>
            </a:r>
            <a:r>
              <a:rPr lang="en-US" sz="2400" b="0" i="0" dirty="0">
                <a:solidFill>
                  <a:schemeClr val="tx1"/>
                </a:solidFill>
                <a:effectLst/>
                <a:latin typeface="Times New Roman" panose="02020603050405020304" pitchFamily="18" charset="0"/>
                <a:cs typeface="Times New Roman" panose="02020603050405020304" pitchFamily="18" charset="0"/>
              </a:rPr>
              <a:t>chart above, we can observe that during the period from 1985 to 1999, the number of fatalities per airline is relatively lower. This can be attributed to the lower frequency of flights, fewer miles flown, and a smaller number of people flown during that time.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08B6AA6-6C72-19EA-0E15-2729F753FD75}"/>
              </a:ext>
            </a:extLst>
          </p:cNvPr>
          <p:cNvPicPr>
            <a:picLocks noChangeAspect="1"/>
          </p:cNvPicPr>
          <p:nvPr/>
        </p:nvPicPr>
        <p:blipFill>
          <a:blip r:embed="rId3"/>
          <a:stretch>
            <a:fillRect/>
          </a:stretch>
        </p:blipFill>
        <p:spPr>
          <a:xfrm>
            <a:off x="2362675" y="4694340"/>
            <a:ext cx="3975304" cy="1625684"/>
          </a:xfrm>
          <a:prstGeom prst="rect">
            <a:avLst/>
          </a:prstGeom>
        </p:spPr>
      </p:pic>
    </p:spTree>
    <p:extLst>
      <p:ext uri="{BB962C8B-B14F-4D97-AF65-F5344CB8AC3E}">
        <p14:creationId xmlns:p14="http://schemas.microsoft.com/office/powerpoint/2010/main" val="103775684"/>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1128156"/>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D36F1F-E420-60E8-70E2-6AE0E9810BC7}"/>
              </a:ext>
            </a:extLst>
          </p:cNvPr>
          <p:cNvPicPr>
            <a:picLocks noChangeAspect="1"/>
          </p:cNvPicPr>
          <p:nvPr/>
        </p:nvPicPr>
        <p:blipFill>
          <a:blip r:embed="rId3"/>
          <a:stretch>
            <a:fillRect/>
          </a:stretch>
        </p:blipFill>
        <p:spPr>
          <a:xfrm>
            <a:off x="1555668" y="1085729"/>
            <a:ext cx="6426282" cy="4686541"/>
          </a:xfrm>
          <a:prstGeom prst="rect">
            <a:avLst/>
          </a:prstGeom>
        </p:spPr>
      </p:pic>
    </p:spTree>
    <p:extLst>
      <p:ext uri="{BB962C8B-B14F-4D97-AF65-F5344CB8AC3E}">
        <p14:creationId xmlns:p14="http://schemas.microsoft.com/office/powerpoint/2010/main" val="3737403032"/>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6" ma:contentTypeDescription="Create a new document." ma:contentTypeScope="" ma:versionID="0e6f67a26b13366d6254e5e54fb878f1">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c3e72444b45be638795b06bf5cc03ca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23B1DA7-CA7A-4BF6-988C-FCF4C2068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83EFAC-BF19-4DC1-BEA8-5B64B7036E48}">
  <ds:schemaRefs>
    <ds:schemaRef ds:uri="http://schemas.microsoft.com/sharepoint/v3/contenttype/forms"/>
  </ds:schemaRefs>
</ds:datastoreItem>
</file>

<file path=customXml/itemProps3.xml><?xml version="1.0" encoding="utf-8"?>
<ds:datastoreItem xmlns:ds="http://schemas.openxmlformats.org/officeDocument/2006/customXml" ds:itemID="{C5A15D07-C87C-41B9-98B3-3362A5B360AC}">
  <ds:schemaRefs>
    <ds:schemaRef ds:uri="http://schemas.microsoft.com/office/2006/metadata/properties"/>
    <ds:schemaRef ds:uri="http://schemas.microsoft.com/office/infopath/2007/PartnerControls"/>
    <ds:schemaRef ds:uri="908902a0-8c4b-451d-ba20-f5abf25e0905"/>
    <ds:schemaRef ds:uri="e8c9addc-188d-4db0-9f3e-ecac283308f2"/>
  </ds:schemaRefs>
</ds:datastoreItem>
</file>

<file path=docProps/app.xml><?xml version="1.0" encoding="utf-8"?>
<Properties xmlns="http://schemas.openxmlformats.org/officeDocument/2006/extended-properties" xmlns:vt="http://schemas.openxmlformats.org/officeDocument/2006/docPropsVTypes">
  <Template>Facet</Template>
  <TotalTime>8155</TotalTime>
  <Words>689</Words>
  <Application>Microsoft Office PowerPoint</Application>
  <PresentationFormat>Widescreen</PresentationFormat>
  <Paragraphs>59</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Segoe UI</vt:lpstr>
      <vt:lpstr>Symbol</vt:lpstr>
      <vt:lpstr>Times New Roman</vt:lpstr>
      <vt:lpstr>Trebuchet MS</vt:lpstr>
      <vt:lpstr>Wingdings 3</vt:lpstr>
      <vt:lpstr>Facet</vt:lpstr>
      <vt:lpstr>AIRLINES SAFETY ANALYSIS</vt:lpstr>
      <vt:lpstr>Airline Safety Analysis: Separating Fact from Fiction</vt:lpstr>
      <vt:lpstr>Objective:</vt:lpstr>
      <vt:lpstr>Data Collection:</vt:lpstr>
      <vt:lpstr>Visualizations:</vt:lpstr>
      <vt:lpstr>Visualizations:  From the line chart above, sourced from https://www.baaa-acro.com/statistics, we can observe a gradual reduction in the number of crashes from 1995 to 2022. This indicates an improvement in airline safety over time.</vt:lpstr>
      <vt:lpstr>Visualizations:</vt:lpstr>
      <vt:lpstr>Visualizations:   From the Bar chart above, we can observe that during the period from 1985 to 1999, the number of fatalities per airline is relatively lower. This can be attributed to the lower frequency of flights, fewer miles flown, and a smaller number of people flown during that time.   </vt:lpstr>
      <vt:lpstr>Visualizations:     </vt:lpstr>
      <vt:lpstr>Visualizations:  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   </vt:lpstr>
      <vt:lpstr>Visualizations:    </vt:lpstr>
      <vt:lpstr>Visualizations:  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     </vt:lpstr>
      <vt:lpstr>Visualizations:       </vt:lpstr>
      <vt:lpstr>Visualizations:    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  </vt:lpstr>
      <vt:lpstr>Visualizations:    </vt:lpstr>
      <vt:lpstr>Visualizations:    </vt:lpstr>
      <vt:lpstr>Visualizations:  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    </vt:lpstr>
      <vt:lpstr>Ethical Considerations:  </vt:lpstr>
      <vt:lpstr>Conclusion:</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Keller</dc:creator>
  <cp:lastModifiedBy>Naveen Bagam</cp:lastModifiedBy>
  <cp:revision>12</cp:revision>
  <dcterms:created xsi:type="dcterms:W3CDTF">2022-11-19T02:56:23Z</dcterms:created>
  <dcterms:modified xsi:type="dcterms:W3CDTF">2023-06-04T00:06:42Z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