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7" r:id="rId5"/>
    <p:sldId id="258" r:id="rId6"/>
    <p:sldId id="263" r:id="rId7"/>
    <p:sldId id="259" r:id="rId8"/>
    <p:sldId id="261" r:id="rId9"/>
    <p:sldId id="260" r:id="rId10"/>
    <p:sldId id="273" r:id="rId11"/>
    <p:sldId id="267" r:id="rId12"/>
    <p:sldId id="262" r:id="rId13"/>
    <p:sldId id="265" r:id="rId14"/>
    <p:sldId id="275" r:id="rId15"/>
    <p:sldId id="276" r:id="rId16"/>
    <p:sldId id="268" r:id="rId17"/>
    <p:sldId id="269" r:id="rId18"/>
    <p:sldId id="271" r:id="rId19"/>
    <p:sldId id="270" r:id="rId20"/>
    <p:sldId id="272" r:id="rId21"/>
    <p:sldId id="274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DC7BC-36A4-EC77-1770-1567345CEFA9}" v="255" dt="2025-02-25T06:22:15.268"/>
    <p1510:client id="{0EDC679A-E614-4462-86C5-6424D6944E3F}" v="120" dt="2025-02-26T19:02:40.724"/>
    <p1510:client id="{1CC2AE54-FBA3-4C30-BCE0-2F97D501A558}" v="126" dt="2025-02-26T03:19:41.343"/>
    <p1510:client id="{1CCD33D4-48C0-487A-BC6A-7AE240A7B538}" v="239" dt="2025-02-26T01:19:49.687"/>
    <p1510:client id="{227D87A5-6266-4F23-A90A-1B13515ECB28}" v="14" dt="2025-02-26T01:25:24.319"/>
    <p1510:client id="{292B7ACC-113B-4DAC-8CEF-A3445C0427F6}" v="801" dt="2025-02-26T02:28:28.550"/>
    <p1510:client id="{35FFB255-E15D-4350-A1FC-F4002739E9D4}" v="13" dt="2025-02-26T03:10:37.808"/>
    <p1510:client id="{378BAA83-AC75-7649-0431-06BAA1925EFC}" v="58" dt="2025-02-26T02:24:49.414"/>
    <p1510:client id="{3E84BF37-2891-0ACF-2CB4-FB0B65FEF1AB}" v="13" dt="2025-02-26T01:18:07.643"/>
    <p1510:client id="{4DA4BEBC-2F90-489D-A1C7-BBB14A4603D1}" v="150" dt="2025-02-26T05:08:34.508"/>
    <p1510:client id="{578D4DAA-2F16-4821-835D-56E6FE2CCE35}" v="133" dt="2025-02-26T04:06:25.575"/>
    <p1510:client id="{67565452-339A-408C-BC01-32E2143FE477}" v="570" dt="2025-02-26T00:09:10.403"/>
    <p1510:client id="{9EEBE679-5349-2511-9A84-C45396BB80E7}" v="104" dt="2025-02-26T02:35:00.240"/>
    <p1510:client id="{A877B765-1B0A-4B7C-9075-0513C35832EF}" v="37" dt="2025-02-26T19:12:16.315"/>
    <p1510:client id="{AC866443-74E0-42F7-9E65-8DAB8CB3A5DC}" v="66" dt="2025-02-26T16:44:03.943"/>
    <p1510:client id="{B0670305-3D93-49ED-AE66-DB96A25BCA00}" v="531" dt="2025-02-26T17:38:38.505"/>
    <p1510:client id="{BD72B6CE-AAD5-4CFE-7723-7F331E808CA8}" v="78" dt="2025-02-26T02:40:12.377"/>
    <p1510:client id="{C9C3D075-B79C-458D-8327-1AFF6799C46B}" v="16" dt="2025-02-26T02:08:49.235"/>
    <p1510:client id="{D38EC7AA-C38D-E0A8-8C62-8A6CE68512F3}" v="36" dt="2025-02-26T16:24:06.821"/>
    <p1510:client id="{DBA2F6BA-2127-2F42-9776-4D1BFCBFD9DD}" v="58" dt="2025-02-26T00:21:38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B6445E-FC22-436F-831A-555D63581B5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D3CD9E-E266-4239-94EE-ECB624FD43ED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Introduction</a:t>
          </a:r>
        </a:p>
      </dgm:t>
    </dgm:pt>
    <dgm:pt modelId="{8CBC365F-B5EB-441D-A7AA-B6BEA72906A0}" type="parTrans" cxnId="{533BD245-DDD3-4625-9404-2E4C03EA50C4}">
      <dgm:prSet/>
      <dgm:spPr/>
      <dgm:t>
        <a:bodyPr/>
        <a:lstStyle/>
        <a:p>
          <a:endParaRPr lang="en-US"/>
        </a:p>
      </dgm:t>
    </dgm:pt>
    <dgm:pt modelId="{9EC1D451-F423-48AC-A2FA-0650082B5C9A}" type="sibTrans" cxnId="{533BD245-DDD3-4625-9404-2E4C03EA50C4}">
      <dgm:prSet/>
      <dgm:spPr/>
      <dgm:t>
        <a:bodyPr/>
        <a:lstStyle/>
        <a:p>
          <a:endParaRPr lang="en-US"/>
        </a:p>
      </dgm:t>
    </dgm:pt>
    <dgm:pt modelId="{79233BDA-FCEF-4930-A8A5-7415B0A5788F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Data Overview</a:t>
          </a:r>
        </a:p>
      </dgm:t>
    </dgm:pt>
    <dgm:pt modelId="{C32F936E-D401-4FF8-BEA8-75DCBE88FEDD}" type="parTrans" cxnId="{18D54435-55EE-4BE6-B48B-B30220C8A83F}">
      <dgm:prSet/>
      <dgm:spPr/>
      <dgm:t>
        <a:bodyPr/>
        <a:lstStyle/>
        <a:p>
          <a:endParaRPr lang="en-US"/>
        </a:p>
      </dgm:t>
    </dgm:pt>
    <dgm:pt modelId="{13E6CDCE-7C53-43A0-BAC7-4257CCAC3FBB}" type="sibTrans" cxnId="{18D54435-55EE-4BE6-B48B-B30220C8A83F}">
      <dgm:prSet/>
      <dgm:spPr/>
      <dgm:t>
        <a:bodyPr/>
        <a:lstStyle/>
        <a:p>
          <a:endParaRPr lang="en-US"/>
        </a:p>
      </dgm:t>
    </dgm:pt>
    <dgm:pt modelId="{06B4935B-B975-447D-B923-7C8DB08BD40A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Data Cleaning &amp; Preprocessing</a:t>
          </a:r>
        </a:p>
      </dgm:t>
    </dgm:pt>
    <dgm:pt modelId="{6E266435-9F4E-4C33-8158-E24060944159}" type="parTrans" cxnId="{D6447FFF-C67A-4707-A599-09441122771C}">
      <dgm:prSet/>
      <dgm:spPr/>
      <dgm:t>
        <a:bodyPr/>
        <a:lstStyle/>
        <a:p>
          <a:endParaRPr lang="en-US"/>
        </a:p>
      </dgm:t>
    </dgm:pt>
    <dgm:pt modelId="{BA513191-F2CB-4763-9E08-8DE60A103D99}" type="sibTrans" cxnId="{D6447FFF-C67A-4707-A599-09441122771C}">
      <dgm:prSet/>
      <dgm:spPr/>
      <dgm:t>
        <a:bodyPr/>
        <a:lstStyle/>
        <a:p>
          <a:endParaRPr lang="en-US"/>
        </a:p>
      </dgm:t>
    </dgm:pt>
    <dgm:pt modelId="{E0C9E723-B208-49DF-B8FF-8074B300DA9A}">
      <dgm:prSet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Univariate and Multivariate Analysis</a:t>
          </a:r>
        </a:p>
      </dgm:t>
    </dgm:pt>
    <dgm:pt modelId="{25129511-BE0B-4D8D-B487-01AB91C3F6D0}" type="parTrans" cxnId="{8B81B70A-1C16-40AE-9420-97F9120BF2B3}">
      <dgm:prSet/>
      <dgm:spPr/>
      <dgm:t>
        <a:bodyPr/>
        <a:lstStyle/>
        <a:p>
          <a:endParaRPr lang="en-US"/>
        </a:p>
      </dgm:t>
    </dgm:pt>
    <dgm:pt modelId="{D11CD516-09AB-4CA6-AD83-BEF56C34FA89}" type="sibTrans" cxnId="{8B81B70A-1C16-40AE-9420-97F9120BF2B3}">
      <dgm:prSet/>
      <dgm:spPr/>
      <dgm:t>
        <a:bodyPr/>
        <a:lstStyle/>
        <a:p>
          <a:endParaRPr lang="en-US"/>
        </a:p>
      </dgm:t>
    </dgm:pt>
    <dgm:pt modelId="{227CBA17-4C87-4B58-B02F-E207F9B44A9A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Limitations &amp; Challenges</a:t>
          </a:r>
        </a:p>
      </dgm:t>
    </dgm:pt>
    <dgm:pt modelId="{634EBD02-B2BB-4B7C-9A16-1C5CACAEF891}" type="parTrans" cxnId="{BC4C125C-7C25-4A0C-92B0-C61F1DD4D5C8}">
      <dgm:prSet/>
      <dgm:spPr/>
      <dgm:t>
        <a:bodyPr/>
        <a:lstStyle/>
        <a:p>
          <a:endParaRPr lang="en-US"/>
        </a:p>
      </dgm:t>
    </dgm:pt>
    <dgm:pt modelId="{669FC4F3-FA12-4710-BB38-0A150E53F1BB}" type="sibTrans" cxnId="{BC4C125C-7C25-4A0C-92B0-C61F1DD4D5C8}">
      <dgm:prSet/>
      <dgm:spPr/>
      <dgm:t>
        <a:bodyPr/>
        <a:lstStyle/>
        <a:p>
          <a:endParaRPr lang="en-US"/>
        </a:p>
      </dgm:t>
    </dgm:pt>
    <dgm:pt modelId="{BC651300-B341-4615-81DC-70C3C484B038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Next Steps </a:t>
          </a:r>
        </a:p>
      </dgm:t>
    </dgm:pt>
    <dgm:pt modelId="{829BA0CD-41A5-4683-A405-9048B1B0B23C}" type="parTrans" cxnId="{069B8778-C774-4D79-8A56-0F7CC451C5F2}">
      <dgm:prSet/>
      <dgm:spPr/>
      <dgm:t>
        <a:bodyPr/>
        <a:lstStyle/>
        <a:p>
          <a:endParaRPr lang="en-US"/>
        </a:p>
      </dgm:t>
    </dgm:pt>
    <dgm:pt modelId="{01DF9FE9-5EC6-4180-B71B-60047477583A}" type="sibTrans" cxnId="{069B8778-C774-4D79-8A56-0F7CC451C5F2}">
      <dgm:prSet/>
      <dgm:spPr/>
      <dgm:t>
        <a:bodyPr/>
        <a:lstStyle/>
        <a:p>
          <a:endParaRPr lang="en-US"/>
        </a:p>
      </dgm:t>
    </dgm:pt>
    <dgm:pt modelId="{DDB6887B-B9D8-48E4-81D6-110479FFCD57}" type="pres">
      <dgm:prSet presAssocID="{D3B6445E-FC22-436F-831A-555D63581B53}" presName="vert0" presStyleCnt="0">
        <dgm:presLayoutVars>
          <dgm:dir/>
          <dgm:animOne val="branch"/>
          <dgm:animLvl val="lvl"/>
        </dgm:presLayoutVars>
      </dgm:prSet>
      <dgm:spPr/>
    </dgm:pt>
    <dgm:pt modelId="{9DBAFC18-CC6A-420E-A5A2-280620DC6845}" type="pres">
      <dgm:prSet presAssocID="{06D3CD9E-E266-4239-94EE-ECB624FD43ED}" presName="thickLine" presStyleLbl="alignNode1" presStyleIdx="0" presStyleCnt="6"/>
      <dgm:spPr/>
    </dgm:pt>
    <dgm:pt modelId="{98652FAF-EA8D-4215-ADE3-660B9B13BFE7}" type="pres">
      <dgm:prSet presAssocID="{06D3CD9E-E266-4239-94EE-ECB624FD43ED}" presName="horz1" presStyleCnt="0"/>
      <dgm:spPr/>
    </dgm:pt>
    <dgm:pt modelId="{77142C90-1EA5-4A07-AE6D-930C5E20DE31}" type="pres">
      <dgm:prSet presAssocID="{06D3CD9E-E266-4239-94EE-ECB624FD43ED}" presName="tx1" presStyleLbl="revTx" presStyleIdx="0" presStyleCnt="6"/>
      <dgm:spPr/>
    </dgm:pt>
    <dgm:pt modelId="{E441A117-901C-42D6-B175-923D7B67B58D}" type="pres">
      <dgm:prSet presAssocID="{06D3CD9E-E266-4239-94EE-ECB624FD43ED}" presName="vert1" presStyleCnt="0"/>
      <dgm:spPr/>
    </dgm:pt>
    <dgm:pt modelId="{53E99E64-8553-48F6-9979-F1AE9BEC8AC4}" type="pres">
      <dgm:prSet presAssocID="{79233BDA-FCEF-4930-A8A5-7415B0A5788F}" presName="thickLine" presStyleLbl="alignNode1" presStyleIdx="1" presStyleCnt="6"/>
      <dgm:spPr/>
    </dgm:pt>
    <dgm:pt modelId="{841CBB21-D106-4AD7-B965-BA783138767D}" type="pres">
      <dgm:prSet presAssocID="{79233BDA-FCEF-4930-A8A5-7415B0A5788F}" presName="horz1" presStyleCnt="0"/>
      <dgm:spPr/>
    </dgm:pt>
    <dgm:pt modelId="{D2B5D452-CFF4-4B08-BCA4-4BBEBACF8C4C}" type="pres">
      <dgm:prSet presAssocID="{79233BDA-FCEF-4930-A8A5-7415B0A5788F}" presName="tx1" presStyleLbl="revTx" presStyleIdx="1" presStyleCnt="6"/>
      <dgm:spPr/>
    </dgm:pt>
    <dgm:pt modelId="{E80474A1-2B7D-4290-B16D-0879EDC1BEBB}" type="pres">
      <dgm:prSet presAssocID="{79233BDA-FCEF-4930-A8A5-7415B0A5788F}" presName="vert1" presStyleCnt="0"/>
      <dgm:spPr/>
    </dgm:pt>
    <dgm:pt modelId="{3906D216-BA64-4D47-A207-6383EFA2236D}" type="pres">
      <dgm:prSet presAssocID="{06B4935B-B975-447D-B923-7C8DB08BD40A}" presName="thickLine" presStyleLbl="alignNode1" presStyleIdx="2" presStyleCnt="6"/>
      <dgm:spPr/>
    </dgm:pt>
    <dgm:pt modelId="{32A712FB-B66D-45DC-B8D2-1C5EACA8906F}" type="pres">
      <dgm:prSet presAssocID="{06B4935B-B975-447D-B923-7C8DB08BD40A}" presName="horz1" presStyleCnt="0"/>
      <dgm:spPr/>
    </dgm:pt>
    <dgm:pt modelId="{8582BE4C-766D-4CCA-931F-83FC63F72F84}" type="pres">
      <dgm:prSet presAssocID="{06B4935B-B975-447D-B923-7C8DB08BD40A}" presName="tx1" presStyleLbl="revTx" presStyleIdx="2" presStyleCnt="6"/>
      <dgm:spPr/>
    </dgm:pt>
    <dgm:pt modelId="{27B7B048-A61C-40B6-8F27-011A9B5DAB42}" type="pres">
      <dgm:prSet presAssocID="{06B4935B-B975-447D-B923-7C8DB08BD40A}" presName="vert1" presStyleCnt="0"/>
      <dgm:spPr/>
    </dgm:pt>
    <dgm:pt modelId="{B76198D3-4634-4C26-9003-BE19FE87CFE6}" type="pres">
      <dgm:prSet presAssocID="{E0C9E723-B208-49DF-B8FF-8074B300DA9A}" presName="thickLine" presStyleLbl="alignNode1" presStyleIdx="3" presStyleCnt="6"/>
      <dgm:spPr/>
    </dgm:pt>
    <dgm:pt modelId="{91751A35-19FF-4627-BF76-8F50A3AA4BBF}" type="pres">
      <dgm:prSet presAssocID="{E0C9E723-B208-49DF-B8FF-8074B300DA9A}" presName="horz1" presStyleCnt="0"/>
      <dgm:spPr/>
    </dgm:pt>
    <dgm:pt modelId="{AB9FB0C9-3D73-49CB-8A07-8B0F19C32CD4}" type="pres">
      <dgm:prSet presAssocID="{E0C9E723-B208-49DF-B8FF-8074B300DA9A}" presName="tx1" presStyleLbl="revTx" presStyleIdx="3" presStyleCnt="6"/>
      <dgm:spPr/>
    </dgm:pt>
    <dgm:pt modelId="{E34F651E-59C8-4C31-8A8F-4C7A89276AB2}" type="pres">
      <dgm:prSet presAssocID="{E0C9E723-B208-49DF-B8FF-8074B300DA9A}" presName="vert1" presStyleCnt="0"/>
      <dgm:spPr/>
    </dgm:pt>
    <dgm:pt modelId="{7F5C9424-1EC4-4384-8E38-8B8B3372BB4E}" type="pres">
      <dgm:prSet presAssocID="{227CBA17-4C87-4B58-B02F-E207F9B44A9A}" presName="thickLine" presStyleLbl="alignNode1" presStyleIdx="4" presStyleCnt="6"/>
      <dgm:spPr/>
    </dgm:pt>
    <dgm:pt modelId="{0E80A440-1212-4A2F-A0F1-F6F3EC57915F}" type="pres">
      <dgm:prSet presAssocID="{227CBA17-4C87-4B58-B02F-E207F9B44A9A}" presName="horz1" presStyleCnt="0"/>
      <dgm:spPr/>
    </dgm:pt>
    <dgm:pt modelId="{AA6F1C21-7FCC-4CE4-9C0E-16552DB15C75}" type="pres">
      <dgm:prSet presAssocID="{227CBA17-4C87-4B58-B02F-E207F9B44A9A}" presName="tx1" presStyleLbl="revTx" presStyleIdx="4" presStyleCnt="6"/>
      <dgm:spPr/>
    </dgm:pt>
    <dgm:pt modelId="{F390E00B-7754-45FD-9DAB-1B1E9202D145}" type="pres">
      <dgm:prSet presAssocID="{227CBA17-4C87-4B58-B02F-E207F9B44A9A}" presName="vert1" presStyleCnt="0"/>
      <dgm:spPr/>
    </dgm:pt>
    <dgm:pt modelId="{FCA69FAD-F619-4253-9BA9-B71FB7405D54}" type="pres">
      <dgm:prSet presAssocID="{BC651300-B341-4615-81DC-70C3C484B038}" presName="thickLine" presStyleLbl="alignNode1" presStyleIdx="5" presStyleCnt="6"/>
      <dgm:spPr/>
    </dgm:pt>
    <dgm:pt modelId="{EB476698-EA48-467B-9E47-8461AA72A760}" type="pres">
      <dgm:prSet presAssocID="{BC651300-B341-4615-81DC-70C3C484B038}" presName="horz1" presStyleCnt="0"/>
      <dgm:spPr/>
    </dgm:pt>
    <dgm:pt modelId="{E432BB51-BC7A-4BF0-9533-906C13328708}" type="pres">
      <dgm:prSet presAssocID="{BC651300-B341-4615-81DC-70C3C484B038}" presName="tx1" presStyleLbl="revTx" presStyleIdx="5" presStyleCnt="6"/>
      <dgm:spPr/>
    </dgm:pt>
    <dgm:pt modelId="{68DE5745-F904-4454-B566-CD35790E6D33}" type="pres">
      <dgm:prSet presAssocID="{BC651300-B341-4615-81DC-70C3C484B038}" presName="vert1" presStyleCnt="0"/>
      <dgm:spPr/>
    </dgm:pt>
  </dgm:ptLst>
  <dgm:cxnLst>
    <dgm:cxn modelId="{8B81B70A-1C16-40AE-9420-97F9120BF2B3}" srcId="{D3B6445E-FC22-436F-831A-555D63581B53}" destId="{E0C9E723-B208-49DF-B8FF-8074B300DA9A}" srcOrd="3" destOrd="0" parTransId="{25129511-BE0B-4D8D-B487-01AB91C3F6D0}" sibTransId="{D11CD516-09AB-4CA6-AD83-BEF56C34FA89}"/>
    <dgm:cxn modelId="{46C58A16-866F-45A5-AA99-7145CFC061DC}" type="presOf" srcId="{227CBA17-4C87-4B58-B02F-E207F9B44A9A}" destId="{AA6F1C21-7FCC-4CE4-9C0E-16552DB15C75}" srcOrd="0" destOrd="0" presId="urn:microsoft.com/office/officeart/2008/layout/LinedList"/>
    <dgm:cxn modelId="{1EC6CC24-E255-4F5C-81FB-7B0DF016AF51}" type="presOf" srcId="{D3B6445E-FC22-436F-831A-555D63581B53}" destId="{DDB6887B-B9D8-48E4-81D6-110479FFCD57}" srcOrd="0" destOrd="0" presId="urn:microsoft.com/office/officeart/2008/layout/LinedList"/>
    <dgm:cxn modelId="{A736FB2D-1043-4EAF-A2D5-78FD558920AD}" type="presOf" srcId="{E0C9E723-B208-49DF-B8FF-8074B300DA9A}" destId="{AB9FB0C9-3D73-49CB-8A07-8B0F19C32CD4}" srcOrd="0" destOrd="0" presId="urn:microsoft.com/office/officeart/2008/layout/LinedList"/>
    <dgm:cxn modelId="{18D54435-55EE-4BE6-B48B-B30220C8A83F}" srcId="{D3B6445E-FC22-436F-831A-555D63581B53}" destId="{79233BDA-FCEF-4930-A8A5-7415B0A5788F}" srcOrd="1" destOrd="0" parTransId="{C32F936E-D401-4FF8-BEA8-75DCBE88FEDD}" sibTransId="{13E6CDCE-7C53-43A0-BAC7-4257CCAC3FBB}"/>
    <dgm:cxn modelId="{57F8A541-F566-4B0E-80E7-2BCE0DDDC158}" type="presOf" srcId="{79233BDA-FCEF-4930-A8A5-7415B0A5788F}" destId="{D2B5D452-CFF4-4B08-BCA4-4BBEBACF8C4C}" srcOrd="0" destOrd="0" presId="urn:microsoft.com/office/officeart/2008/layout/LinedList"/>
    <dgm:cxn modelId="{756CBD41-31EB-43B2-B0B7-5C53FEBF86A2}" type="presOf" srcId="{06B4935B-B975-447D-B923-7C8DB08BD40A}" destId="{8582BE4C-766D-4CCA-931F-83FC63F72F84}" srcOrd="0" destOrd="0" presId="urn:microsoft.com/office/officeart/2008/layout/LinedList"/>
    <dgm:cxn modelId="{533BD245-DDD3-4625-9404-2E4C03EA50C4}" srcId="{D3B6445E-FC22-436F-831A-555D63581B53}" destId="{06D3CD9E-E266-4239-94EE-ECB624FD43ED}" srcOrd="0" destOrd="0" parTransId="{8CBC365F-B5EB-441D-A7AA-B6BEA72906A0}" sibTransId="{9EC1D451-F423-48AC-A2FA-0650082B5C9A}"/>
    <dgm:cxn modelId="{BC4C125C-7C25-4A0C-92B0-C61F1DD4D5C8}" srcId="{D3B6445E-FC22-436F-831A-555D63581B53}" destId="{227CBA17-4C87-4B58-B02F-E207F9B44A9A}" srcOrd="4" destOrd="0" parTransId="{634EBD02-B2BB-4B7C-9A16-1C5CACAEF891}" sibTransId="{669FC4F3-FA12-4710-BB38-0A150E53F1BB}"/>
    <dgm:cxn modelId="{069B8778-C774-4D79-8A56-0F7CC451C5F2}" srcId="{D3B6445E-FC22-436F-831A-555D63581B53}" destId="{BC651300-B341-4615-81DC-70C3C484B038}" srcOrd="5" destOrd="0" parTransId="{829BA0CD-41A5-4683-A405-9048B1B0B23C}" sibTransId="{01DF9FE9-5EC6-4180-B71B-60047477583A}"/>
    <dgm:cxn modelId="{9BA0DB91-3D4A-4B09-A6D4-8E28A0DA9DAF}" type="presOf" srcId="{BC651300-B341-4615-81DC-70C3C484B038}" destId="{E432BB51-BC7A-4BF0-9533-906C13328708}" srcOrd="0" destOrd="0" presId="urn:microsoft.com/office/officeart/2008/layout/LinedList"/>
    <dgm:cxn modelId="{A836A1CF-346E-4372-86D6-544756A7C774}" type="presOf" srcId="{06D3CD9E-E266-4239-94EE-ECB624FD43ED}" destId="{77142C90-1EA5-4A07-AE6D-930C5E20DE31}" srcOrd="0" destOrd="0" presId="urn:microsoft.com/office/officeart/2008/layout/LinedList"/>
    <dgm:cxn modelId="{D6447FFF-C67A-4707-A599-09441122771C}" srcId="{D3B6445E-FC22-436F-831A-555D63581B53}" destId="{06B4935B-B975-447D-B923-7C8DB08BD40A}" srcOrd="2" destOrd="0" parTransId="{6E266435-9F4E-4C33-8158-E24060944159}" sibTransId="{BA513191-F2CB-4763-9E08-8DE60A103D99}"/>
    <dgm:cxn modelId="{66F32D39-147F-4B97-876B-249811AAD5E5}" type="presParOf" srcId="{DDB6887B-B9D8-48E4-81D6-110479FFCD57}" destId="{9DBAFC18-CC6A-420E-A5A2-280620DC6845}" srcOrd="0" destOrd="0" presId="urn:microsoft.com/office/officeart/2008/layout/LinedList"/>
    <dgm:cxn modelId="{ED6B23A9-E587-451B-BFD2-5F700A80B317}" type="presParOf" srcId="{DDB6887B-B9D8-48E4-81D6-110479FFCD57}" destId="{98652FAF-EA8D-4215-ADE3-660B9B13BFE7}" srcOrd="1" destOrd="0" presId="urn:microsoft.com/office/officeart/2008/layout/LinedList"/>
    <dgm:cxn modelId="{1EE91F9F-3DBE-4D6A-A5D2-A26107736CE0}" type="presParOf" srcId="{98652FAF-EA8D-4215-ADE3-660B9B13BFE7}" destId="{77142C90-1EA5-4A07-AE6D-930C5E20DE31}" srcOrd="0" destOrd="0" presId="urn:microsoft.com/office/officeart/2008/layout/LinedList"/>
    <dgm:cxn modelId="{D3E213BF-B44B-44CF-B500-A6B3AA21FD53}" type="presParOf" srcId="{98652FAF-EA8D-4215-ADE3-660B9B13BFE7}" destId="{E441A117-901C-42D6-B175-923D7B67B58D}" srcOrd="1" destOrd="0" presId="urn:microsoft.com/office/officeart/2008/layout/LinedList"/>
    <dgm:cxn modelId="{ECC97EB8-C76B-4ACE-A1DA-8068A64121A6}" type="presParOf" srcId="{DDB6887B-B9D8-48E4-81D6-110479FFCD57}" destId="{53E99E64-8553-48F6-9979-F1AE9BEC8AC4}" srcOrd="2" destOrd="0" presId="urn:microsoft.com/office/officeart/2008/layout/LinedList"/>
    <dgm:cxn modelId="{F9FA991A-FB16-4342-9A30-0FE84C5A9A2B}" type="presParOf" srcId="{DDB6887B-B9D8-48E4-81D6-110479FFCD57}" destId="{841CBB21-D106-4AD7-B965-BA783138767D}" srcOrd="3" destOrd="0" presId="urn:microsoft.com/office/officeart/2008/layout/LinedList"/>
    <dgm:cxn modelId="{F68D01AE-C470-42B5-A96F-169C6BE0C743}" type="presParOf" srcId="{841CBB21-D106-4AD7-B965-BA783138767D}" destId="{D2B5D452-CFF4-4B08-BCA4-4BBEBACF8C4C}" srcOrd="0" destOrd="0" presId="urn:microsoft.com/office/officeart/2008/layout/LinedList"/>
    <dgm:cxn modelId="{3FE90C4C-13C5-4C62-9D76-A06102A6DB37}" type="presParOf" srcId="{841CBB21-D106-4AD7-B965-BA783138767D}" destId="{E80474A1-2B7D-4290-B16D-0879EDC1BEBB}" srcOrd="1" destOrd="0" presId="urn:microsoft.com/office/officeart/2008/layout/LinedList"/>
    <dgm:cxn modelId="{D519257C-C77D-40AE-9374-9349B42204E2}" type="presParOf" srcId="{DDB6887B-B9D8-48E4-81D6-110479FFCD57}" destId="{3906D216-BA64-4D47-A207-6383EFA2236D}" srcOrd="4" destOrd="0" presId="urn:microsoft.com/office/officeart/2008/layout/LinedList"/>
    <dgm:cxn modelId="{2C41D2A1-F249-45EF-9093-02E4E2985111}" type="presParOf" srcId="{DDB6887B-B9D8-48E4-81D6-110479FFCD57}" destId="{32A712FB-B66D-45DC-B8D2-1C5EACA8906F}" srcOrd="5" destOrd="0" presId="urn:microsoft.com/office/officeart/2008/layout/LinedList"/>
    <dgm:cxn modelId="{8DE97659-B120-4D83-A2CE-28053A9CAEF2}" type="presParOf" srcId="{32A712FB-B66D-45DC-B8D2-1C5EACA8906F}" destId="{8582BE4C-766D-4CCA-931F-83FC63F72F84}" srcOrd="0" destOrd="0" presId="urn:microsoft.com/office/officeart/2008/layout/LinedList"/>
    <dgm:cxn modelId="{AD2D5BF1-4B6D-48FA-ABFF-A57D1E553FB2}" type="presParOf" srcId="{32A712FB-B66D-45DC-B8D2-1C5EACA8906F}" destId="{27B7B048-A61C-40B6-8F27-011A9B5DAB42}" srcOrd="1" destOrd="0" presId="urn:microsoft.com/office/officeart/2008/layout/LinedList"/>
    <dgm:cxn modelId="{44281B51-D2B0-4F84-AA2D-1199D686ED0C}" type="presParOf" srcId="{DDB6887B-B9D8-48E4-81D6-110479FFCD57}" destId="{B76198D3-4634-4C26-9003-BE19FE87CFE6}" srcOrd="6" destOrd="0" presId="urn:microsoft.com/office/officeart/2008/layout/LinedList"/>
    <dgm:cxn modelId="{393E273B-C444-48F3-9DB5-F64C467B86D4}" type="presParOf" srcId="{DDB6887B-B9D8-48E4-81D6-110479FFCD57}" destId="{91751A35-19FF-4627-BF76-8F50A3AA4BBF}" srcOrd="7" destOrd="0" presId="urn:microsoft.com/office/officeart/2008/layout/LinedList"/>
    <dgm:cxn modelId="{65240275-5197-4893-A519-705F8B6D8163}" type="presParOf" srcId="{91751A35-19FF-4627-BF76-8F50A3AA4BBF}" destId="{AB9FB0C9-3D73-49CB-8A07-8B0F19C32CD4}" srcOrd="0" destOrd="0" presId="urn:microsoft.com/office/officeart/2008/layout/LinedList"/>
    <dgm:cxn modelId="{9F26B3AE-2198-4222-A904-556003DBC97B}" type="presParOf" srcId="{91751A35-19FF-4627-BF76-8F50A3AA4BBF}" destId="{E34F651E-59C8-4C31-8A8F-4C7A89276AB2}" srcOrd="1" destOrd="0" presId="urn:microsoft.com/office/officeart/2008/layout/LinedList"/>
    <dgm:cxn modelId="{F8E95CC7-0C3A-4FA4-A98A-51934DC1AE7E}" type="presParOf" srcId="{DDB6887B-B9D8-48E4-81D6-110479FFCD57}" destId="{7F5C9424-1EC4-4384-8E38-8B8B3372BB4E}" srcOrd="8" destOrd="0" presId="urn:microsoft.com/office/officeart/2008/layout/LinedList"/>
    <dgm:cxn modelId="{9BED842F-173F-44C5-BA10-7855798D6E4D}" type="presParOf" srcId="{DDB6887B-B9D8-48E4-81D6-110479FFCD57}" destId="{0E80A440-1212-4A2F-A0F1-F6F3EC57915F}" srcOrd="9" destOrd="0" presId="urn:microsoft.com/office/officeart/2008/layout/LinedList"/>
    <dgm:cxn modelId="{E6B68995-01BE-4E14-91F4-D1BAC911C713}" type="presParOf" srcId="{0E80A440-1212-4A2F-A0F1-F6F3EC57915F}" destId="{AA6F1C21-7FCC-4CE4-9C0E-16552DB15C75}" srcOrd="0" destOrd="0" presId="urn:microsoft.com/office/officeart/2008/layout/LinedList"/>
    <dgm:cxn modelId="{0FBB308F-56C3-46F3-9559-ABE601D4F39D}" type="presParOf" srcId="{0E80A440-1212-4A2F-A0F1-F6F3EC57915F}" destId="{F390E00B-7754-45FD-9DAB-1B1E9202D145}" srcOrd="1" destOrd="0" presId="urn:microsoft.com/office/officeart/2008/layout/LinedList"/>
    <dgm:cxn modelId="{09C7C975-E613-4F80-A202-BFD1B70F2E0B}" type="presParOf" srcId="{DDB6887B-B9D8-48E4-81D6-110479FFCD57}" destId="{FCA69FAD-F619-4253-9BA9-B71FB7405D54}" srcOrd="10" destOrd="0" presId="urn:microsoft.com/office/officeart/2008/layout/LinedList"/>
    <dgm:cxn modelId="{79DB6296-E712-429B-8CB5-1A0842E74D56}" type="presParOf" srcId="{DDB6887B-B9D8-48E4-81D6-110479FFCD57}" destId="{EB476698-EA48-467B-9E47-8461AA72A760}" srcOrd="11" destOrd="0" presId="urn:microsoft.com/office/officeart/2008/layout/LinedList"/>
    <dgm:cxn modelId="{C2552014-2A29-4F7F-AD50-5AB9098973AE}" type="presParOf" srcId="{EB476698-EA48-467B-9E47-8461AA72A760}" destId="{E432BB51-BC7A-4BF0-9533-906C13328708}" srcOrd="0" destOrd="0" presId="urn:microsoft.com/office/officeart/2008/layout/LinedList"/>
    <dgm:cxn modelId="{9E71EE2C-9C5F-48D4-A361-80BEF949E41C}" type="presParOf" srcId="{EB476698-EA48-467B-9E47-8461AA72A760}" destId="{68DE5745-F904-4454-B566-CD35790E6D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AFC18-CC6A-420E-A5A2-280620DC6845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42C90-1EA5-4A07-AE6D-930C5E20DE31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"/>
              <a:ea typeface="Calibri"/>
              <a:cs typeface="Calibri"/>
            </a:rPr>
            <a:t>Introduction</a:t>
          </a:r>
        </a:p>
      </dsp:txBody>
      <dsp:txXfrm>
        <a:off x="0" y="2124"/>
        <a:ext cx="10515600" cy="724514"/>
      </dsp:txXfrm>
    </dsp:sp>
    <dsp:sp modelId="{53E99E64-8553-48F6-9979-F1AE9BEC8AC4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5D452-CFF4-4B08-BCA4-4BBEBACF8C4C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"/>
              <a:ea typeface="Calibri"/>
              <a:cs typeface="Calibri"/>
            </a:rPr>
            <a:t>Data Overview</a:t>
          </a:r>
        </a:p>
      </dsp:txBody>
      <dsp:txXfrm>
        <a:off x="0" y="726639"/>
        <a:ext cx="10515600" cy="724514"/>
      </dsp:txXfrm>
    </dsp:sp>
    <dsp:sp modelId="{3906D216-BA64-4D47-A207-6383EFA2236D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2BE4C-766D-4CCA-931F-83FC63F72F84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"/>
              <a:ea typeface="Calibri"/>
              <a:cs typeface="Calibri"/>
            </a:rPr>
            <a:t>Data Cleaning &amp; Preprocessing</a:t>
          </a:r>
        </a:p>
      </dsp:txBody>
      <dsp:txXfrm>
        <a:off x="0" y="1451154"/>
        <a:ext cx="10515600" cy="724514"/>
      </dsp:txXfrm>
    </dsp:sp>
    <dsp:sp modelId="{B76198D3-4634-4C26-9003-BE19FE87CFE6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FB0C9-3D73-49CB-8A07-8B0F19C32CD4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"/>
              <a:ea typeface="Calibri"/>
              <a:cs typeface="Calibri"/>
            </a:rPr>
            <a:t>Univariate and Multivariate Analysis</a:t>
          </a:r>
        </a:p>
      </dsp:txBody>
      <dsp:txXfrm>
        <a:off x="0" y="2175669"/>
        <a:ext cx="10515600" cy="724514"/>
      </dsp:txXfrm>
    </dsp:sp>
    <dsp:sp modelId="{7F5C9424-1EC4-4384-8E38-8B8B3372BB4E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F1C21-7FCC-4CE4-9C0E-16552DB15C75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"/>
              <a:ea typeface="Calibri"/>
              <a:cs typeface="Calibri"/>
            </a:rPr>
            <a:t>Limitations &amp; Challenges</a:t>
          </a:r>
        </a:p>
      </dsp:txBody>
      <dsp:txXfrm>
        <a:off x="0" y="2900183"/>
        <a:ext cx="10515600" cy="724514"/>
      </dsp:txXfrm>
    </dsp:sp>
    <dsp:sp modelId="{FCA69FAD-F619-4253-9BA9-B71FB7405D54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2BB51-BC7A-4BF0-9533-906C13328708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"/>
              <a:ea typeface="Calibri"/>
              <a:cs typeface="Calibri"/>
            </a:rPr>
            <a:t>Next Steps </a:t>
          </a:r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91AD3-F31D-4E63-9F1B-A31DC672F36A}" type="datetimeFigureOut">
              <a:t>2/26/25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A9022-B519-461A-8426-4FE6CD6530E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6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Narayani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37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Narayani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6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Harinath Reddy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09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Harinath Reddy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1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Sahithi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Keerthi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4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Narayani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22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Narayani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Keerthi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Sahithi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73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Harinath Reddy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43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Narayani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7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71C9-D80A-F6CE-AF54-47CE77CA6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B7C0A-7E12-A7AF-0C4F-10BE413F4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62E0-D450-6DCF-58F9-DC6BF8FB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3F5AA-FCD2-0862-3E96-66BF27A3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4D7AC-C1B2-1DC1-C09F-1530C3B0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DF16-B8FF-64CB-7687-6103C8B5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B825A-FAF6-B1B5-10C0-6B0D4CD2D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3AF56-D717-6387-0D6A-6D89CED4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D8DDD-D851-6FD0-58B1-1D062D41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33835-510B-A732-40D8-1A356867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F621E-7DC3-0060-D799-50E8D20F7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4CA0A-17DE-9284-B01B-CC822BB4B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2ED4B-AB3B-30B9-894F-F35D93E0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65CD-8FCE-3F35-DDC7-A1D64C71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E1C4-EEF9-9316-FD98-31F10E40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0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4A6E-4482-FFD3-A4BC-D04085B6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86090-30D5-3642-3830-DC7E8594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1DA1-8C97-9C49-2843-4CD93272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BAD3-8154-E41E-A237-2B8F03A4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A0F98-5258-BF9F-1BE3-734CAB3B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9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37AE-ED10-FEBE-D63A-A1495440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953E6-7BC2-6ED8-40FA-5043B1C2D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C61D1-785A-BE48-8D1F-BC338591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52501-D1E8-6F9F-62A0-AFFC210C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E49F-4BA9-DF64-2BA9-E7A62D11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BA1F-91B3-C6E1-752F-199AD8BE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1DE3-1FFF-F92C-34A7-93A21564E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DB91A-6E40-9804-5567-78006578A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3ACA7-E0D1-A0A8-F352-39F0DDB3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51918-B802-9473-5904-57CDC6DA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E813D-1641-5F53-DCF5-6FC81F04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2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C0A0-FC26-35AB-26D2-EF2A159F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28EE9-AD6A-3A60-87C3-358EF4D0D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87A4D-7936-AA8A-49B0-79D776F3C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D059F-24CC-0815-61FC-EBB535678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A4E1-8486-E8EB-D6CC-3AB237AA2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B7081-2935-7F30-8AF9-7B104762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885FC-17F8-2243-1823-3C67CF30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C5EC9-DD92-F6FC-6F3F-5C2DD43F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4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10CC-5AD0-CCAE-E0DE-399E2A8A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59C61-1AD1-1130-8B62-977528FA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9BDCC-F514-2F21-56C4-8CF1E608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B5F70-F88E-4DF2-76D3-6D9F4690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8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C1414-52BF-9675-99E3-511B9F1D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1A3AF-0ECB-1AD3-3007-17A78EAE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4574-02BA-89D4-4EB1-B2F95519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9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EF88-5B70-4C2D-FB32-9371A2B2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5691-7478-DF16-538C-A402C963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C0A19-37D4-62D1-E80E-C12EE5E34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977A6-F9F8-61A1-2199-B5B95808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DBD24-D40E-5476-0110-82C7D482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B4E63-37F8-80F3-B337-DA4B6703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0090-F610-DEBA-D289-C90F180D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B3B5A-3E15-7C00-4EF8-60A8C37B1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D8224-EF9D-BC0C-E60A-1850F2BEB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768A8-D1CB-BEA8-0129-5530B4B7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63B9D-1E8D-E084-CC31-72DC826F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DA99E-9B4A-01D1-D6E4-C9FF0400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1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1EFA0-603C-69F9-55C9-4242BE2F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FC955-4786-D0EF-8E10-8A32DB2D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D133-D86C-EF7F-F000-132C8C385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F572B-5366-8C4E-A401-15D003E794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07FF5-A994-9D25-A499-FF04153DF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4890-73C2-8496-32D8-67CD6DF7D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CAAF-05F4-6350-990B-76BE2D410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b="1">
                <a:latin typeface="Neue Haas Grotesk Text Pro" panose="020B0504020202020204" pitchFamily="34" charset="77"/>
              </a:rPr>
              <a:t>Fraud Detection in Payment Card Transactions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8A852-29C3-7113-9042-FE5014F64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791239"/>
            <a:ext cx="3322772" cy="147517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400" b="1">
                <a:latin typeface="Neue Haas Grotesk Text Pro" panose="020B0504020202020204" pitchFamily="34" charset="77"/>
              </a:rPr>
              <a:t>Presented by Team C:</a:t>
            </a:r>
          </a:p>
          <a:p>
            <a:pPr algn="l">
              <a:lnSpc>
                <a:spcPct val="90000"/>
              </a:lnSpc>
            </a:pPr>
            <a:r>
              <a:rPr lang="en-US" sz="1400">
                <a:latin typeface="Neue Haas Grotesk Text Pro" panose="020B0504020202020204" pitchFamily="34" charset="77"/>
              </a:rPr>
              <a:t>Narayani Bakhati</a:t>
            </a:r>
          </a:p>
          <a:p>
            <a:pPr algn="l">
              <a:lnSpc>
                <a:spcPct val="90000"/>
              </a:lnSpc>
            </a:pPr>
            <a:r>
              <a:rPr lang="en-US" sz="1400" err="1">
                <a:latin typeface="Neue Haas Grotesk Text Pro" panose="020B0504020202020204" pitchFamily="34" charset="77"/>
              </a:rPr>
              <a:t>Sahithi</a:t>
            </a:r>
            <a:r>
              <a:rPr lang="en-US" sz="1400">
                <a:latin typeface="Neue Haas Grotesk Text Pro" panose="020B0504020202020204" pitchFamily="34" charset="77"/>
              </a:rPr>
              <a:t> </a:t>
            </a:r>
            <a:r>
              <a:rPr lang="en-US" sz="1400" err="1">
                <a:latin typeface="Neue Haas Grotesk Text Pro" panose="020B0504020202020204" pitchFamily="34" charset="77"/>
              </a:rPr>
              <a:t>Bikumalla</a:t>
            </a:r>
            <a:endParaRPr lang="en-US" sz="1400">
              <a:latin typeface="Neue Haas Grotesk Text Pro" panose="020B0504020202020204" pitchFamily="34" charset="77"/>
            </a:endParaRPr>
          </a:p>
          <a:p>
            <a:pPr algn="l">
              <a:lnSpc>
                <a:spcPct val="90000"/>
              </a:lnSpc>
            </a:pPr>
            <a:r>
              <a:rPr lang="en-US" sz="1400">
                <a:latin typeface="Neue Haas Grotesk Text Pro" panose="020B0504020202020204" pitchFamily="34" charset="77"/>
              </a:rPr>
              <a:t>Keerthi Reddy </a:t>
            </a:r>
            <a:r>
              <a:rPr lang="en-US" sz="1400" err="1">
                <a:latin typeface="Neue Haas Grotesk Text Pro" panose="020B0504020202020204" pitchFamily="34" charset="77"/>
              </a:rPr>
              <a:t>Chimmula</a:t>
            </a:r>
            <a:endParaRPr lang="en-US" sz="1400">
              <a:latin typeface="Neue Haas Grotesk Text Pro" panose="020B0504020202020204" pitchFamily="34" charset="77"/>
            </a:endParaRPr>
          </a:p>
          <a:p>
            <a:pPr algn="l">
              <a:lnSpc>
                <a:spcPct val="90000"/>
              </a:lnSpc>
            </a:pPr>
            <a:r>
              <a:rPr lang="en-US" sz="1400" err="1">
                <a:latin typeface="Neue Haas Grotesk Text Pro" panose="020B0504020202020204" pitchFamily="34" charset="77"/>
              </a:rPr>
              <a:t>Harinath</a:t>
            </a:r>
            <a:r>
              <a:rPr lang="en-US" sz="1400">
                <a:latin typeface="Neue Haas Grotesk Text Pro" panose="020B0504020202020204" pitchFamily="34" charset="77"/>
              </a:rPr>
              <a:t> Reddy </a:t>
            </a:r>
            <a:r>
              <a:rPr lang="en-US" sz="1400" err="1">
                <a:latin typeface="Neue Haas Grotesk Text Pro" panose="020B0504020202020204" pitchFamily="34" charset="77"/>
              </a:rPr>
              <a:t>Nallagondu</a:t>
            </a:r>
            <a:endParaRPr lang="en-US" sz="1400">
              <a:latin typeface="Neue Haas Grotesk Text Pro" panose="020B0504020202020204" pitchFamily="34" charset="77"/>
            </a:endParaRPr>
          </a:p>
          <a:p>
            <a:pPr>
              <a:lnSpc>
                <a:spcPct val="90000"/>
              </a:lnSpc>
            </a:pPr>
            <a:endParaRPr lang="en-US" sz="1300"/>
          </a:p>
        </p:txBody>
      </p:sp>
      <p:pic>
        <p:nvPicPr>
          <p:cNvPr id="4" name="Picture 3" descr="A stack of bank cards">
            <a:extLst>
              <a:ext uri="{FF2B5EF4-FFF2-40B4-BE49-F238E27FC236}">
                <a16:creationId xmlns:a16="http://schemas.microsoft.com/office/drawing/2014/main" id="{3F3A34C6-C074-62EF-7DC0-569C510B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039" r="5190" b="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B2086-BFF5-4802-4D50-2FCEE1713D38}"/>
              </a:ext>
            </a:extLst>
          </p:cNvPr>
          <p:cNvSpPr txBox="1"/>
          <p:nvPr/>
        </p:nvSpPr>
        <p:spPr>
          <a:xfrm>
            <a:off x="8328008" y="5442857"/>
            <a:ext cx="33419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Neue Haas Grotesk Text Pro" panose="020B0504020202020204" pitchFamily="34" charset="77"/>
              </a:rPr>
              <a:t>Course: DSCI-8950</a:t>
            </a:r>
          </a:p>
          <a:p>
            <a:r>
              <a:rPr lang="en-US" sz="1400">
                <a:latin typeface="Neue Haas Grotesk Text Pro" panose="020B0504020202020204" pitchFamily="34" charset="77"/>
              </a:rPr>
              <a:t>Instructor: </a:t>
            </a:r>
            <a:r>
              <a:rPr lang="en-US" sz="1400" err="1">
                <a:latin typeface="Neue Haas Grotesk Text Pro" panose="020B0504020202020204" pitchFamily="34" charset="77"/>
              </a:rPr>
              <a:t>Lochana</a:t>
            </a:r>
            <a:r>
              <a:rPr lang="en-US" sz="1400">
                <a:latin typeface="Neue Haas Grotesk Text Pro" panose="020B0504020202020204" pitchFamily="34" charset="77"/>
              </a:rPr>
              <a:t> </a:t>
            </a:r>
            <a:r>
              <a:rPr lang="en-US" sz="1400" err="1">
                <a:latin typeface="Neue Haas Grotesk Text Pro" panose="020B0504020202020204" pitchFamily="34" charset="77"/>
              </a:rPr>
              <a:t>Palayangoda</a:t>
            </a:r>
            <a:r>
              <a:rPr lang="en-US" sz="1400">
                <a:latin typeface="Neue Haas Grotesk Text Pro" panose="020B0504020202020204" pitchFamily="34" charset="77"/>
              </a:rPr>
              <a:t>, PhD</a:t>
            </a:r>
          </a:p>
        </p:txBody>
      </p:sp>
    </p:spTree>
    <p:extLst>
      <p:ext uri="{BB962C8B-B14F-4D97-AF65-F5344CB8AC3E}">
        <p14:creationId xmlns:p14="http://schemas.microsoft.com/office/powerpoint/2010/main" val="226367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9F200-97D5-66AF-558B-241C0C64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300" b="1">
                <a:ea typeface="+mj-lt"/>
                <a:cs typeface="+mj-lt"/>
              </a:rPr>
              <a:t>Fraud Rate by Card Type and Categories</a:t>
            </a:r>
            <a:endParaRPr lang="en-US" sz="3300" b="1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E504C5-9DFC-CBE4-4F33-51F76ACAA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215803"/>
            <a:ext cx="5032818" cy="39860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The chart compares the fraud rates across Visa, </a:t>
            </a:r>
            <a:r>
              <a:rPr lang="en-US" sz="1800" err="1">
                <a:ea typeface="+mn-lt"/>
                <a:cs typeface="+mn-lt"/>
              </a:rPr>
              <a:t>Mastercard,Amex</a:t>
            </a:r>
            <a:r>
              <a:rPr lang="en-US" sz="1800">
                <a:ea typeface="+mn-lt"/>
                <a:cs typeface="+mn-lt"/>
              </a:rPr>
              <a:t> and Discover cards.</a:t>
            </a:r>
          </a:p>
          <a:p>
            <a:r>
              <a:rPr lang="en-US" sz="1800">
                <a:ea typeface="+mn-lt"/>
                <a:cs typeface="+mn-lt"/>
              </a:rPr>
              <a:t>Visa cards have the highest overall transaction volume, but Discover cards show a higher percentage of fraudulent transactions.</a:t>
            </a:r>
          </a:p>
          <a:p>
            <a:r>
              <a:rPr lang="en-US" sz="1800">
                <a:ea typeface="+mn-lt"/>
                <a:cs typeface="+mn-lt"/>
              </a:rPr>
              <a:t>Discover cards require focused attention due to a higher fraud rate relative to non-fraudulent transactions.</a:t>
            </a:r>
          </a:p>
          <a:p>
            <a:r>
              <a:rPr lang="en-US" sz="1800">
                <a:ea typeface="Calibri"/>
                <a:cs typeface="Calibri"/>
              </a:rPr>
              <a:t>Credit cards </a:t>
            </a:r>
            <a:r>
              <a:rPr lang="en-US" sz="1800">
                <a:latin typeface="Calibri"/>
                <a:ea typeface="Calibri"/>
                <a:cs typeface="Calibri"/>
              </a:rPr>
              <a:t>have much fraud activities 6.6%)compared to debit card (2.4%).</a:t>
            </a: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F916B-B686-1B52-FBE5-17362DC9A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692" y="841905"/>
            <a:ext cx="3578653" cy="2317178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EDE50-7FBE-7520-C4ED-17A50663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692" y="3703659"/>
            <a:ext cx="3578653" cy="2317178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2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0A92-404C-49A3-F473-BB90BC5D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Correlation Heatmap of </a:t>
            </a:r>
            <a:r>
              <a:rPr lang="en-US" err="1">
                <a:ea typeface="Calibri Light"/>
                <a:cs typeface="Calibri Light"/>
              </a:rPr>
              <a:t>Vxxx</a:t>
            </a:r>
            <a:r>
              <a:rPr lang="en-US">
                <a:ea typeface="Calibri Light"/>
                <a:cs typeface="Calibri Light"/>
              </a:rPr>
              <a:t> Columns</a:t>
            </a:r>
            <a:endParaRPr lang="en-US"/>
          </a:p>
        </p:txBody>
      </p:sp>
      <p:pic>
        <p:nvPicPr>
          <p:cNvPr id="4" name="Content Placeholder 3" descr="A screen shot of a graph&#10;&#10;AI-generated content may be incorrect.">
            <a:extLst>
              <a:ext uri="{FF2B5EF4-FFF2-40B4-BE49-F238E27FC236}">
                <a16:creationId xmlns:a16="http://schemas.microsoft.com/office/drawing/2014/main" id="{97E7C022-CF09-2AB3-E3B5-768BA7DB2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368" y="1496400"/>
            <a:ext cx="7559978" cy="495499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A78AC3-DFAE-6937-DBA6-921A40CA869B}"/>
              </a:ext>
            </a:extLst>
          </p:cNvPr>
          <p:cNvSpPr txBox="1"/>
          <p:nvPr/>
        </p:nvSpPr>
        <p:spPr>
          <a:xfrm>
            <a:off x="7798129" y="1932982"/>
            <a:ext cx="4083268" cy="40780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Calibri"/>
                <a:cs typeface="Calibri"/>
              </a:rPr>
              <a:t>V1-V339: </a:t>
            </a:r>
            <a:r>
              <a:rPr lang="en-US" sz="2000">
                <a:latin typeface="Calibri"/>
                <a:ea typeface="Calibri"/>
                <a:cs typeface="Calibri"/>
              </a:rPr>
              <a:t>Vesta engineered rich features, including ranking, counting, and other entity relations.</a:t>
            </a:r>
          </a:p>
          <a:p>
            <a:pPr marL="285750" indent="-285750"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Triangular form to reduce redundancy.</a:t>
            </a:r>
          </a:p>
          <a:p>
            <a:pPr marL="285750" indent="-285750"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Detected high correlation among features.</a:t>
            </a:r>
          </a:p>
          <a:p>
            <a:endParaRPr lang="en-US" sz="20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300">
              <a:latin typeface="Menlo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300">
              <a:latin typeface="Menlo"/>
              <a:ea typeface="Calibri"/>
              <a:cs typeface="Calibri"/>
            </a:endParaRPr>
          </a:p>
          <a:p>
            <a:endParaRPr lang="en-US" sz="1300">
              <a:latin typeface="Menlo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78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1D7C-94BF-DBF7-B741-B2E158B6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86995"/>
            <a:ext cx="10515600" cy="760632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Correlation analysis </a:t>
            </a:r>
          </a:p>
        </p:txBody>
      </p:sp>
      <p:pic>
        <p:nvPicPr>
          <p:cNvPr id="4" name="Content Placeholder 3" descr="A blue and red squares with a red line&#10;&#10;AI-generated content may be incorrect.">
            <a:extLst>
              <a:ext uri="{FF2B5EF4-FFF2-40B4-BE49-F238E27FC236}">
                <a16:creationId xmlns:a16="http://schemas.microsoft.com/office/drawing/2014/main" id="{D6084591-3772-71E1-C58A-5B9050327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874" y="1186592"/>
            <a:ext cx="5293029" cy="4659686"/>
          </a:xfrm>
        </p:spPr>
      </p:pic>
      <p:pic>
        <p:nvPicPr>
          <p:cNvPr id="5" name="Picture 4" descr="A screenshot of a blue and red grid&#10;&#10;AI-generated content may be incorrect.">
            <a:extLst>
              <a:ext uri="{FF2B5EF4-FFF2-40B4-BE49-F238E27FC236}">
                <a16:creationId xmlns:a16="http://schemas.microsoft.com/office/drawing/2014/main" id="{0E819664-8242-888E-C65F-D0CB330C5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414" y="1188556"/>
            <a:ext cx="5475388" cy="47559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D62392-2936-86B0-AC21-7F8884046482}"/>
              </a:ext>
            </a:extLst>
          </p:cNvPr>
          <p:cNvSpPr txBox="1"/>
          <p:nvPr/>
        </p:nvSpPr>
        <p:spPr>
          <a:xfrm>
            <a:off x="63536" y="5948037"/>
            <a:ext cx="538284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ea typeface="Calibri Light"/>
                <a:cs typeface="Calibri Light"/>
              </a:rPr>
              <a:t> id1-id32 columns: identity 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from Vesta and security partners, capturing device, IP, proxy ratings, and behavioral fingerprints like login attempts and session duration</a:t>
            </a:r>
            <a:endParaRPr lang="en-US"/>
          </a:p>
          <a:p>
            <a:pPr algn="l"/>
            <a:endParaRPr lang="en-US" sz="160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DDDE7-7841-D1F2-AB1B-1ED3CB7EA5C0}"/>
              </a:ext>
            </a:extLst>
          </p:cNvPr>
          <p:cNvSpPr txBox="1"/>
          <p:nvPr/>
        </p:nvSpPr>
        <p:spPr>
          <a:xfrm>
            <a:off x="6529552" y="6030310"/>
            <a:ext cx="450368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</a:rPr>
              <a:t>M1-M9: match, such as names on cards and addresses, etc.</a:t>
            </a:r>
            <a:endParaRPr lang="en-US" sz="1600">
              <a:ea typeface="Calibri"/>
              <a:cs typeface="Calibri"/>
            </a:endParaRPr>
          </a:p>
          <a:p>
            <a:endParaRPr lang="en-US" sz="1600">
              <a:latin typeface="Calibri"/>
              <a:ea typeface="Calibri Light"/>
              <a:cs typeface="Calibri Light"/>
            </a:endParaRPr>
          </a:p>
          <a:p>
            <a:pPr algn="l"/>
            <a:endParaRPr lang="en-US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557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1975C-C4FD-02F1-E42C-56CCDA07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Limitation and Challenges</a:t>
            </a:r>
            <a:endParaRPr lang="en-US" sz="5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56B5BF7-FE51-3C1B-8954-8A1297417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US" sz="2400" dirty="0">
                <a:ea typeface="Calibri"/>
                <a:cs typeface="Calibri"/>
              </a:rPr>
              <a:t>Memory Issues because of the large dataset.</a:t>
            </a: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US" sz="2400" dirty="0">
                <a:ea typeface="Calibri"/>
                <a:cs typeface="Calibri"/>
              </a:rPr>
              <a:t>Large number of missing values in the datasets.</a:t>
            </a: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US" sz="2400" dirty="0">
                <a:ea typeface="Calibri"/>
                <a:cs typeface="Calibri"/>
              </a:rPr>
              <a:t>Inconsistent encoding of categorical variables.</a:t>
            </a: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US" sz="2400" dirty="0">
                <a:ea typeface="Calibri"/>
                <a:cs typeface="Calibri"/>
              </a:rPr>
              <a:t>Too many columns to analyze and </a:t>
            </a:r>
            <a:r>
              <a:rPr lang="en-US" sz="2400" dirty="0">
                <a:ea typeface="+mn-lt"/>
                <a:cs typeface="+mn-lt"/>
              </a:rPr>
              <a:t>understand its importance.</a:t>
            </a: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Highly correlated columns (e.g. </a:t>
            </a:r>
            <a:r>
              <a:rPr lang="en-US" sz="2400" dirty="0" err="1">
                <a:ea typeface="+mn-lt"/>
                <a:cs typeface="+mn-lt"/>
              </a:rPr>
              <a:t>Vxxx</a:t>
            </a:r>
            <a:r>
              <a:rPr lang="en-US" sz="2400">
                <a:ea typeface="+mn-lt"/>
                <a:cs typeface="+mn-lt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US" sz="2400" b="1" dirty="0">
                <a:ea typeface="+mn-lt"/>
                <a:cs typeface="+mn-lt"/>
              </a:rPr>
              <a:t>Assumptions:</a:t>
            </a:r>
            <a:r>
              <a:rPr lang="en-US" sz="2400" dirty="0">
                <a:ea typeface="+mn-lt"/>
                <a:cs typeface="+mn-lt"/>
              </a:rPr>
              <a:t> When working with the </a:t>
            </a:r>
            <a:r>
              <a:rPr lang="en-US" sz="2400" dirty="0" err="1">
                <a:ea typeface="+mn-lt"/>
                <a:cs typeface="+mn-lt"/>
              </a:rPr>
              <a:t>TransactionDT</a:t>
            </a:r>
            <a:r>
              <a:rPr lang="en-US" sz="2400" dirty="0">
                <a:ea typeface="+mn-lt"/>
                <a:cs typeface="+mn-lt"/>
              </a:rPr>
              <a:t>, assumed reference date (e.g.,</a:t>
            </a:r>
            <a:r>
              <a:rPr lang="en-US" sz="2400" dirty="0">
                <a:ea typeface="Calibri"/>
                <a:cs typeface="Calibri"/>
              </a:rPr>
              <a:t> "2017-12-01") as in the </a:t>
            </a:r>
            <a:r>
              <a:rPr lang="en-US" sz="2400" dirty="0" err="1">
                <a:ea typeface="Calibri"/>
                <a:cs typeface="Calibri"/>
              </a:rPr>
              <a:t>kaggle</a:t>
            </a:r>
            <a:r>
              <a:rPr lang="en-US" sz="2400" dirty="0">
                <a:ea typeface="Calibri"/>
                <a:cs typeface="Calibri"/>
              </a:rPr>
              <a:t> discussion many assumed and used this as a start date.</a:t>
            </a:r>
            <a:endParaRPr lang="en-US" sz="2400" dirty="0"/>
          </a:p>
          <a:p>
            <a:pPr>
              <a:buAutoNum type="arabicPeriod"/>
            </a:pP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570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AFB367-2AE3-D89E-84ED-D79A02535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A1F41D4-906D-C9C0-7311-551D19AF8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F2ED3-767F-464F-CAA8-D42B7028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Next Steps</a:t>
            </a:r>
            <a:endParaRPr lang="en-US" sz="5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DB3F2E-3F3E-0000-6F22-650C67ED8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1C0CB4-FE7F-9E97-EA4D-FE777B81B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8B8C38-A00E-2EAA-D305-82BE75B0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C3B620B-E045-81C7-B95F-34080074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185A928-ED07-F4B6-2DF5-3A9667B7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ea typeface="Calibri"/>
                <a:cs typeface="Calibri"/>
              </a:rPr>
              <a:t>Explore Class Imbalance Handling Strategies:</a:t>
            </a:r>
            <a:endParaRPr lang="en-US" sz="2400"/>
          </a:p>
          <a:p>
            <a:pPr marL="514350" indent="-514350">
              <a:buAutoNum type="arabicPeriod"/>
            </a:pPr>
            <a:r>
              <a:rPr lang="en-US" sz="2400">
                <a:ea typeface="Calibri"/>
                <a:cs typeface="Calibri"/>
              </a:rPr>
              <a:t>For Logistic Regression &amp; Random Forest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Experiment with undersampling the majority class or oversampling the minority class (e.g., SMOTE).</a:t>
            </a:r>
          </a:p>
          <a:p>
            <a:pPr marL="514350" indent="-514350">
              <a:buAutoNum type="arabicPeriod"/>
            </a:pPr>
            <a:r>
              <a:rPr lang="en-US" sz="2400">
                <a:ea typeface="Calibri"/>
                <a:cs typeface="Calibri"/>
              </a:rPr>
              <a:t>For XGBoost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Experiment with SMOTE + Tomek links(to balance data while reducing noise)</a:t>
            </a:r>
          </a:p>
          <a:p>
            <a:pPr>
              <a:buAutoNum type="arabicPeriod"/>
            </a:pPr>
            <a:endParaRPr lang="en-US" sz="2400">
              <a:ea typeface="Calibri"/>
              <a:cs typeface="Calibri"/>
            </a:endParaRPr>
          </a:p>
          <a:p>
            <a:pPr>
              <a:buAutoNum type="arabicPeriod"/>
            </a:pP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15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A591-464F-7581-82CD-60ABA0EC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REFERENCE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DDFD-EFCD-E441-95B6-5AEE5F3CF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Calibri"/>
                <a:ea typeface="Menlo"/>
                <a:cs typeface="Menlo"/>
              </a:rPr>
              <a:t>Addison Howard, Bernadette Bouchon-Meunier, IEEE CIS, inversion, John Lei, </a:t>
            </a:r>
            <a:r>
              <a:rPr lang="en-US" sz="2000" err="1">
                <a:latin typeface="Calibri"/>
                <a:ea typeface="Menlo"/>
                <a:cs typeface="Menlo"/>
              </a:rPr>
              <a:t>Lynn@Vesta</a:t>
            </a:r>
            <a:r>
              <a:rPr lang="en-US" sz="2000">
                <a:latin typeface="Calibri"/>
                <a:ea typeface="Menlo"/>
                <a:cs typeface="Menlo"/>
              </a:rPr>
              <a:t>, Marcus2010, and Prof. Hussein Abbass. IEEE-CIS Fraud Detection. https://kaggle.com/competitions/ieee-fraud-detection, 2019. Kaggle. </a:t>
            </a:r>
            <a:endParaRPr lang="en-US" sz="20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799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D4D13-160D-1DBE-3C70-95C3FDA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43BF934-8006-7DFD-E04C-1745663EC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211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EAC2-FA70-5877-E3EC-B369B028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61" y="-97072"/>
            <a:ext cx="10515600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APPENDICES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C56E-361B-3222-0025-8AA5174B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561" y="946030"/>
            <a:ext cx="11435255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Dataset Description: Transaction Table</a:t>
            </a:r>
            <a:endParaRPr lang="en-US" sz="14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br>
              <a:rPr lang="en-US" sz="1400">
                <a:latin typeface="Calibri"/>
                <a:ea typeface="Menlo"/>
                <a:cs typeface="Menlo"/>
              </a:rPr>
            </a:br>
            <a:r>
              <a:rPr lang="en-US" sz="1400">
                <a:latin typeface="Calibri"/>
                <a:ea typeface="Menlo"/>
                <a:cs typeface="Menlo"/>
              </a:rPr>
              <a:t>- </a:t>
            </a:r>
            <a:r>
              <a:rPr lang="en-US" sz="1400" err="1">
                <a:latin typeface="Calibri"/>
                <a:ea typeface="Menlo"/>
                <a:cs typeface="Menlo"/>
              </a:rPr>
              <a:t>TransactionDT</a:t>
            </a:r>
            <a:r>
              <a:rPr lang="en-US" sz="1400">
                <a:latin typeface="Calibri"/>
                <a:ea typeface="Menlo"/>
                <a:cs typeface="Menlo"/>
              </a:rPr>
              <a:t>: </a:t>
            </a:r>
            <a:r>
              <a:rPr lang="en-US" sz="1400" err="1">
                <a:latin typeface="Calibri"/>
                <a:ea typeface="Menlo"/>
                <a:cs typeface="Menlo"/>
              </a:rPr>
              <a:t>timedelta</a:t>
            </a:r>
            <a:r>
              <a:rPr lang="en-US" sz="1400">
                <a:latin typeface="Calibri"/>
                <a:ea typeface="Menlo"/>
                <a:cs typeface="Menlo"/>
              </a:rPr>
              <a:t> from a given reference datetime (not an actual timestamp)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</a:t>
            </a:r>
            <a:r>
              <a:rPr lang="en-US" sz="1400" err="1">
                <a:latin typeface="Calibri"/>
                <a:ea typeface="Menlo"/>
                <a:cs typeface="Menlo"/>
              </a:rPr>
              <a:t>TransactionAMT</a:t>
            </a:r>
            <a:r>
              <a:rPr lang="en-US" sz="1400">
                <a:latin typeface="Calibri"/>
                <a:ea typeface="Menlo"/>
                <a:cs typeface="Menlo"/>
              </a:rPr>
              <a:t>: transaction payment amount in USD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</a:t>
            </a:r>
            <a:r>
              <a:rPr lang="en-US" sz="1400" err="1">
                <a:latin typeface="Calibri"/>
                <a:ea typeface="Menlo"/>
                <a:cs typeface="Menlo"/>
              </a:rPr>
              <a:t>ProductCD</a:t>
            </a:r>
            <a:r>
              <a:rPr lang="en-US" sz="1400">
                <a:latin typeface="Calibri"/>
                <a:ea typeface="Menlo"/>
                <a:cs typeface="Menlo"/>
              </a:rPr>
              <a:t>: product code, the product for each transaction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card1 - card6: payment card information, such as card type, card category, issue bank, country, etc.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</a:t>
            </a:r>
            <a:r>
              <a:rPr lang="en-US" sz="1400" err="1">
                <a:latin typeface="Calibri"/>
                <a:ea typeface="Menlo"/>
                <a:cs typeface="Menlo"/>
              </a:rPr>
              <a:t>addr</a:t>
            </a:r>
            <a:r>
              <a:rPr lang="en-US" sz="1400">
                <a:latin typeface="Calibri"/>
                <a:ea typeface="Menlo"/>
                <a:cs typeface="Menlo"/>
              </a:rPr>
              <a:t>: address (both addresses are for purchaser addr1 as billing region &amp; addr2 as billing country)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</a:t>
            </a:r>
            <a:r>
              <a:rPr lang="en-US" sz="1400" err="1">
                <a:latin typeface="Calibri"/>
                <a:ea typeface="Menlo"/>
                <a:cs typeface="Menlo"/>
              </a:rPr>
              <a:t>dist</a:t>
            </a:r>
            <a:r>
              <a:rPr lang="en-US" sz="1400">
                <a:latin typeface="Calibri"/>
                <a:ea typeface="Menlo"/>
                <a:cs typeface="Menlo"/>
              </a:rPr>
              <a:t>: distance (distances between (not limited) billing address, mailing address, zip code, IP address, phone area, </a:t>
            </a:r>
            <a:r>
              <a:rPr lang="en-US" sz="1400" err="1">
                <a:latin typeface="Calibri"/>
                <a:ea typeface="Menlo"/>
                <a:cs typeface="Menlo"/>
              </a:rPr>
              <a:t>etc</a:t>
            </a:r>
            <a:r>
              <a:rPr lang="en-US" sz="1400">
                <a:latin typeface="Calibri"/>
                <a:ea typeface="Menlo"/>
                <a:cs typeface="Menlo"/>
              </a:rPr>
              <a:t>)</a:t>
            </a:r>
            <a:endParaRPr lang="en-US" sz="1400">
              <a:latin typeface="Calibri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P_ and (R__) </a:t>
            </a:r>
            <a:r>
              <a:rPr lang="en-US" sz="1400" err="1">
                <a:latin typeface="Calibri"/>
                <a:ea typeface="Menlo"/>
                <a:cs typeface="Menlo"/>
              </a:rPr>
              <a:t>emaildomain</a:t>
            </a:r>
            <a:r>
              <a:rPr lang="en-US" sz="1400">
                <a:latin typeface="Calibri"/>
                <a:ea typeface="Menlo"/>
                <a:cs typeface="Menlo"/>
              </a:rPr>
              <a:t>: purchaser and recipient email domain</a:t>
            </a:r>
            <a:endParaRPr lang="en-US" sz="14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C1-C14: counting, such as how many addresses are found to be associated with the payment card, etc. The actual meaning is masked.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D1-D15: </a:t>
            </a:r>
            <a:r>
              <a:rPr lang="en-US" sz="1400" err="1">
                <a:latin typeface="Calibri"/>
                <a:ea typeface="Menlo"/>
                <a:cs typeface="Menlo"/>
              </a:rPr>
              <a:t>timedelta</a:t>
            </a:r>
            <a:r>
              <a:rPr lang="en-US" sz="1400">
                <a:latin typeface="Calibri"/>
                <a:ea typeface="Menlo"/>
                <a:cs typeface="Menlo"/>
              </a:rPr>
              <a:t>, such as days between previous transaction, etc.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M1-M9: match, such as names on card and address, etc.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</a:t>
            </a:r>
            <a:r>
              <a:rPr lang="en-US" sz="1400" err="1">
                <a:latin typeface="Calibri"/>
                <a:ea typeface="Menlo"/>
                <a:cs typeface="Menlo"/>
              </a:rPr>
              <a:t>Vxxx</a:t>
            </a:r>
            <a:r>
              <a:rPr lang="en-US" sz="1400">
                <a:latin typeface="Calibri"/>
                <a:ea typeface="Menlo"/>
                <a:cs typeface="Menlo"/>
              </a:rPr>
              <a:t>: Vesta engineered rich features, including ranking, counting, and other entity relations. (339 columns)</a:t>
            </a:r>
          </a:p>
          <a:p>
            <a:pPr marL="0" indent="0">
              <a:buNone/>
            </a:pPr>
            <a:endParaRPr lang="en-US" sz="1400">
              <a:latin typeface="Menlo"/>
              <a:ea typeface="Calibri"/>
              <a:cs typeface="Calibri"/>
            </a:endParaRPr>
          </a:p>
          <a:p>
            <a:pPr>
              <a:buNone/>
            </a:pPr>
            <a:r>
              <a:rPr lang="en-US" sz="1400" err="1">
                <a:latin typeface="Calibri"/>
                <a:ea typeface="Calibri"/>
                <a:cs typeface="Calibri"/>
              </a:rPr>
              <a:t>Idnetity</a:t>
            </a:r>
            <a:r>
              <a:rPr lang="en-US" sz="1400">
                <a:latin typeface="Calibri"/>
                <a:ea typeface="Calibri"/>
                <a:cs typeface="Calibri"/>
              </a:rPr>
              <a:t> table- Categorical Features:</a:t>
            </a:r>
          </a:p>
          <a:p>
            <a:pPr>
              <a:buNone/>
            </a:pPr>
            <a:r>
              <a:rPr lang="en-US" sz="1400">
                <a:latin typeface="Calibri"/>
                <a:ea typeface="Calibri"/>
                <a:cs typeface="Calibri"/>
              </a:rPr>
              <a:t>- </a:t>
            </a:r>
            <a:r>
              <a:rPr lang="en-US" sz="1400" err="1">
                <a:latin typeface="Calibri"/>
                <a:ea typeface="Calibri"/>
                <a:cs typeface="Calibri"/>
              </a:rPr>
              <a:t>DeviceType</a:t>
            </a:r>
            <a:r>
              <a:rPr lang="en-US" sz="1400">
                <a:latin typeface="Calibri"/>
                <a:ea typeface="Calibri"/>
                <a:cs typeface="Calibri"/>
              </a:rPr>
              <a:t>: Desktop, mobile</a:t>
            </a:r>
          </a:p>
          <a:p>
            <a:pPr>
              <a:buNone/>
            </a:pPr>
            <a:r>
              <a:rPr lang="en-US" sz="1400">
                <a:latin typeface="Calibri"/>
                <a:ea typeface="Calibri"/>
                <a:cs typeface="Calibri"/>
              </a:rPr>
              <a:t>- </a:t>
            </a:r>
            <a:r>
              <a:rPr lang="en-US" sz="1400" err="1">
                <a:latin typeface="Calibri"/>
                <a:ea typeface="Calibri"/>
                <a:cs typeface="Calibri"/>
              </a:rPr>
              <a:t>DeviceInfo</a:t>
            </a:r>
            <a:r>
              <a:rPr lang="en-US" sz="1400">
                <a:latin typeface="Calibri"/>
                <a:ea typeface="Calibri"/>
                <a:cs typeface="Calibri"/>
              </a:rPr>
              <a:t>: iOS Device, Windows, Samsung, MacOS</a:t>
            </a:r>
          </a:p>
          <a:p>
            <a:pPr>
              <a:buNone/>
            </a:pPr>
            <a:r>
              <a:rPr lang="en-US" sz="1400">
                <a:latin typeface="Calibri"/>
                <a:ea typeface="Calibri"/>
                <a:cs typeface="Calibri"/>
              </a:rPr>
              <a:t>- id_12 – id_38: </a:t>
            </a:r>
            <a:r>
              <a:rPr lang="en-US" sz="1100">
                <a:solidFill>
                  <a:srgbClr val="3C4043"/>
                </a:solidFill>
                <a:ea typeface="+mn-lt"/>
                <a:cs typeface="+mn-lt"/>
              </a:rPr>
              <a:t>id01 to id11 are numerical features for identity, which is collected by Vesta and security partners such as device rating, ip_domain rating, proxy rating, etc. Also it recorded behavioral fingerprint like account login times/failed to login times, how long an account stayed on the page, etc.</a:t>
            </a:r>
          </a:p>
          <a:p>
            <a:pPr marL="0" indent="0">
              <a:buNone/>
            </a:pPr>
            <a:endParaRPr lang="en-US">
              <a:latin typeface="Menlo"/>
              <a:ea typeface="Menlo"/>
              <a:cs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54898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D418-8CAF-E8E6-A17D-385CDD5B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Card4 and Card6 grouped by fraud status</a:t>
            </a:r>
            <a:endParaRPr lang="en-US"/>
          </a:p>
        </p:txBody>
      </p:sp>
      <p:pic>
        <p:nvPicPr>
          <p:cNvPr id="4" name="Content Placeholder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1F650AE-534A-4F1A-6489-EDF6DFDB1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5064" y="1894423"/>
            <a:ext cx="5171704" cy="2781300"/>
          </a:xfrm>
        </p:spPr>
      </p:pic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5378BB9-35EB-8DD8-E471-80CAAF9F9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69" y="1710542"/>
            <a:ext cx="5943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3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80FC-51B6-C4DD-73BE-725003E5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>
                <a:latin typeface="Calibri"/>
                <a:ea typeface="Menlo"/>
                <a:cs typeface="Menlo"/>
              </a:rPr>
              <a:t>The fraudulent transactions amounts align with normal transaction amounts, which may indicate attempts to mimic genuine transaction behavior to avoid </a:t>
            </a:r>
            <a:r>
              <a:rPr lang="en-US" sz="1600">
                <a:latin typeface="Calibri"/>
                <a:ea typeface="Menlo"/>
                <a:cs typeface="Menlo"/>
              </a:rPr>
              <a:t>detection.</a:t>
            </a:r>
            <a:r>
              <a:rPr lang="en-US">
                <a:solidFill>
                  <a:srgbClr val="D4D4D4"/>
                </a:solidFill>
                <a:latin typeface="Menlo"/>
                <a:ea typeface="Menlo"/>
                <a:cs typeface="Menlo"/>
              </a:rPr>
              <a:t>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565DBC-73E2-E2ED-DDC5-19FD8E653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890" y="1825625"/>
            <a:ext cx="9344219" cy="4351338"/>
          </a:xfrm>
        </p:spPr>
      </p:pic>
    </p:spTree>
    <p:extLst>
      <p:ext uri="{BB962C8B-B14F-4D97-AF65-F5344CB8AC3E}">
        <p14:creationId xmlns:p14="http://schemas.microsoft.com/office/powerpoint/2010/main" val="11628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1D6E-48CF-9971-2949-C6A0E16D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Table of Contents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A62BEE-2E5D-C101-EAD8-3D562655D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2768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2969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4E49-B73E-94DD-D714-5B14254C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Correlation analysis of D columns</a:t>
            </a:r>
            <a:endParaRPr lang="en-US"/>
          </a:p>
        </p:txBody>
      </p:sp>
      <p:pic>
        <p:nvPicPr>
          <p:cNvPr id="4" name="Content Placeholder 3" descr="A screenshot of a grid&#10;&#10;AI-generated content may be incorrect.">
            <a:extLst>
              <a:ext uri="{FF2B5EF4-FFF2-40B4-BE49-F238E27FC236}">
                <a16:creationId xmlns:a16="http://schemas.microsoft.com/office/drawing/2014/main" id="{12D98D93-DAA6-962F-F96D-C8BEE33B0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423" y="1528742"/>
            <a:ext cx="7643283" cy="5014376"/>
          </a:xfrm>
        </p:spPr>
      </p:pic>
    </p:spTree>
    <p:extLst>
      <p:ext uri="{BB962C8B-B14F-4D97-AF65-F5344CB8AC3E}">
        <p14:creationId xmlns:p14="http://schemas.microsoft.com/office/powerpoint/2010/main" val="41578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EC289-E075-8081-14C9-74540B75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Introduction</a:t>
            </a:r>
            <a:endParaRPr lang="en-US" sz="54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3DCE-02DE-0EBF-C484-FE7395C0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>
                <a:latin typeface="Calibri"/>
                <a:ea typeface="Calibri"/>
                <a:cs typeface="Calibri"/>
              </a:rPr>
              <a:t>Fraudulent transactions cause financial losses, reputational damage, and security risks, reducing trust in digital payments.</a:t>
            </a:r>
          </a:p>
          <a:p>
            <a:r>
              <a:rPr lang="en-US" sz="1900">
                <a:ea typeface="+mn-lt"/>
                <a:cs typeface="+mn-lt"/>
              </a:rPr>
              <a:t>Annual global fraud losses (credit &amp; debit card): $34.36 billion (2022)</a:t>
            </a:r>
            <a:endParaRPr lang="en-US" sz="1900">
              <a:latin typeface="Calibri"/>
              <a:ea typeface="Calibri"/>
              <a:cs typeface="Calibri"/>
            </a:endParaRPr>
          </a:p>
          <a:p>
            <a:r>
              <a:rPr lang="en-US" sz="1900">
                <a:latin typeface="Calibri"/>
                <a:ea typeface="Calibri"/>
                <a:cs typeface="Calibri"/>
              </a:rPr>
              <a:t>Fraud patterns constantly evolving</a:t>
            </a:r>
          </a:p>
          <a:p>
            <a:r>
              <a:rPr lang="en-US" sz="1900">
                <a:latin typeface="Calibri"/>
                <a:ea typeface="Calibri"/>
                <a:cs typeface="Calibri"/>
              </a:rPr>
              <a:t>Limitations of traditional fraud detection</a:t>
            </a:r>
          </a:p>
          <a:p>
            <a:r>
              <a:rPr lang="en-US" sz="1900">
                <a:latin typeface="Calibri"/>
                <a:ea typeface="Calibri"/>
                <a:cs typeface="Calibri"/>
              </a:rPr>
              <a:t>Static rule-based methods are ineffective</a:t>
            </a:r>
          </a:p>
          <a:p>
            <a:pPr marL="0" indent="0">
              <a:buNone/>
            </a:pPr>
            <a:endParaRPr lang="en-US" sz="1900">
              <a:latin typeface="Calibri"/>
              <a:ea typeface="Calibri"/>
              <a:cs typeface="Calibri"/>
            </a:endParaRPr>
          </a:p>
          <a:p>
            <a:r>
              <a:rPr lang="en-US" sz="1900">
                <a:latin typeface="Calibri"/>
                <a:ea typeface="Calibri"/>
                <a:cs typeface="Calibri"/>
              </a:rPr>
              <a:t>Objective: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>
                <a:latin typeface="Calibri"/>
                <a:ea typeface="Calibri"/>
                <a:cs typeface="Calibri"/>
              </a:rPr>
              <a:t>Develop a predictive fraud detection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>
                <a:latin typeface="Calibri"/>
                <a:ea typeface="Calibri"/>
                <a:cs typeface="Calibri"/>
              </a:rPr>
              <a:t>Minimize false positives and false negatives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900">
              <a:latin typeface="Calibri"/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19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88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8F791-31EB-0F75-091F-144B4A53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>
                <a:ea typeface="Calibri Light"/>
                <a:cs typeface="Calibri Light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F8A7-AB5B-2228-D06B-3DE188762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9" y="2321521"/>
            <a:ext cx="5458989" cy="38803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1400">
                <a:ea typeface="+mn-lt"/>
                <a:cs typeface="+mn-lt"/>
              </a:rPr>
              <a:t>IEEE Computational Intelligence Society (IEEE-CIS), in collaboration with Vesta Corporation 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1400">
                <a:ea typeface="+mn-lt"/>
                <a:cs typeface="+mn-lt"/>
              </a:rPr>
              <a:t>Dataset, sourced from real-world e-commerce transactions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1400">
                <a:ea typeface="+mn-lt"/>
                <a:cs typeface="+mn-lt"/>
              </a:rPr>
              <a:t>The IEEE-CIS fraud detection dataset consists of two primary files: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Transaction Data:</a:t>
            </a:r>
            <a:r>
              <a:rPr lang="en-US" sz="1400">
                <a:ea typeface="+mn-lt"/>
                <a:cs typeface="+mn-lt"/>
              </a:rPr>
              <a:t> Contains information on payment transactions, including timestamps, transaction amounts, and payment methods.</a:t>
            </a:r>
            <a:endParaRPr lang="en-US" sz="1400">
              <a:ea typeface="Calibri"/>
              <a:cs typeface="Calibri"/>
            </a:endParaRP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Identity Data:</a:t>
            </a:r>
            <a:r>
              <a:rPr lang="en-US" sz="1400">
                <a:ea typeface="+mn-lt"/>
                <a:cs typeface="+mn-lt"/>
              </a:rPr>
              <a:t> Includes details related to the user’s identity, such as IP address, device type, and behavioral patterns.</a:t>
            </a:r>
            <a:endParaRPr lang="en-US" sz="1400">
              <a:latin typeface="Calibri" panose="020F0502020204030204"/>
              <a:ea typeface="+mn-lt"/>
              <a:cs typeface="+mn-lt"/>
            </a:endParaRPr>
          </a:p>
          <a:p>
            <a:pPr marL="457200" indent="-342900">
              <a:buAutoNum type="arabicPeriod"/>
            </a:pPr>
            <a:r>
              <a:rPr lang="en-US" sz="1400">
                <a:latin typeface="Calibri" panose="020F0502020204030204"/>
                <a:ea typeface="+mn-lt"/>
                <a:cs typeface="+mn-lt"/>
              </a:rPr>
              <a:t>We have train data of shape (590540, 434) and test data of shape (506691, 433).</a:t>
            </a:r>
          </a:p>
          <a:p>
            <a:pPr marL="457200" indent="-342900">
              <a:buAutoNum type="arabicPeriod"/>
            </a:pPr>
            <a:r>
              <a:rPr lang="en-US" sz="1400">
                <a:latin typeface="Calibri" panose="020F0502020204030204"/>
                <a:ea typeface="+mn-lt"/>
                <a:cs typeface="+mn-lt"/>
              </a:rPr>
              <a:t>Only 28% of test transactions and 24.4% of train transactions have associated identity data.</a:t>
            </a:r>
          </a:p>
          <a:p>
            <a:pPr marL="114300" indent="0">
              <a:buNone/>
            </a:pPr>
            <a:endParaRPr lang="en-US" sz="1400">
              <a:latin typeface="Calibri" panose="020F0502020204030204"/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1D3BF-675D-B174-0C48-6302AC659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33" y="2320353"/>
            <a:ext cx="5584692" cy="319197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90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5663C-2AC8-54B2-B48E-9D566A26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062" y="23374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Data Cleaning &amp; Preprocessing</a:t>
            </a:r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813F-AC07-6794-7636-3F6EA4692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23" y="1562866"/>
            <a:ext cx="935103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ea typeface="Calibri"/>
                <a:cs typeface="Calibri"/>
              </a:rPr>
              <a:t>Removed columns with more than 30% missing values.</a:t>
            </a:r>
          </a:p>
          <a:p>
            <a:r>
              <a:rPr lang="en-US" sz="2600">
                <a:ea typeface="Calibri"/>
                <a:cs typeface="Calibri"/>
              </a:rPr>
              <a:t>Imputed categorical missing values with mode and numerical missing values with the median.</a:t>
            </a:r>
          </a:p>
          <a:p>
            <a:r>
              <a:rPr lang="en-US" sz="2600">
                <a:ea typeface="Calibri"/>
                <a:cs typeface="Calibri"/>
              </a:rPr>
              <a:t>Applied Feature Engineering on </a:t>
            </a:r>
            <a:r>
              <a:rPr lang="en-US" sz="2600" err="1">
                <a:ea typeface="Calibri"/>
                <a:cs typeface="Calibri"/>
              </a:rPr>
              <a:t>TransactionDT</a:t>
            </a:r>
            <a:r>
              <a:rPr lang="en-US" sz="2600">
                <a:ea typeface="Calibri"/>
                <a:cs typeface="Calibri"/>
              </a:rPr>
              <a:t> and extracted Transaction Hour and Day.</a:t>
            </a:r>
          </a:p>
          <a:p>
            <a:r>
              <a:rPr lang="en-US" sz="2600">
                <a:ea typeface="+mn-lt"/>
                <a:cs typeface="+mn-lt"/>
              </a:rPr>
              <a:t>Translated category data such as card type and card categories into numerical representations using Label Encoding.</a:t>
            </a:r>
            <a:endParaRPr lang="en-US" sz="2600">
              <a:ea typeface="Calibri"/>
              <a:cs typeface="Calibri"/>
            </a:endParaRPr>
          </a:p>
          <a:p>
            <a:r>
              <a:rPr lang="en-US" sz="2600">
                <a:ea typeface="+mn-lt"/>
                <a:cs typeface="+mn-lt"/>
              </a:rPr>
              <a:t>Did </a:t>
            </a:r>
            <a:r>
              <a:rPr lang="en-US" sz="2600" err="1">
                <a:ea typeface="+mn-lt"/>
                <a:cs typeface="+mn-lt"/>
              </a:rPr>
              <a:t>MinMax</a:t>
            </a:r>
            <a:r>
              <a:rPr lang="en-US" sz="2600">
                <a:ea typeface="+mn-lt"/>
                <a:cs typeface="+mn-lt"/>
              </a:rPr>
              <a:t> Scaling to normalize numerical features to a 0-1 range, ensuring consistency across the dataset. Missing numerical values in the test set were filled with 0.0.</a:t>
            </a:r>
            <a:endParaRPr lang="en-US" sz="2600">
              <a:ea typeface="Calibri"/>
              <a:cs typeface="Calibri"/>
            </a:endParaRPr>
          </a:p>
          <a:p>
            <a:endParaRPr lang="en-US" sz="2600">
              <a:ea typeface="Calibri"/>
              <a:cs typeface="Calibri"/>
            </a:endParaRPr>
          </a:p>
          <a:p>
            <a:endParaRPr lang="en-US" sz="2600">
              <a:ea typeface="Calibri"/>
              <a:cs typeface="Calibri"/>
            </a:endParaRPr>
          </a:p>
          <a:p>
            <a:endParaRPr lang="en-US" sz="2600">
              <a:ea typeface="Calibri"/>
              <a:cs typeface="Calibri"/>
            </a:endParaRPr>
          </a:p>
          <a:p>
            <a:endParaRPr lang="en-US" sz="2600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7DA740-213B-46F2-73D1-3937D71D4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46" y="897325"/>
            <a:ext cx="2202972" cy="22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7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74FF-39B9-662E-5A1E-8E885CA4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61781" cy="1171624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Target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D0293C-AC72-9C88-112D-ED4FC52FC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0202" y="1711365"/>
            <a:ext cx="5015715" cy="4732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640C7-198A-AC7E-C878-EABDCE114559}"/>
              </a:ext>
            </a:extLst>
          </p:cNvPr>
          <p:cNvSpPr txBox="1"/>
          <p:nvPr/>
        </p:nvSpPr>
        <p:spPr>
          <a:xfrm>
            <a:off x="204952" y="1926021"/>
            <a:ext cx="623788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22860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Neue Haas Grotesk Text Pro"/>
                <a:ea typeface="+mn-lt"/>
                <a:cs typeface="+mn-lt"/>
              </a:rPr>
              <a:t>Predicting the probability that an online transaction is fraudulent, as denoted by the binary target </a:t>
            </a:r>
            <a:r>
              <a:rPr lang="en-US" err="1">
                <a:solidFill>
                  <a:srgbClr val="000000"/>
                </a:solidFill>
                <a:latin typeface="Neue Haas Grotesk Text Pro"/>
                <a:ea typeface="Roboto Mono"/>
              </a:rPr>
              <a:t>isFraud</a:t>
            </a:r>
            <a:r>
              <a:rPr lang="en-US">
                <a:solidFill>
                  <a:srgbClr val="000000"/>
                </a:solidFill>
                <a:latin typeface="Neue Haas Grotesk Text Pro"/>
                <a:ea typeface="+mn-lt"/>
                <a:cs typeface="+mn-lt"/>
              </a:rPr>
              <a:t>.</a:t>
            </a:r>
            <a:endParaRPr lang="en-US">
              <a:solidFill>
                <a:srgbClr val="000000"/>
              </a:solidFill>
              <a:latin typeface="Neue Haas Grotesk Text Pro"/>
            </a:endParaRPr>
          </a:p>
          <a:p>
            <a:pPr marL="457200"/>
            <a:endParaRPr lang="en-US">
              <a:latin typeface="Neue Haas Grotesk Text Pro"/>
              <a:ea typeface="Calibri"/>
              <a:cs typeface="Calibri"/>
            </a:endParaRPr>
          </a:p>
          <a:p>
            <a:pPr marL="685800" indent="-228600">
              <a:buFont typeface="Arial"/>
              <a:buChar char="•"/>
            </a:pPr>
            <a:r>
              <a:rPr lang="en-US">
                <a:latin typeface="Neue Haas Grotesk Text Pro"/>
              </a:rPr>
              <a:t>Transactions are labeled as fraudulent (</a:t>
            </a:r>
            <a:r>
              <a:rPr lang="en-US" err="1">
                <a:latin typeface="Neue Haas Grotesk Text Pro"/>
              </a:rPr>
              <a:t>isFraud</a:t>
            </a:r>
            <a:r>
              <a:rPr lang="en-US">
                <a:latin typeface="Neue Haas Grotesk Text Pro"/>
              </a:rPr>
              <a:t> = 1) or legitimate (</a:t>
            </a:r>
            <a:r>
              <a:rPr lang="en-US" err="1">
                <a:latin typeface="Neue Haas Grotesk Text Pro"/>
              </a:rPr>
              <a:t>isFraud</a:t>
            </a:r>
            <a:r>
              <a:rPr lang="en-US">
                <a:latin typeface="Neue Haas Grotesk Text Pro"/>
              </a:rPr>
              <a:t> = 0)</a:t>
            </a:r>
            <a:endParaRPr lang="en-US"/>
          </a:p>
          <a:p>
            <a:pPr marL="457200"/>
            <a:endParaRPr lang="en-US">
              <a:latin typeface="Neue Haas Grotesk Text Pro"/>
            </a:endParaRPr>
          </a:p>
          <a:p>
            <a:pPr marL="685800" indent="-228600">
              <a:buFont typeface="Arial"/>
              <a:buChar char="•"/>
            </a:pPr>
            <a:r>
              <a:rPr lang="en-US">
                <a:latin typeface="Neue Haas Grotesk Text Pro"/>
              </a:rPr>
              <a:t>Imbalance in datasets, with legitimate claims vastly outnumbering the </a:t>
            </a:r>
            <a:r>
              <a:rPr lang="en-US" err="1">
                <a:latin typeface="Neue Haas Grotesk Text Pro"/>
              </a:rPr>
              <a:t>fradulent</a:t>
            </a:r>
            <a:r>
              <a:rPr lang="en-US">
                <a:latin typeface="Neue Haas Grotesk Text Pro"/>
              </a:rPr>
              <a:t> ones. </a:t>
            </a:r>
          </a:p>
          <a:p>
            <a:pPr marL="457200"/>
            <a:endParaRPr lang="en-US">
              <a:latin typeface="Neue Haas Grotesk Text Pro"/>
              <a:ea typeface="Calibri"/>
              <a:cs typeface="Calibri"/>
            </a:endParaRPr>
          </a:p>
          <a:p>
            <a:pPr marL="685800" indent="-228600"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Handle class imbalanced data using SMOTE(Synthetic Minority Over-sampling Technique).</a:t>
            </a:r>
          </a:p>
          <a:p>
            <a:pPr marL="685800" indent="-228600"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685800" indent="-228600"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Use Area under the ROC curve (AUC) as a metric</a:t>
            </a:r>
          </a:p>
        </p:txBody>
      </p:sp>
    </p:spTree>
    <p:extLst>
      <p:ext uri="{BB962C8B-B14F-4D97-AF65-F5344CB8AC3E}">
        <p14:creationId xmlns:p14="http://schemas.microsoft.com/office/powerpoint/2010/main" val="373544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5BF-880F-FE8E-3758-D8816EFB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86" y="591911"/>
            <a:ext cx="10506529" cy="826635"/>
          </a:xfrm>
        </p:spPr>
        <p:txBody>
          <a:bodyPr/>
          <a:lstStyle/>
          <a:p>
            <a:r>
              <a:rPr lang="en-US" sz="320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Fraud vs Non-Fraud Transaction Amount Distribution</a:t>
            </a:r>
            <a:endParaRPr lang="en-US" sz="3200">
              <a:solidFill>
                <a:srgbClr val="000000"/>
              </a:solidFill>
              <a:latin typeface="Calibri Light"/>
            </a:endParaRPr>
          </a:p>
          <a:p>
            <a:endParaRPr lang="en-US">
              <a:ea typeface="Calibri Light"/>
              <a:cs typeface="Calibri Light"/>
            </a:endParaRPr>
          </a:p>
        </p:txBody>
      </p:sp>
      <p:pic>
        <p:nvPicPr>
          <p:cNvPr id="5" name="Content Placeholder 4" descr="A comparison of graphs with numbers&#10;&#10;AI-generated content may be incorrect.">
            <a:extLst>
              <a:ext uri="{FF2B5EF4-FFF2-40B4-BE49-F238E27FC236}">
                <a16:creationId xmlns:a16="http://schemas.microsoft.com/office/drawing/2014/main" id="{1623554A-1471-09C5-D385-E13CF8D14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969" y="1263659"/>
            <a:ext cx="10515600" cy="37096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AF358-3132-6F61-3C1E-EEDC70BB96D7}"/>
              </a:ext>
            </a:extLst>
          </p:cNvPr>
          <p:cNvSpPr txBox="1"/>
          <p:nvPr/>
        </p:nvSpPr>
        <p:spPr>
          <a:xfrm>
            <a:off x="907143" y="5306786"/>
            <a:ext cx="105174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Non-fraudulent transactions have higher transaction amounts, whereas fraudulent transactions are more evenly distributed and tend to cluster at lower values.</a:t>
            </a:r>
            <a:endParaRPr lang="en-US"/>
          </a:p>
          <a:p>
            <a:pPr algn="l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8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C919-EFA8-006D-2E2A-4BA78C0E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57080"/>
            <a:ext cx="6163808" cy="110759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Exploratory data analysis</a:t>
            </a:r>
            <a:endParaRPr lang="en-US"/>
          </a:p>
        </p:txBody>
      </p:sp>
      <p:pic>
        <p:nvPicPr>
          <p:cNvPr id="5" name="Picture Placeholder 4" descr="A bar graph with text&#10;&#10;AI-generated content may be incorrect.">
            <a:extLst>
              <a:ext uri="{FF2B5EF4-FFF2-40B4-BE49-F238E27FC236}">
                <a16:creationId xmlns:a16="http://schemas.microsoft.com/office/drawing/2014/main" id="{81F4F154-BD6D-6BBA-66AF-111E0152B21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1753" r="11753"/>
          <a:stretch/>
        </p:blipFill>
        <p:spPr>
          <a:xfrm>
            <a:off x="6337733" y="1490929"/>
            <a:ext cx="5171594" cy="439001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E7620-9E6D-6AF3-372C-CF07EBE4C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87825"/>
            <a:ext cx="5263814" cy="408867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Device-Info has the highest missing values</a:t>
            </a:r>
            <a:r>
              <a:rPr lang="en-US">
                <a:ea typeface="+mn-lt"/>
                <a:cs typeface="+mn-lt"/>
              </a:rPr>
              <a:t>, possibly due to privacy settings or incomplete data collection.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Device-Type has some missing values</a:t>
            </a:r>
            <a:r>
              <a:rPr lang="en-US">
                <a:ea typeface="+mn-lt"/>
                <a:cs typeface="+mn-lt"/>
              </a:rPr>
              <a:t>, but significantly fewer than Device Info.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Transaction-ID has the least missing values</a:t>
            </a:r>
            <a:r>
              <a:rPr lang="en-US">
                <a:ea typeface="+mn-lt"/>
                <a:cs typeface="+mn-lt"/>
              </a:rPr>
              <a:t>, ensuring accurate tracking of transactions.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Missing identity data may reduce fraud detection accuracy</a:t>
            </a:r>
            <a:r>
              <a:rPr lang="en-US">
                <a:ea typeface="+mn-lt"/>
                <a:cs typeface="+mn-lt"/>
              </a:rPr>
              <a:t> by limiting behavioral insights.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Possible Reasons for Missing Data: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Users opting out of sharing device details due to privacy settings.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Certain transactions not requiring identity verification, leading to incomplete records.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Data collection inconsistencies across different transactions.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651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D2C0-950E-57A5-72BA-F9DAE9BD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11191"/>
            <a:ext cx="3146464" cy="1190000"/>
          </a:xfrm>
        </p:spPr>
        <p:txBody>
          <a:bodyPr anchor="b">
            <a:normAutofit/>
          </a:bodyPr>
          <a:lstStyle/>
          <a:p>
            <a:r>
              <a:rPr lang="en-US" sz="3200" dirty="0">
                <a:ea typeface="Calibri Light"/>
                <a:cs typeface="Calibri Light"/>
              </a:rPr>
              <a:t>Exploratory Data Analysis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0A7B2A-37FB-ECD4-12FF-34A239971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80" y="1553156"/>
            <a:ext cx="4376183" cy="34502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CB22AF-132C-52C1-9DE9-80A57BAB3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523" y="1901191"/>
            <a:ext cx="5540276" cy="4080117"/>
          </a:xfrm>
        </p:spPr>
        <p:txBody>
          <a:bodyPr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contour plot visualizes the relationship between transaction amount and transaction time (hour).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It helps identify fraud patterns based on transaction behavior.</a:t>
            </a:r>
            <a:endParaRPr lang="en-US"/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Observations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Most fraudulent and non-fraudulent transactions occur at lower transaction amounts.</a:t>
            </a:r>
            <a:endParaRPr lang="en-US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Fraudulent transactions (red regions) non-fraudulent transactions (blue).</a:t>
            </a:r>
            <a:endParaRPr lang="en-US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Fraud activity is seen at different times of the day.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000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71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88123BD4BFF4BB6E1493C4CA41BCC" ma:contentTypeVersion="4" ma:contentTypeDescription="Create a new document." ma:contentTypeScope="" ma:versionID="2bee69a13783c616d5c444d04f28013f">
  <xsd:schema xmlns:xsd="http://www.w3.org/2001/XMLSchema" xmlns:xs="http://www.w3.org/2001/XMLSchema" xmlns:p="http://schemas.microsoft.com/office/2006/metadata/properties" xmlns:ns2="c777777e-1ffb-4618-8ccf-3c243d531f26" targetNamespace="http://schemas.microsoft.com/office/2006/metadata/properties" ma:root="true" ma:fieldsID="db8a8097127ad6d20d9bd80c547d5d38" ns2:_="">
    <xsd:import namespace="c777777e-1ffb-4618-8ccf-3c243d531f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7777e-1ffb-4618-8ccf-3c243d531f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B60FBE-1C63-4931-9EC1-79A80164AA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8CB406-5398-40DD-A1C7-E5A55482E8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E29C31B-0351-4917-93D3-45EC5D248653}">
  <ds:schemaRefs>
    <ds:schemaRef ds:uri="c777777e-1ffb-4618-8ccf-3c243d531f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1257</Words>
  <Application>Microsoft Macintosh PowerPoint</Application>
  <PresentationFormat>Widescreen</PresentationFormat>
  <Paragraphs>148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Arial,Sans-Serif</vt:lpstr>
      <vt:lpstr>Calibri</vt:lpstr>
      <vt:lpstr>Calibri Light</vt:lpstr>
      <vt:lpstr>Courier New</vt:lpstr>
      <vt:lpstr>Menlo</vt:lpstr>
      <vt:lpstr>Neue Haas Grotesk Text Pro</vt:lpstr>
      <vt:lpstr>Office Theme</vt:lpstr>
      <vt:lpstr>Fraud Detection in Payment Card Transactions</vt:lpstr>
      <vt:lpstr>Table of Contents</vt:lpstr>
      <vt:lpstr>Introduction</vt:lpstr>
      <vt:lpstr>Data Overview</vt:lpstr>
      <vt:lpstr>Data Cleaning &amp; Preprocessing</vt:lpstr>
      <vt:lpstr>Target Distribution</vt:lpstr>
      <vt:lpstr>Fraud vs Non-Fraud Transaction Amount Distribution </vt:lpstr>
      <vt:lpstr>Exploratory data analysis</vt:lpstr>
      <vt:lpstr>Exploratory Data Analysis</vt:lpstr>
      <vt:lpstr>Fraud Rate by Card Type and Categories</vt:lpstr>
      <vt:lpstr>Correlation Heatmap of Vxxx Columns</vt:lpstr>
      <vt:lpstr>Correlation analysis </vt:lpstr>
      <vt:lpstr>Limitation and Challenges</vt:lpstr>
      <vt:lpstr>Next Steps</vt:lpstr>
      <vt:lpstr>REFERENCE</vt:lpstr>
      <vt:lpstr>THANK YOU!</vt:lpstr>
      <vt:lpstr>APPENDICES</vt:lpstr>
      <vt:lpstr>Card4 and Card6 grouped by fraud status</vt:lpstr>
      <vt:lpstr>The fraudulent transactions amounts align with normal transaction amounts, which may indicate attempts to mimic genuine transaction behavior to avoid detection. </vt:lpstr>
      <vt:lpstr>Correlation analysis of D columns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in Payment Card Transactions</dc:title>
  <dc:creator>Narayani Bakhati</dc:creator>
  <cp:lastModifiedBy>Narayani Bakhati</cp:lastModifiedBy>
  <cp:revision>4</cp:revision>
  <dcterms:created xsi:type="dcterms:W3CDTF">2025-02-25T01:28:04Z</dcterms:created>
  <dcterms:modified xsi:type="dcterms:W3CDTF">2025-02-26T20:41:01Z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0x01010068188123BD4BFF4BB6E1493C4CA41BCC</vt:lpwstr>
  </property>
</Properties>
</file>