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75945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BF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37"/>
  </p:normalViewPr>
  <p:slideViewPr>
    <p:cSldViewPr snapToGrid="0">
      <p:cViewPr>
        <p:scale>
          <a:sx n="140" d="100"/>
          <a:sy n="140" d="100"/>
        </p:scale>
        <p:origin x="136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355149"/>
            <a:ext cx="4895533" cy="288280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349128"/>
            <a:ext cx="4319588" cy="1999179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9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1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40855"/>
            <a:ext cx="1241881" cy="70172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40855"/>
            <a:ext cx="3653651" cy="70172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98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65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064352"/>
            <a:ext cx="4967526" cy="344441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541353"/>
            <a:ext cx="4967526" cy="181133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7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204273"/>
            <a:ext cx="2447766" cy="525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204273"/>
            <a:ext cx="2447766" cy="525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9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40856"/>
            <a:ext cx="4967526" cy="1600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029849"/>
            <a:ext cx="2436517" cy="99479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024646"/>
            <a:ext cx="2436517" cy="44487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029849"/>
            <a:ext cx="2448516" cy="99479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024646"/>
            <a:ext cx="2448516" cy="44487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32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08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97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52027"/>
            <a:ext cx="1857573" cy="193209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92226"/>
            <a:ext cx="2915722" cy="5884451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484120"/>
            <a:ext cx="1857573" cy="4602140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91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52027"/>
            <a:ext cx="1857573" cy="193209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92226"/>
            <a:ext cx="2915722" cy="5884451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484120"/>
            <a:ext cx="1857573" cy="4602140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14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40856"/>
            <a:ext cx="4967526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204273"/>
            <a:ext cx="4967526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674706"/>
            <a:ext cx="129587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49B4-60E2-BC4A-BCCF-DEAB8A39F9C0}" type="datetimeFigureOut">
              <a:rPr lang="en-CH" smtClean="0"/>
              <a:t>01.05.23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674706"/>
            <a:ext cx="194381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674706"/>
            <a:ext cx="129587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90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979792-1DBD-D9AA-C302-BE88D0E0DB4E}"/>
              </a:ext>
            </a:extLst>
          </p:cNvPr>
          <p:cNvSpPr/>
          <p:nvPr/>
        </p:nvSpPr>
        <p:spPr>
          <a:xfrm>
            <a:off x="2614122" y="6256090"/>
            <a:ext cx="1032818" cy="691194"/>
          </a:xfrm>
          <a:prstGeom prst="roundRect">
            <a:avLst>
              <a:gd name="adj" fmla="val 38506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i="1" dirty="0"/>
              <a:t>Mtb</a:t>
            </a:r>
            <a:r>
              <a:rPr lang="en-CH" sz="1000" dirty="0"/>
              <a:t> particles in the air (Y)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791FB1D-98FE-4106-9D09-21B2280E0AC0}"/>
                  </a:ext>
                </a:extLst>
              </p:cNvPr>
              <p:cNvSpPr/>
              <p:nvPr/>
            </p:nvSpPr>
            <p:spPr>
              <a:xfrm>
                <a:off x="1363733" y="1760818"/>
                <a:ext cx="1033200" cy="691194"/>
              </a:xfrm>
              <a:prstGeom prst="roundRect">
                <a:avLst>
                  <a:gd name="adj" fmla="val 38506"/>
                </a:avLst>
              </a:prstGeom>
              <a:solidFill>
                <a:srgbClr val="BF9000">
                  <a:alpha val="7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Restricted patient flows</a:t>
                </a:r>
                <a:r>
                  <a:rPr lang="en-CH" sz="1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791FB1D-98FE-4106-9D09-21B2280E0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33" y="1760818"/>
                <a:ext cx="1033200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9527D44-2062-4528-F848-70A892B5D48D}"/>
                  </a:ext>
                </a:extLst>
              </p:cNvPr>
              <p:cNvSpPr/>
              <p:nvPr/>
            </p:nvSpPr>
            <p:spPr>
              <a:xfrm>
                <a:off x="2620291" y="1760818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rgbClr val="BF9000">
                  <a:alpha val="7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Mask wearing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9527D44-2062-4528-F848-70A892B5D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91" y="1760818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9D2EECC-776E-78FC-9524-46550A8CA47B}"/>
                  </a:ext>
                </a:extLst>
              </p:cNvPr>
              <p:cNvSpPr/>
              <p:nvPr/>
            </p:nvSpPr>
            <p:spPr>
              <a:xfrm>
                <a:off x="4056331" y="1758723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rgbClr val="BF9000">
                  <a:alpha val="7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Active ventilation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9D2EECC-776E-78FC-9524-46550A8CA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331" y="1758723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628F952-9B2F-4288-F8F1-13A7684000F4}"/>
                  </a:ext>
                </a:extLst>
              </p:cNvPr>
              <p:cNvSpPr/>
              <p:nvPr/>
            </p:nvSpPr>
            <p:spPr>
              <a:xfrm>
                <a:off x="1362554" y="2957239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Person-time in the clinic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𝑃𝑇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628F952-9B2F-4288-F8F1-13A768400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54" y="2957239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F69711EA-12C9-AA73-2E81-8A3EDECD381D}"/>
                  </a:ext>
                </a:extLst>
              </p:cNvPr>
              <p:cNvSpPr/>
              <p:nvPr/>
            </p:nvSpPr>
            <p:spPr>
              <a:xfrm>
                <a:off x="633094" y="6256090"/>
                <a:ext cx="1032818" cy="691194"/>
              </a:xfrm>
              <a:prstGeom prst="roundRect">
                <a:avLst>
                  <a:gd name="adj" fmla="val 38506"/>
                </a:avLst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>
                    <a:solidFill>
                      <a:sysClr val="windowText" lastClr="000000"/>
                    </a:solidFill>
                  </a:rPr>
                  <a:t>Infectious person-time in the clinic (</a:t>
                </a:r>
                <a14:m>
                  <m:oMath xmlns:m="http://schemas.openxmlformats.org/officeDocument/2006/math">
                    <m:r>
                      <a:rPr lang="en-CH" sz="10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𝐼𝑃𝑇</m:t>
                    </m:r>
                  </m:oMath>
                </a14:m>
                <a:r>
                  <a:rPr lang="en-CH" sz="10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F69711EA-12C9-AA73-2E81-8A3EDECD3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4" y="6256090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6"/>
                <a:stretch>
                  <a:fillRect b="-3509"/>
                </a:stretch>
              </a:blipFill>
              <a:ln w="190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6AB303-5128-6879-E731-3701593DED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878963" y="2452012"/>
            <a:ext cx="1370" cy="505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4F14641-D404-8A1F-5D7D-9F5860D04F37}"/>
                  </a:ext>
                </a:extLst>
              </p:cNvPr>
              <p:cNvSpPr/>
              <p:nvPr/>
            </p:nvSpPr>
            <p:spPr>
              <a:xfrm>
                <a:off x="3384143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Ventilation rate (</a:t>
                </a:r>
                <a14:m>
                  <m:oMath xmlns:m="http://schemas.openxmlformats.org/officeDocument/2006/math">
                    <m:r>
                      <a:rPr lang="en-CH" sz="1000" i="1" dirty="0" smtClean="0">
                        <a:latin typeface="Cambria Math" panose="02040503050406030204" pitchFamily="18" charset="0"/>
                      </a:rPr>
                      <m:t>𝐴𝐶𝐻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4F14641-D404-8A1F-5D7D-9F5860D0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43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E75755-1FBD-640E-91B0-2A3F6001DBBA}"/>
              </a:ext>
            </a:extLst>
          </p:cNvPr>
          <p:cNvCxnSpPr>
            <a:stCxn id="10" idx="2"/>
            <a:endCxn id="37" idx="0"/>
          </p:cNvCxnSpPr>
          <p:nvPr/>
        </p:nvCxnSpPr>
        <p:spPr>
          <a:xfrm flipH="1">
            <a:off x="3900552" y="2449917"/>
            <a:ext cx="672188" cy="506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9ABC9B-442B-EC38-E5C2-022B420FA3C6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 flipV="1">
            <a:off x="2395372" y="3301664"/>
            <a:ext cx="988771" cy="1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9F0C921-4DDA-CE3F-6775-97CBAB3B83EF}"/>
                  </a:ext>
                </a:extLst>
              </p:cNvPr>
              <p:cNvSpPr/>
              <p:nvPr/>
            </p:nvSpPr>
            <p:spPr>
              <a:xfrm>
                <a:off x="2556389" y="2894483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9F0C921-4DDA-CE3F-6775-97CBAB3B8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89" y="2894483"/>
                <a:ext cx="316871" cy="31687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7363B81-849E-5A83-6426-188EA3F17CF6}"/>
                  </a:ext>
                </a:extLst>
              </p:cNvPr>
              <p:cNvSpPr/>
              <p:nvPr/>
            </p:nvSpPr>
            <p:spPr>
              <a:xfrm>
                <a:off x="1953093" y="2531528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7363B81-849E-5A83-6426-188EA3F1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93" y="2531528"/>
                <a:ext cx="316871" cy="31687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9DBD0A-5604-094C-4E9A-8AFD32F381B3}"/>
                  </a:ext>
                </a:extLst>
              </p:cNvPr>
              <p:cNvSpPr/>
              <p:nvPr/>
            </p:nvSpPr>
            <p:spPr>
              <a:xfrm>
                <a:off x="3206847" y="4451151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9DBD0A-5604-094C-4E9A-8AFD32F38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847" y="4451151"/>
                <a:ext cx="316871" cy="31687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AC612E4-EC65-4B66-B879-2EB70378F651}"/>
                  </a:ext>
                </a:extLst>
              </p:cNvPr>
              <p:cNvSpPr/>
              <p:nvPr/>
            </p:nvSpPr>
            <p:spPr>
              <a:xfrm>
                <a:off x="3773746" y="2478642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AC612E4-EC65-4B66-B879-2EB70378F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46" y="2478642"/>
                <a:ext cx="316871" cy="31687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3F65A0-A18A-025F-1E65-EFCE53D58F70}"/>
                  </a:ext>
                </a:extLst>
              </p:cNvPr>
              <p:cNvSpPr/>
              <p:nvPr/>
            </p:nvSpPr>
            <p:spPr>
              <a:xfrm>
                <a:off x="3984327" y="4451149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3F65A0-A18A-025F-1E65-EFCE53D58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27" y="4451149"/>
                <a:ext cx="316871" cy="31687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BEFB2C8B-3FC7-2249-345C-C0D3A7C7ECAB}"/>
                  </a:ext>
                </a:extLst>
              </p:cNvPr>
              <p:cNvSpPr/>
              <p:nvPr/>
            </p:nvSpPr>
            <p:spPr>
              <a:xfrm>
                <a:off x="4682101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Relative humidity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H" sz="1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BEFB2C8B-3FC7-2249-345C-C0D3A7C7E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101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9A861C9-2975-F2A7-358C-C4D440AACB18}"/>
              </a:ext>
            </a:extLst>
          </p:cNvPr>
          <p:cNvCxnSpPr>
            <a:cxnSpLocks/>
            <a:stCxn id="10" idx="2"/>
            <a:endCxn id="83" idx="0"/>
          </p:cNvCxnSpPr>
          <p:nvPr/>
        </p:nvCxnSpPr>
        <p:spPr>
          <a:xfrm>
            <a:off x="4572740" y="2449917"/>
            <a:ext cx="625770" cy="506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98F93A4-0CD2-F446-F781-2EDA29F9A660}"/>
                  </a:ext>
                </a:extLst>
              </p:cNvPr>
              <p:cNvSpPr/>
              <p:nvPr/>
            </p:nvSpPr>
            <p:spPr>
              <a:xfrm>
                <a:off x="5034473" y="2478642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98F93A4-0CD2-F446-F781-2EDA29F9A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473" y="2478642"/>
                <a:ext cx="316871" cy="31687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B748214A-2C29-4DAA-B85D-B8B1FA031E39}"/>
              </a:ext>
            </a:extLst>
          </p:cNvPr>
          <p:cNvSpPr/>
          <p:nvPr/>
        </p:nvSpPr>
        <p:spPr>
          <a:xfrm>
            <a:off x="0" y="1"/>
            <a:ext cx="5759450" cy="8377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243E3B3-CE89-DB26-E2C0-E2F8D321F289}"/>
              </a:ext>
            </a:extLst>
          </p:cNvPr>
          <p:cNvSpPr/>
          <p:nvPr/>
        </p:nvSpPr>
        <p:spPr>
          <a:xfrm flipV="1">
            <a:off x="368037" y="138465"/>
            <a:ext cx="244884" cy="163884"/>
          </a:xfrm>
          <a:prstGeom prst="roundRect">
            <a:avLst>
              <a:gd name="adj" fmla="val 38506"/>
            </a:avLst>
          </a:prstGeom>
          <a:solidFill>
            <a:srgbClr val="BF9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C85DCE-00C7-FEFF-6902-5DECA09A0C59}"/>
              </a:ext>
            </a:extLst>
          </p:cNvPr>
          <p:cNvSpPr txBox="1"/>
          <p:nvPr/>
        </p:nvSpPr>
        <p:spPr>
          <a:xfrm>
            <a:off x="612922" y="101991"/>
            <a:ext cx="1029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Intervention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1A5A6A65-20DD-A9A8-51C8-3946D3DA4D48}"/>
              </a:ext>
            </a:extLst>
          </p:cNvPr>
          <p:cNvSpPr/>
          <p:nvPr/>
        </p:nvSpPr>
        <p:spPr>
          <a:xfrm flipV="1">
            <a:off x="369539" y="358098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63DB47-B7AD-2761-B848-4F0F35C07620}"/>
              </a:ext>
            </a:extLst>
          </p:cNvPr>
          <p:cNvSpPr txBox="1"/>
          <p:nvPr/>
        </p:nvSpPr>
        <p:spPr>
          <a:xfrm>
            <a:off x="614424" y="321624"/>
            <a:ext cx="1349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Measured variable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D7B627C-27E6-485A-C900-069B7F4AC21F}"/>
              </a:ext>
            </a:extLst>
          </p:cNvPr>
          <p:cNvSpPr/>
          <p:nvPr/>
        </p:nvSpPr>
        <p:spPr>
          <a:xfrm flipV="1">
            <a:off x="368037" y="584004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84B50-DE35-90FB-C76F-928E82A0FD02}"/>
              </a:ext>
            </a:extLst>
          </p:cNvPr>
          <p:cNvSpPr txBox="1"/>
          <p:nvPr/>
        </p:nvSpPr>
        <p:spPr>
          <a:xfrm>
            <a:off x="612921" y="547530"/>
            <a:ext cx="167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Latent variable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6801A07A-4FCA-C268-CFB0-EB89A51D85B6}"/>
              </a:ext>
            </a:extLst>
          </p:cNvPr>
          <p:cNvSpPr/>
          <p:nvPr/>
        </p:nvSpPr>
        <p:spPr>
          <a:xfrm flipV="1">
            <a:off x="2070242" y="133155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D18277-B714-AC50-293E-7BEF5062CF4E}"/>
              </a:ext>
            </a:extLst>
          </p:cNvPr>
          <p:cNvSpPr txBox="1"/>
          <p:nvPr/>
        </p:nvSpPr>
        <p:spPr>
          <a:xfrm>
            <a:off x="2315127" y="96681"/>
            <a:ext cx="135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Measured Outcome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775D67E-A88F-7B23-52CE-AAC7088FFED3}"/>
              </a:ext>
            </a:extLst>
          </p:cNvPr>
          <p:cNvSpPr/>
          <p:nvPr/>
        </p:nvSpPr>
        <p:spPr>
          <a:xfrm flipV="1">
            <a:off x="2070242" y="352787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55810B-2EB3-7957-22C1-87B0015276C8}"/>
              </a:ext>
            </a:extLst>
          </p:cNvPr>
          <p:cNvSpPr txBox="1"/>
          <p:nvPr/>
        </p:nvSpPr>
        <p:spPr>
          <a:xfrm>
            <a:off x="2315126" y="316313"/>
            <a:ext cx="1514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Unmeasured confounder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A9B6F58-F6EE-75F6-9EF3-4F4CDE2BD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0479" y="289972"/>
                <a:ext cx="180000" cy="18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A9B6F58-F6EE-75F6-9EF3-4F4CDE2BD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79" y="289972"/>
                <a:ext cx="180000" cy="18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C51D22-3CF8-F0F4-C523-22777BE3F7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0479" y="573241"/>
                <a:ext cx="180000" cy="18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C51D22-3CF8-F0F4-C523-22777BE3F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79" y="573241"/>
                <a:ext cx="180000" cy="18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6E47256-D673-F453-D7F3-8A12CFECD909}"/>
              </a:ext>
            </a:extLst>
          </p:cNvPr>
          <p:cNvCxnSpPr>
            <a:cxnSpLocks/>
          </p:cNvCxnSpPr>
          <p:nvPr/>
        </p:nvCxnSpPr>
        <p:spPr>
          <a:xfrm>
            <a:off x="4225058" y="186703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A84D1E2-9EC7-8670-B9EC-391B88B44443}"/>
              </a:ext>
            </a:extLst>
          </p:cNvPr>
          <p:cNvSpPr txBox="1"/>
          <p:nvPr/>
        </p:nvSpPr>
        <p:spPr>
          <a:xfrm>
            <a:off x="4353028" y="50818"/>
            <a:ext cx="114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Direction of effect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33656B-95C3-A0BC-36B5-1AD05F092096}"/>
              </a:ext>
            </a:extLst>
          </p:cNvPr>
          <p:cNvSpPr txBox="1"/>
          <p:nvPr/>
        </p:nvSpPr>
        <p:spPr>
          <a:xfrm>
            <a:off x="4371579" y="295474"/>
            <a:ext cx="131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Indirect effect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B701DD-F054-B58A-8593-CC0D8C1638E3}"/>
              </a:ext>
            </a:extLst>
          </p:cNvPr>
          <p:cNvSpPr txBox="1"/>
          <p:nvPr/>
        </p:nvSpPr>
        <p:spPr>
          <a:xfrm>
            <a:off x="4371579" y="540131"/>
            <a:ext cx="131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Direct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426B354-50F7-D063-A9D7-0C91FC665B8A}"/>
                  </a:ext>
                </a:extLst>
              </p:cNvPr>
              <p:cNvSpPr/>
              <p:nvPr/>
            </p:nvSpPr>
            <p:spPr>
              <a:xfrm>
                <a:off x="1935586" y="6223555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426B354-50F7-D063-A9D7-0C91FC665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86" y="6223555"/>
                <a:ext cx="316871" cy="31687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4FBF7A8-5D86-9895-9332-69D33D32D941}"/>
                  </a:ext>
                </a:extLst>
              </p:cNvPr>
              <p:cNvSpPr/>
              <p:nvPr/>
            </p:nvSpPr>
            <p:spPr>
              <a:xfrm>
                <a:off x="5282285" y="4451149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4FBF7A8-5D86-9895-9332-69D33D32D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85" y="4451149"/>
                <a:ext cx="316871" cy="31687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ED8EBA08-4552-4106-3DA9-EA8CEC90EE22}"/>
                  </a:ext>
                </a:extLst>
              </p:cNvPr>
              <p:cNvSpPr/>
              <p:nvPr/>
            </p:nvSpPr>
            <p:spPr>
              <a:xfrm>
                <a:off x="98540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Number of registered patients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ED8EBA08-4552-4106-3DA9-EA8CEC90E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0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1B6A2A01-E03A-97EC-AA1A-E55F24D3DF36}"/>
                  </a:ext>
                </a:extLst>
              </p:cNvPr>
              <p:cNvSpPr/>
              <p:nvPr/>
            </p:nvSpPr>
            <p:spPr>
              <a:xfrm>
                <a:off x="98540" y="4310871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Prop. of diagnosed TB patients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1B6A2A01-E03A-97EC-AA1A-E55F24D3D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0" y="4310871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997DAA9A-5CF0-CC0F-16DA-2AAE07DE4129}"/>
                  </a:ext>
                </a:extLst>
              </p:cNvPr>
              <p:cNvSpPr/>
              <p:nvPr/>
            </p:nvSpPr>
            <p:spPr>
              <a:xfrm>
                <a:off x="1259090" y="4328991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>
                    <a:solidFill>
                      <a:sysClr val="windowText" lastClr="000000"/>
                    </a:solidFill>
                  </a:rPr>
                  <a:t>Prop. of undiagnosed TB patients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CH" sz="10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997DAA9A-5CF0-CC0F-16DA-2AAE07DE4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090" y="4328991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21"/>
                <a:stretch>
                  <a:fillRect b="-3509"/>
                </a:stretch>
              </a:blipFill>
              <a:ln w="1905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04A53F7-A1EC-2B08-C90D-9FAD9D2085B6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>
            <a:off x="614949" y="3647261"/>
            <a:ext cx="0" cy="663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BD13A78-891E-151D-C81C-BBFB78CF2F1F}"/>
              </a:ext>
            </a:extLst>
          </p:cNvPr>
          <p:cNvSpPr/>
          <p:nvPr/>
        </p:nvSpPr>
        <p:spPr>
          <a:xfrm>
            <a:off x="2004545" y="7548191"/>
            <a:ext cx="1032818" cy="691194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Seasonal effects</a:t>
            </a:r>
            <a:endParaRPr lang="en-CH" sz="1000" dirty="0">
              <a:solidFill>
                <a:sysClr val="windowText" lastClr="000000"/>
              </a:solidFill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83A2A326-CD2A-4F07-2BB0-6FD099E3C84B}"/>
              </a:ext>
            </a:extLst>
          </p:cNvPr>
          <p:cNvSpPr/>
          <p:nvPr/>
        </p:nvSpPr>
        <p:spPr>
          <a:xfrm>
            <a:off x="3365282" y="7548191"/>
            <a:ext cx="1032818" cy="691194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Other environ-mental factors</a:t>
            </a:r>
            <a:endParaRPr lang="en-CH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560168-9C3F-B5C0-11F4-5C17F93CA679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3130531" y="2452012"/>
            <a:ext cx="6169" cy="3804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0A37A3D-1279-FD8E-B4B2-2E45DF60880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665912" y="6601687"/>
            <a:ext cx="9482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7521EF1-75AF-5FD7-A1C4-F164D1FD3B21}"/>
              </a:ext>
            </a:extLst>
          </p:cNvPr>
          <p:cNvCxnSpPr>
            <a:cxnSpLocks/>
            <a:stCxn id="190" idx="0"/>
            <a:endCxn id="4" idx="2"/>
          </p:cNvCxnSpPr>
          <p:nvPr/>
        </p:nvCxnSpPr>
        <p:spPr>
          <a:xfrm flipV="1">
            <a:off x="2520954" y="6947284"/>
            <a:ext cx="609577" cy="600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54D9D5A-4BF4-91FD-5365-4ECA666705C9}"/>
              </a:ext>
            </a:extLst>
          </p:cNvPr>
          <p:cNvCxnSpPr>
            <a:cxnSpLocks/>
            <a:stCxn id="198" idx="0"/>
            <a:endCxn id="4" idx="2"/>
          </p:cNvCxnSpPr>
          <p:nvPr/>
        </p:nvCxnSpPr>
        <p:spPr>
          <a:xfrm flipH="1" flipV="1">
            <a:off x="3130531" y="6947284"/>
            <a:ext cx="751160" cy="600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755293A0-CC3A-85CB-4519-2896717D1906}"/>
              </a:ext>
            </a:extLst>
          </p:cNvPr>
          <p:cNvCxnSpPr>
            <a:stCxn id="37" idx="2"/>
            <a:endCxn id="4" idx="3"/>
          </p:cNvCxnSpPr>
          <p:nvPr/>
        </p:nvCxnSpPr>
        <p:spPr>
          <a:xfrm rot="5400000">
            <a:off x="2296533" y="4997668"/>
            <a:ext cx="2954426" cy="2536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8FDAB9F6-82EE-F901-2544-88B44C92B5BE}"/>
              </a:ext>
            </a:extLst>
          </p:cNvPr>
          <p:cNvCxnSpPr>
            <a:cxnSpLocks/>
            <a:stCxn id="83" idx="2"/>
            <a:endCxn id="4" idx="3"/>
          </p:cNvCxnSpPr>
          <p:nvPr/>
        </p:nvCxnSpPr>
        <p:spPr>
          <a:xfrm rot="5400000">
            <a:off x="2945512" y="4348689"/>
            <a:ext cx="2954426" cy="155157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25080BB-C1C7-788C-D4BA-A851CA7326B8}"/>
                  </a:ext>
                </a:extLst>
              </p:cNvPr>
              <p:cNvSpPr/>
              <p:nvPr/>
            </p:nvSpPr>
            <p:spPr>
              <a:xfrm>
                <a:off x="2390743" y="4593317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25080BB-C1C7-788C-D4BA-A851CA732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3" y="4593317"/>
                <a:ext cx="316871" cy="31687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5E2C7BB0-EDF8-C69B-9F9E-BA50A57C7616}"/>
              </a:ext>
            </a:extLst>
          </p:cNvPr>
          <p:cNvSpPr/>
          <p:nvPr/>
        </p:nvSpPr>
        <p:spPr>
          <a:xfrm>
            <a:off x="98540" y="1058645"/>
            <a:ext cx="1032818" cy="498137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General pandemic restrictions</a:t>
            </a:r>
            <a:endParaRPr lang="en-CH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5BCB869-7BD8-D394-DCE3-B45402572417}"/>
              </a:ext>
            </a:extLst>
          </p:cNvPr>
          <p:cNvCxnSpPr>
            <a:cxnSpLocks/>
            <a:stCxn id="259" idx="2"/>
            <a:endCxn id="157" idx="0"/>
          </p:cNvCxnSpPr>
          <p:nvPr/>
        </p:nvCxnSpPr>
        <p:spPr>
          <a:xfrm>
            <a:off x="614949" y="1556782"/>
            <a:ext cx="0" cy="1399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AE84F66-303C-1679-9556-ABA0C00E8977}"/>
              </a:ext>
            </a:extLst>
          </p:cNvPr>
          <p:cNvCxnSpPr>
            <a:cxnSpLocks/>
            <a:stCxn id="157" idx="3"/>
            <a:endCxn id="11" idx="1"/>
          </p:cNvCxnSpPr>
          <p:nvPr/>
        </p:nvCxnSpPr>
        <p:spPr>
          <a:xfrm>
            <a:off x="1131358" y="3301664"/>
            <a:ext cx="231196" cy="1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B9E4FBD5-D11C-2384-F1DD-FE821607F5E7}"/>
              </a:ext>
            </a:extLst>
          </p:cNvPr>
          <p:cNvCxnSpPr>
            <a:cxnSpLocks/>
            <a:stCxn id="158" idx="2"/>
            <a:endCxn id="13" idx="0"/>
          </p:cNvCxnSpPr>
          <p:nvPr/>
        </p:nvCxnSpPr>
        <p:spPr>
          <a:xfrm>
            <a:off x="614949" y="5002065"/>
            <a:ext cx="534554" cy="1254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CDD887B7-0BF8-77AF-F234-4FD85CBE377D}"/>
              </a:ext>
            </a:extLst>
          </p:cNvPr>
          <p:cNvCxnSpPr>
            <a:cxnSpLocks/>
            <a:stCxn id="162" idx="2"/>
            <a:endCxn id="13" idx="0"/>
          </p:cNvCxnSpPr>
          <p:nvPr/>
        </p:nvCxnSpPr>
        <p:spPr>
          <a:xfrm flipH="1">
            <a:off x="1149503" y="5020185"/>
            <a:ext cx="625996" cy="1235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4F66361B-874E-B006-B3B1-4F88A1693883}"/>
              </a:ext>
            </a:extLst>
          </p:cNvPr>
          <p:cNvCxnSpPr>
            <a:cxnSpLocks/>
            <a:stCxn id="157" idx="2"/>
            <a:endCxn id="162" idx="0"/>
          </p:cNvCxnSpPr>
          <p:nvPr/>
        </p:nvCxnSpPr>
        <p:spPr>
          <a:xfrm>
            <a:off x="614949" y="3647261"/>
            <a:ext cx="1160550" cy="681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A2D3CC7F-EB56-9FF9-2E81-975733470C83}"/>
              </a:ext>
            </a:extLst>
          </p:cNvPr>
          <p:cNvSpPr/>
          <p:nvPr/>
        </p:nvSpPr>
        <p:spPr>
          <a:xfrm>
            <a:off x="1362554" y="1061316"/>
            <a:ext cx="3726595" cy="489373"/>
          </a:xfrm>
          <a:prstGeom prst="roundRect">
            <a:avLst>
              <a:gd name="adj" fmla="val 38506"/>
            </a:avLst>
          </a:prstGeom>
          <a:solidFill>
            <a:srgbClr val="BF9000">
              <a:alpha val="7490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Pandemic-related infection control measures</a:t>
            </a:r>
            <a:endParaRPr lang="en-CH" sz="1000" dirty="0"/>
          </a:p>
        </p:txBody>
      </p: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5BE90AB5-4ABE-5720-7F4D-98E0C91CC8DB}"/>
              </a:ext>
            </a:extLst>
          </p:cNvPr>
          <p:cNvCxnSpPr>
            <a:cxnSpLocks/>
            <a:stCxn id="328" idx="2"/>
            <a:endCxn id="7" idx="0"/>
          </p:cNvCxnSpPr>
          <p:nvPr/>
        </p:nvCxnSpPr>
        <p:spPr>
          <a:xfrm rot="5400000">
            <a:off x="2448029" y="982994"/>
            <a:ext cx="210129" cy="134551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1FC42167-CDF1-441E-C8BA-FB40870229C4}"/>
              </a:ext>
            </a:extLst>
          </p:cNvPr>
          <p:cNvCxnSpPr>
            <a:cxnSpLocks/>
            <a:stCxn id="328" idx="2"/>
            <a:endCxn id="9" idx="0"/>
          </p:cNvCxnSpPr>
          <p:nvPr/>
        </p:nvCxnSpPr>
        <p:spPr>
          <a:xfrm rot="5400000">
            <a:off x="3076212" y="1611177"/>
            <a:ext cx="210129" cy="891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35792A12-6864-0A9D-0662-929C6AEBC963}"/>
              </a:ext>
            </a:extLst>
          </p:cNvPr>
          <p:cNvCxnSpPr>
            <a:cxnSpLocks/>
            <a:stCxn id="328" idx="2"/>
            <a:endCxn id="10" idx="0"/>
          </p:cNvCxnSpPr>
          <p:nvPr/>
        </p:nvCxnSpPr>
        <p:spPr>
          <a:xfrm rot="16200000" flipH="1">
            <a:off x="3795279" y="981262"/>
            <a:ext cx="208034" cy="13468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50A350D-A621-534F-57B0-CC5F296CBA83}"/>
              </a:ext>
            </a:extLst>
          </p:cNvPr>
          <p:cNvCxnSpPr>
            <a:stCxn id="11" idx="2"/>
          </p:cNvCxnSpPr>
          <p:nvPr/>
        </p:nvCxnSpPr>
        <p:spPr>
          <a:xfrm>
            <a:off x="1878963" y="3648433"/>
            <a:ext cx="994297" cy="1119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B14E825-A0C1-695E-9919-9DEF1C754B1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49503" y="4768020"/>
            <a:ext cx="1723757" cy="1488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0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4161</TotalTime>
  <Words>114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26</cp:revision>
  <dcterms:created xsi:type="dcterms:W3CDTF">2023-05-01T12:44:06Z</dcterms:created>
  <dcterms:modified xsi:type="dcterms:W3CDTF">2023-05-04T10:05:26Z</dcterms:modified>
</cp:coreProperties>
</file>