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5759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7C7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3"/>
    <p:restoredTop sz="94832"/>
  </p:normalViewPr>
  <p:slideViewPr>
    <p:cSldViewPr snapToGrid="0">
      <p:cViewPr varScale="1">
        <p:scale>
          <a:sx n="244" d="100"/>
          <a:sy n="244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FF0B4-BFAF-F740-9FB9-9FC391BD2401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40A60-A60F-2540-80FE-1395EDA4EE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08493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1pPr>
    <a:lvl2pPr marL="241859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2pPr>
    <a:lvl3pPr marL="483718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3pPr>
    <a:lvl4pPr marL="725576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4pPr>
    <a:lvl5pPr marL="967435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5pPr>
    <a:lvl6pPr marL="1209294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6pPr>
    <a:lvl7pPr marL="1451153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7pPr>
    <a:lvl8pPr marL="1693012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8pPr>
    <a:lvl9pPr marL="1934870" algn="l" defTabSz="483718" rtl="0" eaLnBrk="1" latinLnBrk="0" hangingPunct="1">
      <a:defRPr sz="6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40A60-A60F-2540-80FE-1395EDA4EE2A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184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89241"/>
            <a:ext cx="4319588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891070"/>
            <a:ext cx="4319588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41636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879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91691"/>
            <a:ext cx="1241881" cy="30512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91691"/>
            <a:ext cx="3653651" cy="30512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796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854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97613"/>
            <a:ext cx="4967526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409468"/>
            <a:ext cx="4967526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754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958453"/>
            <a:ext cx="2447766" cy="22844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1084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91691"/>
            <a:ext cx="4967526" cy="695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882610"/>
            <a:ext cx="2436517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315164"/>
            <a:ext cx="2436517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882610"/>
            <a:ext cx="2448516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315164"/>
            <a:ext cx="2448516" cy="193440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46946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19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862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518398"/>
            <a:ext cx="2915722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2196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40030"/>
            <a:ext cx="1857572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518398"/>
            <a:ext cx="2915722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1080135"/>
            <a:ext cx="1857572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1397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91691"/>
            <a:ext cx="4967526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958453"/>
            <a:ext cx="4967526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27F2F-2C21-704F-954A-51416393FD25}" type="datetimeFigureOut">
              <a:rPr lang="en-CH" smtClean="0"/>
              <a:t>09.12.2024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337084"/>
            <a:ext cx="1943814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337084"/>
            <a:ext cx="129587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1F5F3-32D4-7540-82FF-3FBABC7D8A6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6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Rectangle 145">
            <a:extLst>
              <a:ext uri="{FF2B5EF4-FFF2-40B4-BE49-F238E27FC236}">
                <a16:creationId xmlns:a16="http://schemas.microsoft.com/office/drawing/2014/main" id="{6F6700B3-2B98-4E71-6772-A6C3D57624CF}"/>
              </a:ext>
            </a:extLst>
          </p:cNvPr>
          <p:cNvSpPr/>
          <p:nvPr/>
        </p:nvSpPr>
        <p:spPr>
          <a:xfrm>
            <a:off x="2902586" y="-6849"/>
            <a:ext cx="2898775" cy="2997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783D326-970C-3ADE-30AE-4FBF76FABE54}"/>
              </a:ext>
            </a:extLst>
          </p:cNvPr>
          <p:cNvSpPr/>
          <p:nvPr/>
        </p:nvSpPr>
        <p:spPr>
          <a:xfrm>
            <a:off x="-3667" y="-6849"/>
            <a:ext cx="2898775" cy="312609"/>
          </a:xfrm>
          <a:prstGeom prst="rect">
            <a:avLst/>
          </a:prstGeom>
          <a:solidFill>
            <a:srgbClr val="7C7C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6221E-597E-E483-D594-ED762ABC426E}"/>
              </a:ext>
            </a:extLst>
          </p:cNvPr>
          <p:cNvSpPr/>
          <p:nvPr/>
        </p:nvSpPr>
        <p:spPr>
          <a:xfrm>
            <a:off x="2900681" y="276999"/>
            <a:ext cx="2898775" cy="33210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654F06-8519-32AC-D479-5B0EFD15DCDD}"/>
              </a:ext>
            </a:extLst>
          </p:cNvPr>
          <p:cNvSpPr/>
          <p:nvPr/>
        </p:nvSpPr>
        <p:spPr>
          <a:xfrm>
            <a:off x="0" y="276999"/>
            <a:ext cx="2898775" cy="3323451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5604C16-9CE8-983E-C057-743C6B2D7D01}"/>
              </a:ext>
            </a:extLst>
          </p:cNvPr>
          <p:cNvCxnSpPr/>
          <p:nvPr/>
        </p:nvCxnSpPr>
        <p:spPr>
          <a:xfrm>
            <a:off x="2898775" y="23812"/>
            <a:ext cx="0" cy="3552825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1904037-0E41-4E63-5036-84B51D22763C}"/>
              </a:ext>
            </a:extLst>
          </p:cNvPr>
          <p:cNvSpPr txBox="1"/>
          <p:nvPr/>
        </p:nvSpPr>
        <p:spPr>
          <a:xfrm>
            <a:off x="0" y="0"/>
            <a:ext cx="287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1200" b="1" dirty="0"/>
              <a:t>Collected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7648E-4A96-703E-D68C-4B0061E44AE6}"/>
              </a:ext>
            </a:extLst>
          </p:cNvPr>
          <p:cNvSpPr txBox="1"/>
          <p:nvPr/>
        </p:nvSpPr>
        <p:spPr>
          <a:xfrm>
            <a:off x="3987800" y="0"/>
            <a:ext cx="819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b="1" dirty="0"/>
              <a:t>Modeling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B1C1C00-BC7D-F0A1-B67D-A462F932E9FF}"/>
              </a:ext>
            </a:extLst>
          </p:cNvPr>
          <p:cNvSpPr>
            <a:spLocks noChangeAspect="1"/>
          </p:cNvSpPr>
          <p:nvPr/>
        </p:nvSpPr>
        <p:spPr>
          <a:xfrm>
            <a:off x="94674" y="2504925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Environmental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CO</a:t>
            </a:r>
            <a:r>
              <a:rPr lang="en-CH" sz="800" baseline="-25000" dirty="0"/>
              <a:t>2</a:t>
            </a:r>
            <a:r>
              <a:rPr lang="en-CH" sz="800" dirty="0"/>
              <a:t> levels</a:t>
            </a:r>
            <a:r>
              <a:rPr lang="en-CH" sz="800" baseline="-25000" dirty="0"/>
              <a:t>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86496E2-85BD-7674-0662-DC8238749B5C}"/>
              </a:ext>
            </a:extLst>
          </p:cNvPr>
          <p:cNvSpPr>
            <a:spLocks noChangeAspect="1"/>
          </p:cNvSpPr>
          <p:nvPr/>
        </p:nvSpPr>
        <p:spPr>
          <a:xfrm>
            <a:off x="94675" y="148514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Tracking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Occupancy</a:t>
            </a:r>
            <a:endParaRPr lang="en-CH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Movements</a:t>
            </a:r>
            <a:endParaRPr lang="en-CH" sz="10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51819DC-18B9-5B78-5250-C569B704337F}"/>
              </a:ext>
            </a:extLst>
          </p:cNvPr>
          <p:cNvSpPr>
            <a:spLocks noChangeAspect="1"/>
          </p:cNvSpPr>
          <p:nvPr/>
        </p:nvSpPr>
        <p:spPr>
          <a:xfrm>
            <a:off x="94675" y="465362"/>
            <a:ext cx="1060449" cy="872521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sz="1000" b="1" dirty="0"/>
          </a:p>
          <a:p>
            <a:pPr algn="ctr"/>
            <a:endParaRPr lang="en-CH" sz="1000" b="1" dirty="0"/>
          </a:p>
          <a:p>
            <a:pPr algn="ctr"/>
            <a:r>
              <a:rPr lang="en-CH" sz="1000" b="1" dirty="0"/>
              <a:t>Clinical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Arrival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TB status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7996D65F-AF2D-98F5-21D1-CF7AC1F46761}"/>
              </a:ext>
            </a:extLst>
          </p:cNvPr>
          <p:cNvSpPr>
            <a:spLocks noChangeAspect="1"/>
          </p:cNvSpPr>
          <p:nvPr/>
        </p:nvSpPr>
        <p:spPr>
          <a:xfrm>
            <a:off x="1600199" y="2068665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Air change rate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Estimated with transient mass balance model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BFB0B9E-5DEB-B01B-71B5-8B927C00CAAD}"/>
              </a:ext>
            </a:extLst>
          </p:cNvPr>
          <p:cNvSpPr>
            <a:spLocks noChangeAspect="1"/>
          </p:cNvSpPr>
          <p:nvPr/>
        </p:nvSpPr>
        <p:spPr>
          <a:xfrm>
            <a:off x="1600199" y="465361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Diagnosed TB patients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location of infectious patients</a:t>
            </a:r>
            <a:endParaRPr lang="en-CH" sz="1000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129EEB4-B7F6-FC13-955A-2621FAC84599}"/>
              </a:ext>
            </a:extLst>
          </p:cNvPr>
          <p:cNvSpPr>
            <a:spLocks noChangeAspect="1"/>
          </p:cNvSpPr>
          <p:nvPr/>
        </p:nvSpPr>
        <p:spPr>
          <a:xfrm>
            <a:off x="3190872" y="2503601"/>
            <a:ext cx="1060449" cy="10730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</a:t>
            </a:r>
            <a:r>
              <a:rPr lang="en-GB" sz="1000" b="1" dirty="0"/>
              <a:t>u</a:t>
            </a:r>
            <a:r>
              <a:rPr lang="en-CH" sz="1000" b="1" dirty="0"/>
              <a:t>anta removal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Outdoor air exchange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Bacterial inactivation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Gravitational settling</a:t>
            </a:r>
            <a:endParaRPr lang="en-CH" sz="1000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CE06E65-7FFD-869F-66D5-2C5ABA6D0DD5}"/>
              </a:ext>
            </a:extLst>
          </p:cNvPr>
          <p:cNvSpPr>
            <a:spLocks noChangeAspect="1"/>
          </p:cNvSpPr>
          <p:nvPr/>
        </p:nvSpPr>
        <p:spPr>
          <a:xfrm>
            <a:off x="3190873" y="148514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diffusion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Radially from generation point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9358715-5D5F-2DD9-E162-D4438C02E4C0}"/>
              </a:ext>
            </a:extLst>
          </p:cNvPr>
          <p:cNvSpPr>
            <a:spLocks noChangeAspect="1"/>
          </p:cNvSpPr>
          <p:nvPr/>
        </p:nvSpPr>
        <p:spPr>
          <a:xfrm>
            <a:off x="3190873" y="465362"/>
            <a:ext cx="1060449" cy="87252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Quanta generation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Diagnosed + undiagnosed patients</a:t>
            </a:r>
            <a:endParaRPr lang="en-CH" sz="1000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9A045ED-DA04-F0D5-87A5-A969A123DBF2}"/>
              </a:ext>
            </a:extLst>
          </p:cNvPr>
          <p:cNvSpPr>
            <a:spLocks/>
          </p:cNvSpPr>
          <p:nvPr/>
        </p:nvSpPr>
        <p:spPr>
          <a:xfrm>
            <a:off x="4667252" y="1485142"/>
            <a:ext cx="1060449" cy="8712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Risk of infection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Spatiotemp. </a:t>
            </a:r>
            <a:r>
              <a:rPr lang="en-GB" sz="800" dirty="0"/>
              <a:t>q</a:t>
            </a:r>
            <a:r>
              <a:rPr lang="en-CH" sz="800" dirty="0"/>
              <a:t>uanta conc.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H" sz="800" dirty="0"/>
              <a:t>Exposure time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984A74-0A86-5E46-1553-CBD7D47575DA}"/>
              </a:ext>
            </a:extLst>
          </p:cNvPr>
          <p:cNvCxnSpPr>
            <a:stCxn id="8" idx="3"/>
            <a:endCxn id="11" idx="1"/>
          </p:cNvCxnSpPr>
          <p:nvPr/>
        </p:nvCxnSpPr>
        <p:spPr>
          <a:xfrm flipV="1">
            <a:off x="1155124" y="901622"/>
            <a:ext cx="44507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1EB76C-5E63-C6CC-4AEF-4F485AE9B638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>
            <a:off x="2660648" y="901622"/>
            <a:ext cx="53022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5DD01D4-0A83-BB67-ACD3-453F97729A1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2660648" y="2504926"/>
            <a:ext cx="530224" cy="5351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AC2B571-2559-7278-BF2C-59AF6153C3AA}"/>
              </a:ext>
            </a:extLst>
          </p:cNvPr>
          <p:cNvCxnSpPr>
            <a:stCxn id="6" idx="3"/>
            <a:endCxn id="10" idx="1"/>
          </p:cNvCxnSpPr>
          <p:nvPr/>
        </p:nvCxnSpPr>
        <p:spPr>
          <a:xfrm flipV="1">
            <a:off x="1155123" y="2504926"/>
            <a:ext cx="445076" cy="436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433E328A-6AD3-D850-B961-5615091CF83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4251322" y="901623"/>
            <a:ext cx="415930" cy="101911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E7DF63B9-A398-930E-46B8-EEF5E8200080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4251321" y="1920742"/>
            <a:ext cx="415931" cy="1119377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FADBC1B-2706-4F48-4F04-C4C835BC8596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4251322" y="1920742"/>
            <a:ext cx="415930" cy="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AD3942FF-828E-1057-E5CF-39B6C120381D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2660648" y="1921403"/>
            <a:ext cx="53022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3AB2051F-F540-D9F8-116D-467055D40C81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1155124" y="1921403"/>
            <a:ext cx="445075" cy="58352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>
            <a:extLst>
              <a:ext uri="{FF2B5EF4-FFF2-40B4-BE49-F238E27FC236}">
                <a16:creationId xmlns:a16="http://schemas.microsoft.com/office/drawing/2014/main" id="{95BE9FBA-EDD2-2E89-E50D-38E4BDA5B078}"/>
              </a:ext>
            </a:extLst>
          </p:cNvPr>
          <p:cNvSpPr>
            <a:spLocks noChangeAspect="1"/>
          </p:cNvSpPr>
          <p:nvPr/>
        </p:nvSpPr>
        <p:spPr>
          <a:xfrm>
            <a:off x="1258612" y="669604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1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7A6AA3D3-39A9-80D0-0CA2-5B585D59DD60}"/>
              </a:ext>
            </a:extLst>
          </p:cNvPr>
          <p:cNvSpPr>
            <a:spLocks noChangeAspect="1"/>
          </p:cNvSpPr>
          <p:nvPr/>
        </p:nvSpPr>
        <p:spPr>
          <a:xfrm>
            <a:off x="1255439" y="239279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3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764E20C-4126-438A-43ED-A070EF04B6C1}"/>
              </a:ext>
            </a:extLst>
          </p:cNvPr>
          <p:cNvSpPr>
            <a:spLocks noChangeAspect="1"/>
          </p:cNvSpPr>
          <p:nvPr/>
        </p:nvSpPr>
        <p:spPr>
          <a:xfrm>
            <a:off x="2810115" y="66776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2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BAB631E-DD62-88CA-CF0E-48B5A524FB85}"/>
              </a:ext>
            </a:extLst>
          </p:cNvPr>
          <p:cNvSpPr>
            <a:spLocks noChangeAspect="1"/>
          </p:cNvSpPr>
          <p:nvPr/>
        </p:nvSpPr>
        <p:spPr>
          <a:xfrm>
            <a:off x="2810115" y="1928561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7230FCE-48B6-05BB-0F8F-85654102A23E}"/>
              </a:ext>
            </a:extLst>
          </p:cNvPr>
          <p:cNvSpPr>
            <a:spLocks noChangeAspect="1"/>
          </p:cNvSpPr>
          <p:nvPr/>
        </p:nvSpPr>
        <p:spPr>
          <a:xfrm>
            <a:off x="2810115" y="2851185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5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2B7FC589-8F7F-707A-6B27-9042FA2E1B4E}"/>
              </a:ext>
            </a:extLst>
          </p:cNvPr>
          <p:cNvSpPr>
            <a:spLocks noChangeAspect="1"/>
          </p:cNvSpPr>
          <p:nvPr/>
        </p:nvSpPr>
        <p:spPr>
          <a:xfrm>
            <a:off x="4369287" y="1689479"/>
            <a:ext cx="180000" cy="180000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dirty="0"/>
              <a:t>6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2DB792D-83AB-18E5-8A9B-6B26A6ECB4BD}"/>
              </a:ext>
            </a:extLst>
          </p:cNvPr>
          <p:cNvGrpSpPr/>
          <p:nvPr/>
        </p:nvGrpSpPr>
        <p:grpSpPr>
          <a:xfrm>
            <a:off x="532302" y="566837"/>
            <a:ext cx="195363" cy="195363"/>
            <a:chOff x="532302" y="445658"/>
            <a:chExt cx="195363" cy="195363"/>
          </a:xfrm>
        </p:grpSpPr>
        <p:sp>
          <p:nvSpPr>
            <p:cNvPr id="129" name="Folded Corner 128">
              <a:extLst>
                <a:ext uri="{FF2B5EF4-FFF2-40B4-BE49-F238E27FC236}">
                  <a16:creationId xmlns:a16="http://schemas.microsoft.com/office/drawing/2014/main" id="{32C8D997-AE64-6A8B-49B5-1C956B890B6D}"/>
                </a:ext>
              </a:extLst>
            </p:cNvPr>
            <p:cNvSpPr/>
            <p:nvPr/>
          </p:nvSpPr>
          <p:spPr>
            <a:xfrm>
              <a:off x="532302" y="445658"/>
              <a:ext cx="195363" cy="195363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631EB37-29D9-3292-223E-8FF046B0B0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572328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AA4B266-477D-58B6-3DA5-E945805A69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031" y="608803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51F1CD-191A-F61F-F2C3-3A97C2865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964" y="535696"/>
              <a:ext cx="118696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78F19A1-72E3-62C9-C87A-5EB997E688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5464" y="494666"/>
              <a:ext cx="79733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8" name="Cross 137">
              <a:extLst>
                <a:ext uri="{FF2B5EF4-FFF2-40B4-BE49-F238E27FC236}">
                  <a16:creationId xmlns:a16="http://schemas.microsoft.com/office/drawing/2014/main" id="{E8EED755-43FB-D838-3808-E09EE8736E7A}"/>
                </a:ext>
              </a:extLst>
            </p:cNvPr>
            <p:cNvSpPr/>
            <p:nvPr/>
          </p:nvSpPr>
          <p:spPr>
            <a:xfrm flipH="1" flipV="1">
              <a:off x="552157" y="462243"/>
              <a:ext cx="45719" cy="45719"/>
            </a:xfrm>
            <a:prstGeom prst="plus">
              <a:avLst>
                <a:gd name="adj" fmla="val 40152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54D00D9-B1BD-A145-0FB2-8C4C09B8F71C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1155124" y="901622"/>
            <a:ext cx="445075" cy="10197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8FA4406-2667-B1FA-D784-D224E1E289C8}"/>
              </a:ext>
            </a:extLst>
          </p:cNvPr>
          <p:cNvGrpSpPr>
            <a:grpSpLocks noChangeAspect="1"/>
          </p:cNvGrpSpPr>
          <p:nvPr/>
        </p:nvGrpSpPr>
        <p:grpSpPr>
          <a:xfrm>
            <a:off x="524427" y="2689185"/>
            <a:ext cx="200941" cy="162000"/>
            <a:chOff x="1929577" y="539626"/>
            <a:chExt cx="267950" cy="216024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7FE3CA1-AFB5-6DFC-0DCC-2C3B6532DB34}"/>
                </a:ext>
              </a:extLst>
            </p:cNvPr>
            <p:cNvSpPr/>
            <p:nvPr/>
          </p:nvSpPr>
          <p:spPr>
            <a:xfrm>
              <a:off x="1929577" y="539626"/>
              <a:ext cx="267950" cy="216024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725F149-E554-79D6-F101-4EBF9FD28502}"/>
                </a:ext>
              </a:extLst>
            </p:cNvPr>
            <p:cNvSpPr/>
            <p:nvPr/>
          </p:nvSpPr>
          <p:spPr>
            <a:xfrm>
              <a:off x="1972783" y="593017"/>
              <a:ext cx="36000" cy="360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FF53D991-9E33-B366-5679-14082E467310}"/>
                </a:ext>
              </a:extLst>
            </p:cNvPr>
            <p:cNvSpPr/>
            <p:nvPr/>
          </p:nvSpPr>
          <p:spPr>
            <a:xfrm>
              <a:off x="1974502" y="665642"/>
              <a:ext cx="191665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C73875A4-B355-7D26-C100-98FE3CAF6675}"/>
                </a:ext>
              </a:extLst>
            </p:cNvPr>
            <p:cNvSpPr/>
            <p:nvPr/>
          </p:nvSpPr>
          <p:spPr>
            <a:xfrm>
              <a:off x="2058167" y="593017"/>
              <a:ext cx="108000" cy="36000"/>
            </a:xfrm>
            <a:prstGeom prst="roundRect">
              <a:avLst/>
            </a:prstGeom>
            <a:ln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C01FCC4-34FD-CDB8-E9F2-05665B0891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02" y="1614882"/>
            <a:ext cx="200102" cy="20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343</TotalTime>
  <Words>73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 B</dc:creator>
  <cp:lastModifiedBy>Nic B</cp:lastModifiedBy>
  <cp:revision>26</cp:revision>
  <dcterms:created xsi:type="dcterms:W3CDTF">2023-08-08T07:50:19Z</dcterms:created>
  <dcterms:modified xsi:type="dcterms:W3CDTF">2024-12-09T14:33:14Z</dcterms:modified>
</cp:coreProperties>
</file>