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roxima Nova" panose="02000506030000020004" pitchFamily="2" charset="0"/>
      <p:regular r:id="rId18"/>
      <p:bold r:id="rId19"/>
      <p:italic r:id="rId20"/>
      <p:boldItalic r:id="rId21"/>
    </p:embeddedFont>
    <p:embeddedFont>
      <p:font typeface="Roboto Mono"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1"/>
    <p:restoredTop sz="95290"/>
  </p:normalViewPr>
  <p:slideViewPr>
    <p:cSldViewPr snapToGrid="0">
      <p:cViewPr varScale="1">
        <p:scale>
          <a:sx n="184" d="100"/>
          <a:sy n="184" d="100"/>
        </p:scale>
        <p:origin x="111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oney.usnews.com/investing/term/hedge-fund"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money.usnews.com/investing/term/equity-investing" TargetMode="External"/><Relationship Id="rId4" Type="http://schemas.openxmlformats.org/officeDocument/2006/relationships/hyperlink" Target="https://money.usnews.com/investing/stock-market-news/slideshows/best-biotech-stocks-to-buy-toda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15a1f1952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15a1f1952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Joe</a:t>
            </a:r>
          </a:p>
          <a:p>
            <a:pPr marL="0" lvl="0" indent="0" algn="l" rtl="0">
              <a:spcBef>
                <a:spcPts val="0"/>
              </a:spcBef>
              <a:spcAft>
                <a:spcPts val="0"/>
              </a:spcAft>
              <a:buNone/>
            </a:pPr>
            <a:r>
              <a:rPr lang="en" dirty="0"/>
              <a:t>We are assuming KNN is not introducing  any bias to the data</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519a831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519a831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Nenad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5a1f1952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15a1f1952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Nenad</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5a1f1952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5a1f1952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616161"/>
              </a:buClr>
              <a:buSzPts val="1100"/>
              <a:buFont typeface="Proxima Nova"/>
              <a:buChar char="●"/>
            </a:pPr>
            <a:r>
              <a:rPr lang="en" dirty="0">
                <a:solidFill>
                  <a:srgbClr val="616161"/>
                </a:solidFill>
                <a:latin typeface="Proxima Nova"/>
                <a:ea typeface="Proxima Nova"/>
                <a:cs typeface="Proxima Nova"/>
                <a:sym typeface="Proxima Nova"/>
              </a:rPr>
              <a:t>Nenad</a:t>
            </a:r>
          </a:p>
          <a:p>
            <a:pPr marL="457200" lvl="0" indent="-298450" algn="l" rtl="0">
              <a:lnSpc>
                <a:spcPct val="115000"/>
              </a:lnSpc>
              <a:spcBef>
                <a:spcPts val="0"/>
              </a:spcBef>
              <a:spcAft>
                <a:spcPts val="0"/>
              </a:spcAft>
              <a:buClr>
                <a:srgbClr val="616161"/>
              </a:buClr>
              <a:buSzPts val="1100"/>
              <a:buFont typeface="Proxima Nova"/>
              <a:buChar char="●"/>
            </a:pPr>
            <a:r>
              <a:rPr lang="en" dirty="0">
                <a:solidFill>
                  <a:srgbClr val="616161"/>
                </a:solidFill>
                <a:latin typeface="Proxima Nova"/>
                <a:ea typeface="Proxima Nova"/>
                <a:cs typeface="Proxima Nova"/>
                <a:sym typeface="Proxima Nova"/>
              </a:rPr>
              <a:t>The lower the log loss, the closer the predicted probabilities are to the actual probabilities, and therefore, the better the performance of the model.</a:t>
            </a:r>
            <a:endParaRPr dirty="0">
              <a:solidFill>
                <a:srgbClr val="616161"/>
              </a:solidFill>
              <a:latin typeface="Proxima Nova"/>
              <a:ea typeface="Proxima Nova"/>
              <a:cs typeface="Proxima Nova"/>
              <a:sym typeface="Proxima Nova"/>
            </a:endParaRPr>
          </a:p>
          <a:p>
            <a:pPr marL="0" lvl="0" indent="0" algn="l" rtl="0">
              <a:spcBef>
                <a:spcPts val="120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1519a831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1519a831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Nenad</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95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13e9066c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13e9066c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Maria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5a1f1952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5a1f1952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0" i="0" u="none" dirty="0"/>
              <a:t>Maria</a:t>
            </a:r>
          </a:p>
          <a:p>
            <a:pPr marL="0" lvl="0" indent="0" algn="l" rtl="0">
              <a:spcBef>
                <a:spcPts val="0"/>
              </a:spcBef>
              <a:spcAft>
                <a:spcPts val="0"/>
              </a:spcAft>
              <a:buNone/>
            </a:pPr>
            <a:r>
              <a:rPr lang="en" sz="1000" b="1" i="1" u="sng" dirty="0"/>
              <a:t>Top 3 biggest financial fraud cases according to US News</a:t>
            </a:r>
            <a:br>
              <a:rPr lang="en" sz="1000" dirty="0"/>
            </a:br>
            <a:r>
              <a:rPr lang="en" sz="1000" b="1" dirty="0">
                <a:solidFill>
                  <a:srgbClr val="1A1D26"/>
                </a:solidFill>
                <a:highlight>
                  <a:srgbClr val="FFFFFF"/>
                </a:highlight>
              </a:rPr>
              <a:t>FTX launched as a trading platform for crypto investors in May 2019</a:t>
            </a:r>
            <a:r>
              <a:rPr lang="en" sz="1000" dirty="0">
                <a:solidFill>
                  <a:srgbClr val="1A1D26"/>
                </a:solidFill>
                <a:highlight>
                  <a:srgbClr val="FFFFFF"/>
                </a:highlight>
              </a:rPr>
              <a:t>, with Bankman-Fried as its majority owner. Known universally now as SBF, Bankman-Fried had previously opened a </a:t>
            </a:r>
            <a:r>
              <a:rPr lang="en" sz="1000" dirty="0">
                <a:solidFill>
                  <a:schemeClr val="hlink"/>
                </a:solidFill>
                <a:highlight>
                  <a:srgbClr val="FFFFFF"/>
                </a:highlight>
                <a:uFill>
                  <a:noFill/>
                </a:uFill>
                <a:hlinkClick r:id="rId3"/>
              </a:rPr>
              <a:t>hedge fund</a:t>
            </a:r>
            <a:r>
              <a:rPr lang="en" sz="1000" dirty="0">
                <a:solidFill>
                  <a:srgbClr val="1A1D26"/>
                </a:solidFill>
                <a:highlight>
                  <a:srgbClr val="FFFFFF"/>
                </a:highlight>
              </a:rPr>
              <a:t> with a friend, Gary Wang, called Alameda Research LLC. </a:t>
            </a:r>
            <a:r>
              <a:rPr lang="en" sz="1000" b="1" dirty="0">
                <a:solidFill>
                  <a:srgbClr val="1A1D26"/>
                </a:solidFill>
                <a:highlight>
                  <a:srgbClr val="FFFFFF"/>
                </a:highlight>
              </a:rPr>
              <a:t>In late 2022, the U.S. Securities and Exchange Commission accused SBF of defrauding his companies' investors by steering money from FTX into Alameda Research between 2019 and 2022</a:t>
            </a:r>
            <a:r>
              <a:rPr lang="en" sz="1000" dirty="0">
                <a:solidFill>
                  <a:srgbClr val="1A1D26"/>
                </a:solidFill>
                <a:highlight>
                  <a:srgbClr val="FFFFFF"/>
                </a:highlight>
              </a:rPr>
              <a:t>. SBF and company executives allegedly used the cash to purchase homes in the Bahamas, invest in other companies and fund favored political causes. When crypto assets took a precipitous plunge in 2022, the cash spigot went dry at both FTX and Alameda – with the latter owing FTX customers about $8 billion, according to the Commodity Futures Trading Commission – and federal prosecutors stepped in to issue fraud charges. </a:t>
            </a:r>
            <a:endParaRPr sz="1000" dirty="0">
              <a:solidFill>
                <a:srgbClr val="1A1D26"/>
              </a:solidFill>
              <a:highlight>
                <a:srgbClr val="FFFFFF"/>
              </a:highlight>
            </a:endParaRPr>
          </a:p>
          <a:p>
            <a:pPr marL="0" lvl="0" indent="0" algn="l" rtl="0">
              <a:spcBef>
                <a:spcPts val="0"/>
              </a:spcBef>
              <a:spcAft>
                <a:spcPts val="0"/>
              </a:spcAft>
              <a:buNone/>
            </a:pPr>
            <a:endParaRPr sz="1000" dirty="0">
              <a:solidFill>
                <a:srgbClr val="1A1D26"/>
              </a:solidFill>
              <a:highlight>
                <a:srgbClr val="FFFFFF"/>
              </a:highlight>
            </a:endParaRPr>
          </a:p>
          <a:p>
            <a:pPr marL="0" lvl="0" indent="0" algn="l" rtl="0">
              <a:spcBef>
                <a:spcPts val="0"/>
              </a:spcBef>
              <a:spcAft>
                <a:spcPts val="0"/>
              </a:spcAft>
              <a:buNone/>
            </a:pPr>
            <a:r>
              <a:rPr lang="en" sz="1000" b="1" dirty="0">
                <a:solidFill>
                  <a:srgbClr val="1A1D26"/>
                </a:solidFill>
                <a:highlight>
                  <a:srgbClr val="FFFFFF"/>
                </a:highlight>
              </a:rPr>
              <a:t>Initially heralded as an innovative </a:t>
            </a:r>
            <a:r>
              <a:rPr lang="en" sz="1000" b="1" dirty="0">
                <a:solidFill>
                  <a:schemeClr val="hlink"/>
                </a:solidFill>
                <a:highlight>
                  <a:srgbClr val="FFFFFF"/>
                </a:highlight>
                <a:uFill>
                  <a:noFill/>
                </a:uFill>
                <a:hlinkClick r:id="rId4"/>
              </a:rPr>
              <a:t>health care technology</a:t>
            </a:r>
            <a:r>
              <a:rPr lang="en" sz="1000" b="1" dirty="0">
                <a:solidFill>
                  <a:srgbClr val="1A1D26"/>
                </a:solidFill>
                <a:highlight>
                  <a:srgbClr val="FFFFFF"/>
                </a:highlight>
              </a:rPr>
              <a:t> company, </a:t>
            </a:r>
            <a:r>
              <a:rPr lang="en" sz="1000" b="1" dirty="0" err="1">
                <a:solidFill>
                  <a:srgbClr val="1A1D26"/>
                </a:solidFill>
                <a:highlight>
                  <a:srgbClr val="FFFFFF"/>
                </a:highlight>
              </a:rPr>
              <a:t>Theranos</a:t>
            </a:r>
            <a:r>
              <a:rPr lang="en" sz="1000" b="1" dirty="0">
                <a:solidFill>
                  <a:srgbClr val="1A1D26"/>
                </a:solidFill>
                <a:highlight>
                  <a:srgbClr val="FFFFFF"/>
                </a:highlight>
              </a:rPr>
              <a:t> opened for business in 2003, with 19-year-old founder Elizabeth Holmes at the helm and a commitment to making the common blood test more efficient, more accurate and much faster</a:t>
            </a:r>
            <a:r>
              <a:rPr lang="en" sz="1000" dirty="0">
                <a:solidFill>
                  <a:srgbClr val="1A1D26"/>
                </a:solidFill>
                <a:highlight>
                  <a:srgbClr val="FFFFFF"/>
                </a:highlight>
              </a:rPr>
              <a:t>. Flush with $700 million in </a:t>
            </a:r>
            <a:r>
              <a:rPr lang="en" sz="1000" dirty="0">
                <a:solidFill>
                  <a:schemeClr val="hlink"/>
                </a:solidFill>
                <a:highlight>
                  <a:srgbClr val="FFFFFF"/>
                </a:highlight>
                <a:uFill>
                  <a:noFill/>
                </a:uFill>
                <a:hlinkClick r:id="rId5"/>
              </a:rPr>
              <a:t>equity investments</a:t>
            </a:r>
            <a:r>
              <a:rPr lang="en" sz="1000" dirty="0">
                <a:solidFill>
                  <a:srgbClr val="1A1D26"/>
                </a:solidFill>
                <a:highlight>
                  <a:srgbClr val="FFFFFF"/>
                </a:highlight>
              </a:rPr>
              <a:t>, </a:t>
            </a:r>
            <a:r>
              <a:rPr lang="en" sz="1000" dirty="0" err="1">
                <a:solidFill>
                  <a:srgbClr val="1A1D26"/>
                </a:solidFill>
                <a:highlight>
                  <a:srgbClr val="FFFFFF"/>
                </a:highlight>
              </a:rPr>
              <a:t>Theranos</a:t>
            </a:r>
            <a:r>
              <a:rPr lang="en" sz="1000" dirty="0">
                <a:solidFill>
                  <a:srgbClr val="1A1D26"/>
                </a:solidFill>
                <a:highlight>
                  <a:srgbClr val="FFFFFF"/>
                </a:highlight>
              </a:rPr>
              <a:t> was valued at $10 billion by 2014. </a:t>
            </a:r>
            <a:r>
              <a:rPr lang="en" sz="1000" b="1" dirty="0">
                <a:solidFill>
                  <a:srgbClr val="1A1D26"/>
                </a:solidFill>
                <a:highlight>
                  <a:srgbClr val="FFFFFF"/>
                </a:highlight>
              </a:rPr>
              <a:t>By 2015, however, the company's highly touted automated compact testing device was exposed as unworkable by medical testing professionals</a:t>
            </a:r>
            <a:r>
              <a:rPr lang="en" sz="1000" dirty="0">
                <a:solidFill>
                  <a:srgbClr val="1A1D26"/>
                </a:solidFill>
                <a:highlight>
                  <a:srgbClr val="FFFFFF"/>
                </a:highlight>
              </a:rPr>
              <a:t>. Soon after, federal and state regulators filed fraud charges against the company. Crushed under the weight of legal costs, </a:t>
            </a:r>
            <a:r>
              <a:rPr lang="en" sz="1000" dirty="0" err="1">
                <a:solidFill>
                  <a:srgbClr val="1A1D26"/>
                </a:solidFill>
                <a:highlight>
                  <a:srgbClr val="FFFFFF"/>
                </a:highlight>
              </a:rPr>
              <a:t>Theranos</a:t>
            </a:r>
            <a:r>
              <a:rPr lang="en" sz="1000" dirty="0">
                <a:solidFill>
                  <a:srgbClr val="1A1D26"/>
                </a:solidFill>
                <a:highlight>
                  <a:srgbClr val="FFFFFF"/>
                </a:highlight>
              </a:rPr>
              <a:t> dissolved in 2018. Court battles ensued, and in November and December 2022, Holmes and the company's former president, Ramesh "Sunny" </a:t>
            </a:r>
            <a:r>
              <a:rPr lang="en" sz="1000" dirty="0" err="1">
                <a:solidFill>
                  <a:srgbClr val="1A1D26"/>
                </a:solidFill>
                <a:highlight>
                  <a:srgbClr val="FFFFFF"/>
                </a:highlight>
              </a:rPr>
              <a:t>Balwani</a:t>
            </a:r>
            <a:r>
              <a:rPr lang="en" sz="1000" dirty="0">
                <a:solidFill>
                  <a:srgbClr val="1A1D26"/>
                </a:solidFill>
                <a:highlight>
                  <a:srgbClr val="FFFFFF"/>
                </a:highlight>
              </a:rPr>
              <a:t>, were both found guilty and sentenced to more than 11 and 12 years in prison, respectively. Top-tier investors such as Rupert Murdoch, Carlos Slim and Betsy DeVos lost millions from </a:t>
            </a:r>
            <a:r>
              <a:rPr lang="en" sz="1000" dirty="0" err="1">
                <a:solidFill>
                  <a:srgbClr val="1A1D26"/>
                </a:solidFill>
                <a:highlight>
                  <a:srgbClr val="FFFFFF"/>
                </a:highlight>
              </a:rPr>
              <a:t>Theranos</a:t>
            </a:r>
            <a:r>
              <a:rPr lang="en" sz="1000" dirty="0">
                <a:solidFill>
                  <a:srgbClr val="1A1D26"/>
                </a:solidFill>
                <a:highlight>
                  <a:srgbClr val="FFFFFF"/>
                </a:highlight>
              </a:rPr>
              <a:t> investments, with little hope of getting the money back.</a:t>
            </a:r>
            <a:endParaRPr sz="1000" dirty="0">
              <a:solidFill>
                <a:srgbClr val="1A1D26"/>
              </a:solidFill>
              <a:highlight>
                <a:srgbClr val="FFFFFF"/>
              </a:highlight>
            </a:endParaRPr>
          </a:p>
          <a:p>
            <a:pPr marL="0" lvl="0" indent="0" algn="l" rtl="0">
              <a:spcBef>
                <a:spcPts val="0"/>
              </a:spcBef>
              <a:spcAft>
                <a:spcPts val="0"/>
              </a:spcAft>
              <a:buNone/>
            </a:pPr>
            <a:endParaRPr sz="1000" dirty="0">
              <a:solidFill>
                <a:srgbClr val="1A1D26"/>
              </a:solidFill>
              <a:highlight>
                <a:srgbClr val="FFFFFF"/>
              </a:highlight>
            </a:endParaRPr>
          </a:p>
          <a:p>
            <a:pPr marL="0" lvl="0" indent="0" algn="l" rtl="0">
              <a:spcBef>
                <a:spcPts val="0"/>
              </a:spcBef>
              <a:spcAft>
                <a:spcPts val="0"/>
              </a:spcAft>
              <a:buNone/>
            </a:pPr>
            <a:r>
              <a:rPr lang="en" sz="1000" b="1" dirty="0">
                <a:solidFill>
                  <a:srgbClr val="1A1D26"/>
                </a:solidFill>
                <a:highlight>
                  <a:srgbClr val="FFFFFF"/>
                </a:highlight>
              </a:rPr>
              <a:t>On Dec. 8, executives at </a:t>
            </a:r>
            <a:r>
              <a:rPr lang="en" sz="1000" b="1" dirty="0" err="1">
                <a:solidFill>
                  <a:srgbClr val="1A1D26"/>
                </a:solidFill>
                <a:highlight>
                  <a:srgbClr val="FFFFFF"/>
                </a:highlight>
              </a:rPr>
              <a:t>Wirecard</a:t>
            </a:r>
            <a:r>
              <a:rPr lang="en" sz="1000" b="1" dirty="0">
                <a:solidFill>
                  <a:srgbClr val="1A1D26"/>
                </a:solidFill>
                <a:highlight>
                  <a:srgbClr val="FFFFFF"/>
                </a:highlight>
              </a:rPr>
              <a:t>, a Munich, Germany-based electronic payments firm, went on trial in what media outlets called the biggest corporate fraud case in German history</a:t>
            </a:r>
            <a:r>
              <a:rPr lang="en" sz="1000" dirty="0">
                <a:solidFill>
                  <a:srgbClr val="1A1D26"/>
                </a:solidFill>
                <a:highlight>
                  <a:srgbClr val="FFFFFF"/>
                </a:highlight>
              </a:rPr>
              <a:t>. Former CEO Markus Braun and two senior executives, Oliver </a:t>
            </a:r>
            <a:r>
              <a:rPr lang="en" sz="1000" dirty="0" err="1">
                <a:solidFill>
                  <a:srgbClr val="1A1D26"/>
                </a:solidFill>
                <a:highlight>
                  <a:srgbClr val="FFFFFF"/>
                </a:highlight>
              </a:rPr>
              <a:t>Bellenhaus</a:t>
            </a:r>
            <a:r>
              <a:rPr lang="en" sz="1000" dirty="0">
                <a:solidFill>
                  <a:srgbClr val="1A1D26"/>
                </a:solidFill>
                <a:highlight>
                  <a:srgbClr val="FFFFFF"/>
                </a:highlight>
              </a:rPr>
              <a:t> and Stephan von </a:t>
            </a:r>
            <a:r>
              <a:rPr lang="en" sz="1000" dirty="0" err="1">
                <a:solidFill>
                  <a:srgbClr val="1A1D26"/>
                </a:solidFill>
                <a:highlight>
                  <a:srgbClr val="FFFFFF"/>
                </a:highlight>
              </a:rPr>
              <a:t>Erffa</a:t>
            </a:r>
            <a:r>
              <a:rPr lang="en" sz="1000" dirty="0">
                <a:solidFill>
                  <a:srgbClr val="1A1D26"/>
                </a:solidFill>
                <a:highlight>
                  <a:srgbClr val="FFFFFF"/>
                </a:highlight>
              </a:rPr>
              <a:t>, all face multiple years in prison if convicted.</a:t>
            </a:r>
            <a:r>
              <a:rPr lang="en" sz="1000" b="1" dirty="0">
                <a:solidFill>
                  <a:srgbClr val="1A1D26"/>
                </a:solidFill>
                <a:highlight>
                  <a:srgbClr val="FFFFFF"/>
                </a:highlight>
              </a:rPr>
              <a:t> Another highly placed </a:t>
            </a:r>
            <a:r>
              <a:rPr lang="en" sz="1000" b="1" dirty="0" err="1">
                <a:solidFill>
                  <a:srgbClr val="1A1D26"/>
                </a:solidFill>
                <a:highlight>
                  <a:srgbClr val="FFFFFF"/>
                </a:highlight>
              </a:rPr>
              <a:t>Wirecard</a:t>
            </a:r>
            <a:r>
              <a:rPr lang="en" sz="1000" b="1" dirty="0">
                <a:solidFill>
                  <a:srgbClr val="1A1D26"/>
                </a:solidFill>
                <a:highlight>
                  <a:srgbClr val="FFFFFF"/>
                </a:highlight>
              </a:rPr>
              <a:t> executive, Jan </a:t>
            </a:r>
            <a:r>
              <a:rPr lang="en" sz="1000" b="1" dirty="0" err="1">
                <a:solidFill>
                  <a:srgbClr val="1A1D26"/>
                </a:solidFill>
                <a:highlight>
                  <a:srgbClr val="FFFFFF"/>
                </a:highlight>
              </a:rPr>
              <a:t>Marsalek</a:t>
            </a:r>
            <a:r>
              <a:rPr lang="en" sz="1000" b="1" dirty="0">
                <a:solidFill>
                  <a:srgbClr val="1A1D26"/>
                </a:solidFill>
                <a:highlight>
                  <a:srgbClr val="FFFFFF"/>
                </a:highlight>
              </a:rPr>
              <a:t>, is on the run after leaving the country and is reportedly hiding out in Russia. Currently, </a:t>
            </a:r>
            <a:r>
              <a:rPr lang="en" sz="1000" b="1" dirty="0" err="1">
                <a:solidFill>
                  <a:srgbClr val="1A1D26"/>
                </a:solidFill>
                <a:highlight>
                  <a:srgbClr val="FFFFFF"/>
                </a:highlight>
              </a:rPr>
              <a:t>Marsalek</a:t>
            </a:r>
            <a:r>
              <a:rPr lang="en" sz="1000" b="1" dirty="0">
                <a:solidFill>
                  <a:srgbClr val="1A1D26"/>
                </a:solidFill>
                <a:highlight>
                  <a:srgbClr val="FFFFFF"/>
                </a:highlight>
              </a:rPr>
              <a:t> is atop Germany's "most wanted" list.</a:t>
            </a:r>
            <a:r>
              <a:rPr lang="en" sz="1000" dirty="0">
                <a:solidFill>
                  <a:srgbClr val="1A1D26"/>
                </a:solidFill>
                <a:highlight>
                  <a:srgbClr val="FFFFFF"/>
                </a:highlight>
              </a:rPr>
              <a:t> </a:t>
            </a:r>
            <a:r>
              <a:rPr lang="en" sz="1000" dirty="0" err="1">
                <a:solidFill>
                  <a:srgbClr val="1A1D26"/>
                </a:solidFill>
                <a:highlight>
                  <a:srgbClr val="FFFFFF"/>
                </a:highlight>
              </a:rPr>
              <a:t>Wirecard</a:t>
            </a:r>
            <a:r>
              <a:rPr lang="en" sz="1000" dirty="0">
                <a:solidFill>
                  <a:srgbClr val="1A1D26"/>
                </a:solidFill>
                <a:highlight>
                  <a:srgbClr val="FFFFFF"/>
                </a:highlight>
              </a:rPr>
              <a:t> found itself in the spotlight when it declared insolvency in 2020 after authorities discovered $1.9 billion was missing from the company's accounts amid allegations from German regulators that the money never existed at all. Consequently, Braun was arrested and </a:t>
            </a:r>
            <a:r>
              <a:rPr lang="en" sz="1000" dirty="0" err="1">
                <a:solidFill>
                  <a:srgbClr val="1A1D26"/>
                </a:solidFill>
                <a:highlight>
                  <a:srgbClr val="FFFFFF"/>
                </a:highlight>
              </a:rPr>
              <a:t>Marsalek</a:t>
            </a:r>
            <a:r>
              <a:rPr lang="en" sz="1000" dirty="0">
                <a:solidFill>
                  <a:srgbClr val="1A1D26"/>
                </a:solidFill>
                <a:highlight>
                  <a:srgbClr val="FFFFFF"/>
                </a:highlight>
              </a:rPr>
              <a:t> fled the country.</a:t>
            </a:r>
            <a:endParaRPr sz="1000" dirty="0">
              <a:solidFill>
                <a:srgbClr val="1A1D26"/>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3e9066cf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3e9066cf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Devan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13e9066cf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13e9066cf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Devan</a:t>
            </a:r>
          </a:p>
          <a:p>
            <a:pPr marL="0" lvl="0" indent="0" algn="l" rtl="0">
              <a:spcBef>
                <a:spcPts val="0"/>
              </a:spcBef>
              <a:spcAft>
                <a:spcPts val="0"/>
              </a:spcAft>
              <a:buNone/>
            </a:pPr>
            <a:r>
              <a:rPr lang="en" dirty="0" err="1"/>
              <a:t>df</a:t>
            </a:r>
            <a:r>
              <a:rPr lang="en" dirty="0"/>
              <a:t>['</a:t>
            </a:r>
            <a:r>
              <a:rPr lang="en" dirty="0" err="1"/>
              <a:t>amount_diff</a:t>
            </a:r>
            <a:r>
              <a:rPr lang="en" dirty="0"/>
              <a:t>'] = </a:t>
            </a:r>
            <a:r>
              <a:rPr lang="en" dirty="0" err="1"/>
              <a:t>df</a:t>
            </a:r>
            <a:r>
              <a:rPr lang="en" dirty="0"/>
              <a:t>['</a:t>
            </a:r>
            <a:r>
              <a:rPr lang="en" dirty="0" err="1"/>
              <a:t>oldbalanceOrg</a:t>
            </a:r>
            <a:r>
              <a:rPr lang="en" dirty="0"/>
              <a:t>'] - </a:t>
            </a:r>
            <a:r>
              <a:rPr lang="en" dirty="0" err="1"/>
              <a:t>df</a:t>
            </a:r>
            <a:r>
              <a:rPr lang="en" dirty="0"/>
              <a:t>['</a:t>
            </a:r>
            <a:r>
              <a:rPr lang="en" dirty="0" err="1"/>
              <a:t>newbalanceOrig</a:t>
            </a:r>
            <a:r>
              <a:rPr lang="en" dirty="0"/>
              <a:t>']</a:t>
            </a:r>
            <a:endParaRPr dirty="0"/>
          </a:p>
          <a:p>
            <a:pPr marL="0" lvl="0" indent="0" algn="l" rtl="0">
              <a:spcBef>
                <a:spcPts val="0"/>
              </a:spcBef>
              <a:spcAft>
                <a:spcPts val="0"/>
              </a:spcAft>
              <a:buNone/>
            </a:pPr>
            <a:r>
              <a:rPr lang="en" dirty="0" err="1"/>
              <a:t>df</a:t>
            </a:r>
            <a:r>
              <a:rPr lang="en" dirty="0"/>
              <a:t>['hour'] = </a:t>
            </a:r>
            <a:r>
              <a:rPr lang="en" dirty="0" err="1"/>
              <a:t>pd.to_datetime</a:t>
            </a:r>
            <a:r>
              <a:rPr lang="en" dirty="0"/>
              <a:t>(</a:t>
            </a:r>
            <a:r>
              <a:rPr lang="en" dirty="0" err="1"/>
              <a:t>df</a:t>
            </a:r>
            <a:r>
              <a:rPr lang="en" dirty="0"/>
              <a:t>['step'], unit='h').</a:t>
            </a:r>
            <a:r>
              <a:rPr lang="en" dirty="0" err="1"/>
              <a:t>dt.hour</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def </a:t>
            </a:r>
            <a:r>
              <a:rPr lang="en" dirty="0" err="1"/>
              <a:t>account_type</a:t>
            </a:r>
            <a:r>
              <a:rPr lang="en" dirty="0"/>
              <a:t>(name):</a:t>
            </a:r>
            <a:endParaRPr dirty="0"/>
          </a:p>
          <a:p>
            <a:pPr marL="0" lvl="0" indent="0" algn="l" rtl="0">
              <a:spcBef>
                <a:spcPts val="0"/>
              </a:spcBef>
              <a:spcAft>
                <a:spcPts val="0"/>
              </a:spcAft>
              <a:buClr>
                <a:schemeClr val="dk1"/>
              </a:buClr>
              <a:buSzPts val="1100"/>
              <a:buFont typeface="Arial"/>
              <a:buNone/>
            </a:pPr>
            <a:r>
              <a:rPr lang="en" dirty="0"/>
              <a:t>    if </a:t>
            </a:r>
            <a:r>
              <a:rPr lang="en" dirty="0" err="1"/>
              <a:t>name.startswith</a:t>
            </a:r>
            <a:r>
              <a:rPr lang="en" dirty="0"/>
              <a:t>('C'):</a:t>
            </a:r>
            <a:endParaRPr dirty="0"/>
          </a:p>
          <a:p>
            <a:pPr marL="0" lvl="0" indent="0" algn="l" rtl="0">
              <a:spcBef>
                <a:spcPts val="0"/>
              </a:spcBef>
              <a:spcAft>
                <a:spcPts val="0"/>
              </a:spcAft>
              <a:buClr>
                <a:schemeClr val="dk1"/>
              </a:buClr>
              <a:buSzPts val="1100"/>
              <a:buFont typeface="Arial"/>
              <a:buNone/>
            </a:pPr>
            <a:r>
              <a:rPr lang="en" dirty="0"/>
              <a:t>        return 'customer'</a:t>
            </a:r>
            <a:endParaRPr dirty="0"/>
          </a:p>
          <a:p>
            <a:pPr marL="0" lvl="0" indent="0" algn="l" rtl="0">
              <a:spcBef>
                <a:spcPts val="0"/>
              </a:spcBef>
              <a:spcAft>
                <a:spcPts val="0"/>
              </a:spcAft>
              <a:buClr>
                <a:schemeClr val="dk1"/>
              </a:buClr>
              <a:buSzPts val="1100"/>
              <a:buFont typeface="Arial"/>
              <a:buNone/>
            </a:pPr>
            <a:r>
              <a:rPr lang="en" dirty="0"/>
              <a:t>    </a:t>
            </a:r>
            <a:r>
              <a:rPr lang="en" dirty="0" err="1"/>
              <a:t>elif</a:t>
            </a:r>
            <a:r>
              <a:rPr lang="en" dirty="0"/>
              <a:t> </a:t>
            </a:r>
            <a:r>
              <a:rPr lang="en" dirty="0" err="1"/>
              <a:t>name.startswith</a:t>
            </a:r>
            <a:r>
              <a:rPr lang="en" dirty="0"/>
              <a:t>('M'):</a:t>
            </a:r>
            <a:endParaRPr dirty="0"/>
          </a:p>
          <a:p>
            <a:pPr marL="0" lvl="0" indent="0" algn="l" rtl="0">
              <a:spcBef>
                <a:spcPts val="0"/>
              </a:spcBef>
              <a:spcAft>
                <a:spcPts val="0"/>
              </a:spcAft>
              <a:buClr>
                <a:schemeClr val="dk1"/>
              </a:buClr>
              <a:buSzPts val="1100"/>
              <a:buFont typeface="Arial"/>
              <a:buNone/>
            </a:pPr>
            <a:r>
              <a:rPr lang="en" dirty="0"/>
              <a:t>        return 'merchant'</a:t>
            </a:r>
            <a:endParaRPr dirty="0"/>
          </a:p>
          <a:p>
            <a:pPr marL="0" lvl="0" indent="0" algn="l" rtl="0">
              <a:spcBef>
                <a:spcPts val="0"/>
              </a:spcBef>
              <a:spcAft>
                <a:spcPts val="0"/>
              </a:spcAft>
              <a:buClr>
                <a:schemeClr val="dk1"/>
              </a:buClr>
              <a:buSzPts val="1100"/>
              <a:buFont typeface="Arial"/>
              <a:buNone/>
            </a:pPr>
            <a:r>
              <a:rPr lang="en" dirty="0"/>
              <a:t>    else:</a:t>
            </a:r>
            <a:endParaRPr dirty="0"/>
          </a:p>
          <a:p>
            <a:pPr marL="0" lvl="0" indent="0" algn="l" rtl="0">
              <a:spcBef>
                <a:spcPts val="0"/>
              </a:spcBef>
              <a:spcAft>
                <a:spcPts val="0"/>
              </a:spcAft>
              <a:buClr>
                <a:schemeClr val="dk1"/>
              </a:buClr>
              <a:buSzPts val="1100"/>
              <a:buFont typeface="Arial"/>
              <a:buNone/>
            </a:pPr>
            <a:r>
              <a:rPr lang="en" dirty="0"/>
              <a:t>        return 'unknown'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err="1"/>
              <a:t>df</a:t>
            </a:r>
            <a:r>
              <a:rPr lang="en" dirty="0"/>
              <a:t>['</a:t>
            </a:r>
            <a:r>
              <a:rPr lang="en" dirty="0" err="1"/>
              <a:t>account_type</a:t>
            </a:r>
            <a:r>
              <a:rPr lang="en" dirty="0"/>
              <a:t>'] = </a:t>
            </a:r>
            <a:r>
              <a:rPr lang="en" dirty="0" err="1"/>
              <a:t>df</a:t>
            </a:r>
            <a:r>
              <a:rPr lang="en" dirty="0"/>
              <a:t>['</a:t>
            </a:r>
            <a:r>
              <a:rPr lang="en" dirty="0" err="1"/>
              <a:t>nameOrig</a:t>
            </a:r>
            <a:r>
              <a:rPr lang="en" dirty="0"/>
              <a:t>'].apply(</a:t>
            </a:r>
            <a:r>
              <a:rPr lang="en" dirty="0" err="1"/>
              <a:t>account_type</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err="1"/>
              <a:t>freq</a:t>
            </a:r>
            <a:r>
              <a:rPr lang="en" dirty="0"/>
              <a:t> = </a:t>
            </a:r>
            <a:r>
              <a:rPr lang="en" dirty="0" err="1"/>
              <a:t>df.groupby</a:t>
            </a:r>
            <a:r>
              <a:rPr lang="en" dirty="0"/>
              <a:t>('</a:t>
            </a:r>
            <a:r>
              <a:rPr lang="en" dirty="0" err="1"/>
              <a:t>nameOrig</a:t>
            </a:r>
            <a:r>
              <a:rPr lang="en" dirty="0"/>
              <a:t>')['step'].diff().</a:t>
            </a:r>
            <a:r>
              <a:rPr lang="en" dirty="0" err="1"/>
              <a:t>fillna</a:t>
            </a:r>
            <a:r>
              <a:rPr lang="en" dirty="0"/>
              <a:t>(0)</a:t>
            </a:r>
            <a:endParaRPr dirty="0"/>
          </a:p>
          <a:p>
            <a:pPr marL="0" lvl="0" indent="0" algn="l" rtl="0">
              <a:spcBef>
                <a:spcPts val="0"/>
              </a:spcBef>
              <a:spcAft>
                <a:spcPts val="0"/>
              </a:spcAft>
              <a:buClr>
                <a:schemeClr val="dk1"/>
              </a:buClr>
              <a:buSzPts val="1100"/>
              <a:buFont typeface="Arial"/>
              <a:buNone/>
            </a:pPr>
            <a:r>
              <a:rPr lang="en" dirty="0" err="1"/>
              <a:t>df</a:t>
            </a:r>
            <a:r>
              <a:rPr lang="en" dirty="0"/>
              <a:t>['</a:t>
            </a:r>
            <a:r>
              <a:rPr lang="en" dirty="0" err="1"/>
              <a:t>transaction_freq</a:t>
            </a:r>
            <a:r>
              <a:rPr lang="en" dirty="0"/>
              <a:t>'] = </a:t>
            </a:r>
            <a:r>
              <a:rPr lang="en" dirty="0" err="1"/>
              <a:t>freq.apply</a:t>
            </a:r>
            <a:r>
              <a:rPr lang="en" dirty="0"/>
              <a:t>(lambda x: 1 if x == 0 else 1/x)</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err="1"/>
              <a:t>df</a:t>
            </a:r>
            <a:r>
              <a:rPr lang="en" dirty="0"/>
              <a:t>['</a:t>
            </a:r>
            <a:r>
              <a:rPr lang="en" dirty="0" err="1"/>
              <a:t>transaction_volume</a:t>
            </a:r>
            <a:r>
              <a:rPr lang="en" dirty="0"/>
              <a:t>'] = </a:t>
            </a:r>
            <a:r>
              <a:rPr lang="en" dirty="0" err="1"/>
              <a:t>df.groupby</a:t>
            </a:r>
            <a:r>
              <a:rPr lang="en" dirty="0"/>
              <a:t>('</a:t>
            </a:r>
            <a:r>
              <a:rPr lang="en" dirty="0" err="1"/>
              <a:t>nameOrig</a:t>
            </a:r>
            <a:r>
              <a:rPr lang="en" dirty="0"/>
              <a:t>')['amount'].</a:t>
            </a:r>
            <a:r>
              <a:rPr lang="en" dirty="0" err="1"/>
              <a:t>cumsum</a:t>
            </a:r>
            <a:r>
              <a:rPr lang="en" dirty="0"/>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3e9066cf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3e9066cf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Roger</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5a1f1952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5a1f1952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Roger</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15ced0075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15ced0075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Roger</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5a1f1952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5a1f1952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Payment Fraud Prediction</a:t>
            </a:r>
            <a:endParaRPr dirty="0"/>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Nenad, Joe, Maria, Devan &amp; Roger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Balancing Data</a:t>
            </a:r>
            <a:endParaRPr/>
          </a:p>
        </p:txBody>
      </p:sp>
      <p:sp>
        <p:nvSpPr>
          <p:cNvPr id="134" name="Google Shape;134;p22"/>
          <p:cNvSpPr txBox="1">
            <a:spLocks noGrp="1"/>
          </p:cNvSpPr>
          <p:nvPr>
            <p:ph type="body" idx="1"/>
          </p:nvPr>
        </p:nvSpPr>
        <p:spPr>
          <a:xfrm>
            <a:off x="311700" y="1152475"/>
            <a:ext cx="3162900" cy="34164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Char char="●"/>
            </a:pPr>
            <a:r>
              <a:rPr lang="en" sz="1000"/>
              <a:t>We use SMOTE to balance our data set</a:t>
            </a:r>
            <a:endParaRPr sz="1000"/>
          </a:p>
          <a:p>
            <a:pPr marL="457200" lvl="0" indent="0" algn="l" rtl="0">
              <a:spcBef>
                <a:spcPts val="1200"/>
              </a:spcBef>
              <a:spcAft>
                <a:spcPts val="0"/>
              </a:spcAft>
              <a:buNone/>
            </a:pPr>
            <a:endParaRPr sz="1000"/>
          </a:p>
          <a:p>
            <a:pPr marL="457200" lvl="0" indent="-292100" algn="l" rtl="0">
              <a:spcBef>
                <a:spcPts val="1200"/>
              </a:spcBef>
              <a:spcAft>
                <a:spcPts val="0"/>
              </a:spcAft>
              <a:buSzPts val="1000"/>
              <a:buChar char="●"/>
            </a:pPr>
            <a:r>
              <a:rPr lang="en" sz="1000"/>
              <a:t>Synthetic examples are generated for the minority class by creating new data points that are combinations of existing minority class examples</a:t>
            </a:r>
            <a:endParaRPr sz="1000"/>
          </a:p>
          <a:p>
            <a:pPr marL="457200" lvl="0" indent="0" algn="l" rtl="0">
              <a:spcBef>
                <a:spcPts val="1200"/>
              </a:spcBef>
              <a:spcAft>
                <a:spcPts val="0"/>
              </a:spcAft>
              <a:buNone/>
            </a:pPr>
            <a:endParaRPr sz="1000"/>
          </a:p>
          <a:p>
            <a:pPr marL="457200" lvl="0" indent="-292100" algn="l" rtl="0">
              <a:spcBef>
                <a:spcPts val="1200"/>
              </a:spcBef>
              <a:spcAft>
                <a:spcPts val="0"/>
              </a:spcAft>
              <a:buSzPts val="1000"/>
              <a:buChar char="●"/>
            </a:pPr>
            <a:r>
              <a:rPr lang="en" sz="1000"/>
              <a:t>This is done by identifying k nearest neighbors from the minority class for each minority class example, and creating synthetic data points along the line segments joining these neighbors.</a:t>
            </a:r>
            <a:endParaRPr sz="1000"/>
          </a:p>
        </p:txBody>
      </p:sp>
      <p:pic>
        <p:nvPicPr>
          <p:cNvPr id="135" name="Google Shape;135;p22"/>
          <p:cNvPicPr preferRelativeResize="0"/>
          <p:nvPr/>
        </p:nvPicPr>
        <p:blipFill>
          <a:blip r:embed="rId3">
            <a:alphaModFix/>
          </a:blip>
          <a:stretch>
            <a:fillRect/>
          </a:stretch>
        </p:blipFill>
        <p:spPr>
          <a:xfrm>
            <a:off x="3474550" y="1459237"/>
            <a:ext cx="5669450" cy="280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4706350" y="2912301"/>
            <a:ext cx="4125951" cy="2087075"/>
          </a:xfrm>
          <a:prstGeom prst="rect">
            <a:avLst/>
          </a:prstGeom>
          <a:noFill/>
          <a:ln>
            <a:noFill/>
          </a:ln>
        </p:spPr>
      </p:pic>
      <p:sp>
        <p:nvSpPr>
          <p:cNvPr id="141" name="Google Shape;141;p23"/>
          <p:cNvSpPr/>
          <p:nvPr/>
        </p:nvSpPr>
        <p:spPr>
          <a:xfrm>
            <a:off x="360775" y="2956538"/>
            <a:ext cx="8651400" cy="199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143" name="Google Shape;143;p23"/>
          <p:cNvSpPr txBox="1">
            <a:spLocks noGrp="1"/>
          </p:cNvSpPr>
          <p:nvPr>
            <p:ph type="body" idx="1"/>
          </p:nvPr>
        </p:nvSpPr>
        <p:spPr>
          <a:xfrm>
            <a:off x="311700" y="1576175"/>
            <a:ext cx="3550800" cy="7098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Char char="●"/>
            </a:pPr>
            <a:r>
              <a:rPr lang="en" sz="1000"/>
              <a:t>Logistic regression performs well in the recall</a:t>
            </a:r>
            <a:endParaRPr sz="1000"/>
          </a:p>
          <a:p>
            <a:pPr marL="457200" lvl="0" indent="-292100" algn="l" rtl="0">
              <a:spcBef>
                <a:spcPts val="0"/>
              </a:spcBef>
              <a:spcAft>
                <a:spcPts val="0"/>
              </a:spcAft>
              <a:buSzPts val="1000"/>
              <a:buChar char="●"/>
            </a:pPr>
            <a:r>
              <a:rPr lang="en" sz="1000"/>
              <a:t>It also has a good confusion matrix with good predictions on type 2 errors</a:t>
            </a:r>
            <a:endParaRPr sz="1000"/>
          </a:p>
        </p:txBody>
      </p:sp>
      <p:pic>
        <p:nvPicPr>
          <p:cNvPr id="144" name="Google Shape;144;p23"/>
          <p:cNvPicPr preferRelativeResize="0"/>
          <p:nvPr/>
        </p:nvPicPr>
        <p:blipFill>
          <a:blip r:embed="rId4">
            <a:alphaModFix/>
          </a:blip>
          <a:stretch>
            <a:fillRect/>
          </a:stretch>
        </p:blipFill>
        <p:spPr>
          <a:xfrm>
            <a:off x="4706350" y="1045362"/>
            <a:ext cx="4305823" cy="1771425"/>
          </a:xfrm>
          <a:prstGeom prst="rect">
            <a:avLst/>
          </a:prstGeom>
          <a:noFill/>
          <a:ln>
            <a:noFill/>
          </a:ln>
        </p:spPr>
      </p:pic>
      <p:sp>
        <p:nvSpPr>
          <p:cNvPr id="145" name="Google Shape;145;p23"/>
          <p:cNvSpPr txBox="1">
            <a:spLocks noGrp="1"/>
          </p:cNvSpPr>
          <p:nvPr>
            <p:ph type="body" idx="1"/>
          </p:nvPr>
        </p:nvSpPr>
        <p:spPr>
          <a:xfrm>
            <a:off x="311700" y="3413525"/>
            <a:ext cx="3550800" cy="8925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Char char="●"/>
            </a:pPr>
            <a:r>
              <a:rPr lang="en" sz="1000"/>
              <a:t>Naive Bayes performs well in the recall, however not as good at logistic regression</a:t>
            </a:r>
            <a:endParaRPr sz="1000"/>
          </a:p>
          <a:p>
            <a:pPr marL="457200" lvl="0" indent="-292100" algn="l" rtl="0">
              <a:spcBef>
                <a:spcPts val="0"/>
              </a:spcBef>
              <a:spcAft>
                <a:spcPts val="0"/>
              </a:spcAft>
              <a:buSzPts val="1000"/>
              <a:buChar char="●"/>
            </a:pPr>
            <a:r>
              <a:rPr lang="en" sz="1000"/>
              <a:t>It also has a good confusion matrix with good predictions on type 2 errors</a:t>
            </a:r>
            <a:endParaRPr sz="1000"/>
          </a:p>
        </p:txBody>
      </p:sp>
      <p:sp>
        <p:nvSpPr>
          <p:cNvPr id="146" name="Google Shape;146;p23"/>
          <p:cNvSpPr/>
          <p:nvPr/>
        </p:nvSpPr>
        <p:spPr>
          <a:xfrm>
            <a:off x="315300" y="1017725"/>
            <a:ext cx="8651400" cy="1799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4897025" y="719300"/>
            <a:ext cx="4089050" cy="2001350"/>
          </a:xfrm>
          <a:prstGeom prst="rect">
            <a:avLst/>
          </a:prstGeom>
          <a:noFill/>
          <a:ln>
            <a:noFill/>
          </a:ln>
        </p:spPr>
      </p:pic>
      <p:sp>
        <p:nvSpPr>
          <p:cNvPr id="152" name="Google Shape;152;p24"/>
          <p:cNvSpPr/>
          <p:nvPr/>
        </p:nvSpPr>
        <p:spPr>
          <a:xfrm>
            <a:off x="325175" y="640475"/>
            <a:ext cx="8602200" cy="1931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4"/>
          <p:cNvGrpSpPr/>
          <p:nvPr/>
        </p:nvGrpSpPr>
        <p:grpSpPr>
          <a:xfrm>
            <a:off x="4743258" y="2777434"/>
            <a:ext cx="4089037" cy="2140784"/>
            <a:chOff x="5182925" y="3034850"/>
            <a:chExt cx="3803401" cy="1805807"/>
          </a:xfrm>
        </p:grpSpPr>
        <p:pic>
          <p:nvPicPr>
            <p:cNvPr id="154" name="Google Shape;154;p24"/>
            <p:cNvPicPr preferRelativeResize="0"/>
            <p:nvPr/>
          </p:nvPicPr>
          <p:blipFill>
            <a:blip r:embed="rId4">
              <a:alphaModFix/>
            </a:blip>
            <a:stretch>
              <a:fillRect/>
            </a:stretch>
          </p:blipFill>
          <p:spPr>
            <a:xfrm>
              <a:off x="5281425" y="3153782"/>
              <a:ext cx="3704901" cy="1686875"/>
            </a:xfrm>
            <a:prstGeom prst="rect">
              <a:avLst/>
            </a:prstGeom>
            <a:noFill/>
            <a:ln>
              <a:noFill/>
            </a:ln>
          </p:spPr>
        </p:pic>
        <p:sp>
          <p:nvSpPr>
            <p:cNvPr id="155" name="Google Shape;155;p24"/>
            <p:cNvSpPr/>
            <p:nvPr/>
          </p:nvSpPr>
          <p:spPr>
            <a:xfrm>
              <a:off x="5182925" y="3034850"/>
              <a:ext cx="3803400" cy="1805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24"/>
          <p:cNvSpPr/>
          <p:nvPr/>
        </p:nvSpPr>
        <p:spPr>
          <a:xfrm>
            <a:off x="325175" y="2720650"/>
            <a:ext cx="8602200" cy="226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txBox="1">
            <a:spLocks noGrp="1"/>
          </p:cNvSpPr>
          <p:nvPr>
            <p:ph type="title"/>
          </p:nvPr>
        </p:nvSpPr>
        <p:spPr>
          <a:xfrm>
            <a:off x="311700" y="146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158" name="Google Shape;158;p24"/>
          <p:cNvSpPr txBox="1">
            <a:spLocks noGrp="1"/>
          </p:cNvSpPr>
          <p:nvPr>
            <p:ph type="body" idx="1"/>
          </p:nvPr>
        </p:nvSpPr>
        <p:spPr>
          <a:xfrm>
            <a:off x="311700" y="1202475"/>
            <a:ext cx="3659100" cy="1035000"/>
          </a:xfrm>
          <a:prstGeom prst="rect">
            <a:avLst/>
          </a:prstGeom>
        </p:spPr>
        <p:txBody>
          <a:bodyPr spcFirstLastPara="1" wrap="square" lIns="91425" tIns="91425" rIns="91425" bIns="91425" anchor="t" anchorCtr="0">
            <a:normAutofit lnSpcReduction="10000"/>
          </a:bodyPr>
          <a:lstStyle/>
          <a:p>
            <a:pPr marL="457200" lvl="0" indent="-292100" algn="l" rtl="0">
              <a:spcBef>
                <a:spcPts val="0"/>
              </a:spcBef>
              <a:spcAft>
                <a:spcPts val="0"/>
              </a:spcAft>
              <a:buSzPts val="1000"/>
              <a:buChar char="●"/>
            </a:pPr>
            <a:r>
              <a:rPr lang="en" sz="1000" dirty="0"/>
              <a:t>KNN Model performs well in the recall and better than naive bayes and slightly better than logistic regression</a:t>
            </a:r>
            <a:endParaRPr sz="1000" dirty="0"/>
          </a:p>
          <a:p>
            <a:pPr marL="457200" lvl="0" indent="-292100" algn="l" rtl="0">
              <a:spcBef>
                <a:spcPts val="0"/>
              </a:spcBef>
              <a:spcAft>
                <a:spcPts val="0"/>
              </a:spcAft>
              <a:buSzPts val="1000"/>
              <a:buChar char="●"/>
            </a:pPr>
            <a:r>
              <a:rPr lang="en" sz="1000" dirty="0"/>
              <a:t>It also has a good confusion matrix with good predictions on type 2 errors, also better than Logistic Regression</a:t>
            </a:r>
            <a:endParaRPr dirty="0"/>
          </a:p>
        </p:txBody>
      </p:sp>
      <p:sp>
        <p:nvSpPr>
          <p:cNvPr id="159" name="Google Shape;159;p24"/>
          <p:cNvSpPr txBox="1">
            <a:spLocks noGrp="1"/>
          </p:cNvSpPr>
          <p:nvPr>
            <p:ph type="body" idx="1"/>
          </p:nvPr>
        </p:nvSpPr>
        <p:spPr>
          <a:xfrm>
            <a:off x="311700" y="3533475"/>
            <a:ext cx="3659100" cy="7296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Char char="●"/>
            </a:pPr>
            <a:r>
              <a:rPr lang="en" sz="1000"/>
              <a:t>Random Forest performs the best in the recall</a:t>
            </a:r>
            <a:endParaRPr sz="1000"/>
          </a:p>
          <a:p>
            <a:pPr marL="457200" lvl="0" indent="-292100" algn="l" rtl="0">
              <a:spcBef>
                <a:spcPts val="0"/>
              </a:spcBef>
              <a:spcAft>
                <a:spcPts val="0"/>
              </a:spcAft>
              <a:buSzPts val="1000"/>
              <a:buChar char="●"/>
            </a:pPr>
            <a:r>
              <a:rPr lang="en" sz="1000"/>
              <a:t>It also has a good confusion matrix with the best predictions on type 2 errors out of the models tested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Conclusions</a:t>
            </a:r>
            <a:endParaRPr/>
          </a:p>
        </p:txBody>
      </p:sp>
      <p:sp>
        <p:nvSpPr>
          <p:cNvPr id="165" name="Google Shape;165;p25"/>
          <p:cNvSpPr txBox="1">
            <a:spLocks noGrp="1"/>
          </p:cNvSpPr>
          <p:nvPr>
            <p:ph type="body" idx="1"/>
          </p:nvPr>
        </p:nvSpPr>
        <p:spPr>
          <a:xfrm>
            <a:off x="311700" y="1152475"/>
            <a:ext cx="4260300" cy="823500"/>
          </a:xfrm>
          <a:prstGeom prst="rect">
            <a:avLst/>
          </a:prstGeom>
        </p:spPr>
        <p:txBody>
          <a:bodyPr spcFirstLastPara="1" wrap="square" lIns="91425" tIns="91425" rIns="91425" bIns="91425" anchor="t" anchorCtr="0">
            <a:normAutofit fontScale="92500" lnSpcReduction="10000"/>
          </a:bodyPr>
          <a:lstStyle/>
          <a:p>
            <a:pPr marL="457200" lvl="0" indent="-293211" algn="l" rtl="0">
              <a:spcBef>
                <a:spcPts val="0"/>
              </a:spcBef>
              <a:spcAft>
                <a:spcPts val="0"/>
              </a:spcAft>
              <a:buSzPct val="100000"/>
              <a:buChar char="●"/>
            </a:pPr>
            <a:r>
              <a:rPr lang="en" sz="1100"/>
              <a:t>Random Forest has the lowest Log Loss as shown below</a:t>
            </a:r>
            <a:endParaRPr sz="1100"/>
          </a:p>
          <a:p>
            <a:pPr marL="457200" lvl="0" indent="-293211" algn="l" rtl="0">
              <a:spcBef>
                <a:spcPts val="0"/>
              </a:spcBef>
              <a:spcAft>
                <a:spcPts val="0"/>
              </a:spcAft>
              <a:buSzPct val="100000"/>
              <a:buChar char="●"/>
            </a:pPr>
            <a:r>
              <a:rPr lang="en" sz="1100"/>
              <a:t>Log Loss measures the performance of a model by calculating the difference between the predicted probability distribution and the actual probability distribution. </a:t>
            </a:r>
            <a:endParaRPr sz="1100"/>
          </a:p>
        </p:txBody>
      </p:sp>
      <p:pic>
        <p:nvPicPr>
          <p:cNvPr id="166" name="Google Shape;166;p25"/>
          <p:cNvPicPr preferRelativeResize="0"/>
          <p:nvPr/>
        </p:nvPicPr>
        <p:blipFill rotWithShape="1">
          <a:blip r:embed="rId3">
            <a:alphaModFix/>
          </a:blip>
          <a:srcRect l="3598" b="5482"/>
          <a:stretch/>
        </p:blipFill>
        <p:spPr>
          <a:xfrm>
            <a:off x="4630902" y="2135900"/>
            <a:ext cx="4201398" cy="2755663"/>
          </a:xfrm>
          <a:prstGeom prst="rect">
            <a:avLst/>
          </a:prstGeom>
          <a:noFill/>
          <a:ln>
            <a:noFill/>
          </a:ln>
        </p:spPr>
      </p:pic>
      <p:pic>
        <p:nvPicPr>
          <p:cNvPr id="167" name="Google Shape;167;p25"/>
          <p:cNvPicPr preferRelativeResize="0"/>
          <p:nvPr/>
        </p:nvPicPr>
        <p:blipFill rotWithShape="1">
          <a:blip r:embed="rId4">
            <a:alphaModFix/>
          </a:blip>
          <a:srcRect l="3598" b="5353"/>
          <a:stretch/>
        </p:blipFill>
        <p:spPr>
          <a:xfrm>
            <a:off x="260252" y="2139894"/>
            <a:ext cx="4201398" cy="2755663"/>
          </a:xfrm>
          <a:prstGeom prst="rect">
            <a:avLst/>
          </a:prstGeom>
          <a:noFill/>
          <a:ln>
            <a:noFill/>
          </a:ln>
        </p:spPr>
      </p:pic>
      <p:sp>
        <p:nvSpPr>
          <p:cNvPr id="168" name="Google Shape;168;p25"/>
          <p:cNvSpPr txBox="1">
            <a:spLocks noGrp="1"/>
          </p:cNvSpPr>
          <p:nvPr>
            <p:ph type="body" idx="1"/>
          </p:nvPr>
        </p:nvSpPr>
        <p:spPr>
          <a:xfrm>
            <a:off x="4632100" y="1152475"/>
            <a:ext cx="4260300" cy="8235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Char char="●"/>
            </a:pPr>
            <a:r>
              <a:rPr lang="en" sz="1000"/>
              <a:t>Random Forest also has the highest recall score</a:t>
            </a:r>
            <a:endParaRPr sz="1000"/>
          </a:p>
          <a:p>
            <a:pPr marL="457200" lvl="0" indent="-292100" algn="l" rtl="0">
              <a:spcBef>
                <a:spcPts val="0"/>
              </a:spcBef>
              <a:spcAft>
                <a:spcPts val="0"/>
              </a:spcAft>
              <a:buSzPts val="1000"/>
              <a:buChar char="●"/>
            </a:pPr>
            <a:r>
              <a:rPr lang="en" sz="1000"/>
              <a:t>A high recall score means that the model is correctly identifying most of the positive instances in the dataset</a:t>
            </a:r>
            <a:endParaRPr sz="1000"/>
          </a:p>
        </p:txBody>
      </p:sp>
      <p:sp>
        <p:nvSpPr>
          <p:cNvPr id="169" name="Google Shape;169;p25"/>
          <p:cNvSpPr/>
          <p:nvPr/>
        </p:nvSpPr>
        <p:spPr>
          <a:xfrm>
            <a:off x="5872650" y="2118500"/>
            <a:ext cx="758700" cy="2911500"/>
          </a:xfrm>
          <a:prstGeom prst="ellipse">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1453050" y="3606900"/>
            <a:ext cx="823200" cy="14232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Conclusions</a:t>
            </a:r>
            <a:endParaRPr/>
          </a:p>
        </p:txBody>
      </p:sp>
      <p:sp>
        <p:nvSpPr>
          <p:cNvPr id="176" name="Google Shape;17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85750" algn="l" rtl="0">
              <a:spcBef>
                <a:spcPts val="0"/>
              </a:spcBef>
              <a:spcAft>
                <a:spcPts val="0"/>
              </a:spcAft>
              <a:buSzPts val="900"/>
              <a:buChar char="●"/>
            </a:pPr>
            <a:r>
              <a:rPr lang="en" sz="1050">
                <a:solidFill>
                  <a:srgbClr val="000000"/>
                </a:solidFill>
                <a:highlight>
                  <a:srgbClr val="FFFFFF"/>
                </a:highlight>
                <a:latin typeface="Arial"/>
                <a:ea typeface="Arial"/>
                <a:cs typeface="Arial"/>
                <a:sym typeface="Arial"/>
              </a:rPr>
              <a:t>The random forest model's mean accuracy score after cross validation on training dataset is 0.9992</a:t>
            </a:r>
            <a:endParaRPr sz="1050">
              <a:solidFill>
                <a:srgbClr val="000000"/>
              </a:solidFill>
              <a:highlight>
                <a:srgbClr val="FFFFFF"/>
              </a:highlight>
              <a:latin typeface="Arial"/>
              <a:ea typeface="Arial"/>
              <a:cs typeface="Arial"/>
              <a:sym typeface="Arial"/>
            </a:endParaRPr>
          </a:p>
          <a:p>
            <a:pPr marL="457200" lvl="0" indent="-285750" algn="l" rtl="0">
              <a:spcBef>
                <a:spcPts val="0"/>
              </a:spcBef>
              <a:spcAft>
                <a:spcPts val="0"/>
              </a:spcAft>
              <a:buSzPts val="900"/>
              <a:buChar char="●"/>
            </a:pPr>
            <a:r>
              <a:rPr lang="en" sz="1050">
                <a:solidFill>
                  <a:srgbClr val="000000"/>
                </a:solidFill>
                <a:highlight>
                  <a:srgbClr val="FFFFFF"/>
                </a:highlight>
                <a:latin typeface="Arial"/>
                <a:ea typeface="Arial"/>
                <a:cs typeface="Arial"/>
                <a:sym typeface="Arial"/>
              </a:rPr>
              <a:t>The evaluation accuracy score for random forest is 0.9993</a:t>
            </a:r>
            <a:endParaRPr sz="1050">
              <a:solidFill>
                <a:srgbClr val="000000"/>
              </a:solidFill>
              <a:highlight>
                <a:srgbClr val="FFFFFF"/>
              </a:highlight>
              <a:latin typeface="Arial"/>
              <a:ea typeface="Arial"/>
              <a:cs typeface="Arial"/>
              <a:sym typeface="Arial"/>
            </a:endParaRPr>
          </a:p>
          <a:p>
            <a:pPr marL="457200" lvl="0" indent="-285750" algn="l" rtl="0">
              <a:spcBef>
                <a:spcPts val="0"/>
              </a:spcBef>
              <a:spcAft>
                <a:spcPts val="0"/>
              </a:spcAft>
              <a:buSzPts val="900"/>
              <a:buChar char="●"/>
            </a:pPr>
            <a:r>
              <a:rPr lang="en" sz="1050">
                <a:solidFill>
                  <a:srgbClr val="000000"/>
                </a:solidFill>
                <a:highlight>
                  <a:srgbClr val="FFFFFF"/>
                </a:highlight>
                <a:latin typeface="Arial"/>
                <a:ea typeface="Arial"/>
                <a:cs typeface="Arial"/>
                <a:sym typeface="Arial"/>
              </a:rPr>
              <a:t>The percentage difference between cross validation and evaluation is -0.0001, meaning our model is not overfitting or underfitting</a:t>
            </a:r>
            <a:endParaRPr sz="1050">
              <a:solidFill>
                <a:srgbClr val="000000"/>
              </a:solidFill>
              <a:highlight>
                <a:srgbClr val="FFFFFF"/>
              </a:highlight>
              <a:latin typeface="Arial"/>
              <a:ea typeface="Arial"/>
              <a:cs typeface="Arial"/>
              <a:sym typeface="Arial"/>
            </a:endParaRPr>
          </a:p>
          <a:p>
            <a:pPr marL="457200" lvl="0" indent="-295275" algn="l" rtl="0">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Our Feature Importances is being calculated from the best model we have tested, Random forest</a:t>
            </a:r>
            <a:endParaRPr sz="1050">
              <a:solidFill>
                <a:srgbClr val="000000"/>
              </a:solidFill>
              <a:highlight>
                <a:srgbClr val="FFFFFF"/>
              </a:highlight>
              <a:latin typeface="Arial"/>
              <a:ea typeface="Arial"/>
              <a:cs typeface="Arial"/>
              <a:sym typeface="Arial"/>
            </a:endParaRPr>
          </a:p>
          <a:p>
            <a:pPr marL="457200" lvl="0" indent="0" algn="l" rtl="0">
              <a:spcBef>
                <a:spcPts val="0"/>
              </a:spcBef>
              <a:spcAft>
                <a:spcPts val="1200"/>
              </a:spcAft>
              <a:buNone/>
            </a:pPr>
            <a:endParaRPr sz="900"/>
          </a:p>
        </p:txBody>
      </p:sp>
      <p:pic>
        <p:nvPicPr>
          <p:cNvPr id="177" name="Google Shape;177;p26"/>
          <p:cNvPicPr preferRelativeResize="0"/>
          <p:nvPr/>
        </p:nvPicPr>
        <p:blipFill>
          <a:blip r:embed="rId3">
            <a:alphaModFix/>
          </a:blip>
          <a:stretch>
            <a:fillRect/>
          </a:stretch>
        </p:blipFill>
        <p:spPr>
          <a:xfrm>
            <a:off x="1954563" y="2208175"/>
            <a:ext cx="4391025" cy="2647950"/>
          </a:xfrm>
          <a:prstGeom prst="rect">
            <a:avLst/>
          </a:prstGeom>
          <a:noFill/>
          <a:ln>
            <a:noFill/>
          </a:ln>
        </p:spPr>
      </p:pic>
      <p:sp>
        <p:nvSpPr>
          <p:cNvPr id="178" name="Google Shape;178;p26"/>
          <p:cNvSpPr/>
          <p:nvPr/>
        </p:nvSpPr>
        <p:spPr>
          <a:xfrm>
            <a:off x="2118500" y="2512625"/>
            <a:ext cx="4000500" cy="630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247010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 Purpose</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100" dirty="0">
                <a:solidFill>
                  <a:schemeClr val="dk1"/>
                </a:solidFill>
              </a:rPr>
              <a:t>The fraud data refers to information collected and analyzed to identify fraudulent activities, such as illegal </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Financial Transactions</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Embezzlement</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Identity Theft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The problem is to be able to detect fraud and being able to protect institutions against financial losses. We want to ensure that legitimate transactions are not impeded. </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This process will involve machine learning algorithms, and other tools to identify high-risk activities, and then implementing appropriate measures to prevent fraud from occurring.</a:t>
            </a:r>
            <a:endParaRPr sz="1100" dirty="0">
              <a:solidFill>
                <a:schemeClr val="dk1"/>
              </a:solidFill>
            </a:endParaRPr>
          </a:p>
          <a:p>
            <a:pPr marL="0" lvl="0" indent="0" algn="l" rtl="0">
              <a:spcBef>
                <a:spcPts val="0"/>
              </a:spcBef>
              <a:spcAft>
                <a:spcPts val="0"/>
              </a:spcAft>
              <a:buClr>
                <a:schemeClr val="dk1"/>
              </a:buClr>
              <a:buSzPts val="1100"/>
              <a:buFont typeface="Arial"/>
              <a:buNone/>
            </a:pPr>
            <a:endParaRPr sz="1100" dirty="0">
              <a:solidFill>
                <a:schemeClr val="dk1"/>
              </a:solidFill>
            </a:endParaRPr>
          </a:p>
        </p:txBody>
      </p:sp>
      <p:pic>
        <p:nvPicPr>
          <p:cNvPr id="67" name="Google Shape;67;p14"/>
          <p:cNvPicPr preferRelativeResize="0"/>
          <p:nvPr/>
        </p:nvPicPr>
        <p:blipFill>
          <a:blip r:embed="rId3">
            <a:alphaModFix/>
          </a:blip>
          <a:stretch>
            <a:fillRect/>
          </a:stretch>
        </p:blipFill>
        <p:spPr>
          <a:xfrm>
            <a:off x="5876075" y="1421525"/>
            <a:ext cx="3008100" cy="192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 - Solution</a:t>
            </a:r>
            <a:endParaRPr dirty="0"/>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p>
          <a:p>
            <a:pPr marL="457200" lvl="0" indent="-298450" algn="l" rtl="0">
              <a:spcBef>
                <a:spcPts val="1200"/>
              </a:spcBef>
              <a:spcAft>
                <a:spcPts val="0"/>
              </a:spcAft>
              <a:buSzPts val="1100"/>
              <a:buChar char="●"/>
            </a:pPr>
            <a:r>
              <a:rPr lang="en" sz="1100" dirty="0"/>
              <a:t>Fraudulent activities can lead to financial losses, damage to reputation, and legal consequences for businesses that process online payments. </a:t>
            </a:r>
            <a:endParaRPr sz="1100" dirty="0"/>
          </a:p>
          <a:p>
            <a:pPr marL="457200" lvl="0" indent="-298450" algn="l" rtl="0">
              <a:spcBef>
                <a:spcPts val="0"/>
              </a:spcBef>
              <a:spcAft>
                <a:spcPts val="0"/>
              </a:spcAft>
              <a:buSzPts val="1100"/>
              <a:buChar char="●"/>
            </a:pPr>
            <a:r>
              <a:rPr lang="en" sz="1100" dirty="0"/>
              <a:t>Detecting and preventing fraud is crucial for the success and sustainability of any online payment system. </a:t>
            </a:r>
            <a:endParaRPr sz="1100" dirty="0"/>
          </a:p>
          <a:p>
            <a:pPr marL="457200" lvl="0" indent="-298450" algn="l" rtl="0">
              <a:spcBef>
                <a:spcPts val="0"/>
              </a:spcBef>
              <a:spcAft>
                <a:spcPts val="0"/>
              </a:spcAft>
              <a:buSzPts val="1100"/>
              <a:buChar char="●"/>
            </a:pPr>
            <a:r>
              <a:rPr lang="en" sz="1100" dirty="0"/>
              <a:t>The solution developed through this project can help businesses: </a:t>
            </a:r>
            <a:endParaRPr sz="1100" dirty="0"/>
          </a:p>
          <a:p>
            <a:pPr marL="914400" lvl="1" indent="-298450" algn="l" rtl="0">
              <a:spcBef>
                <a:spcPts val="0"/>
              </a:spcBef>
              <a:spcAft>
                <a:spcPts val="0"/>
              </a:spcAft>
              <a:buSzPts val="1100"/>
              <a:buChar char="○"/>
            </a:pPr>
            <a:r>
              <a:rPr lang="en" sz="1100" dirty="0"/>
              <a:t>Reduce financial losses due to fraudulent transactions </a:t>
            </a:r>
            <a:endParaRPr sz="1100" dirty="0"/>
          </a:p>
          <a:p>
            <a:pPr marL="914400" lvl="1" indent="-298450" algn="l" rtl="0">
              <a:spcBef>
                <a:spcPts val="0"/>
              </a:spcBef>
              <a:spcAft>
                <a:spcPts val="0"/>
              </a:spcAft>
              <a:buSzPts val="1100"/>
              <a:buChar char="○"/>
            </a:pPr>
            <a:r>
              <a:rPr lang="en" sz="1100" dirty="0"/>
              <a:t>Protect their reputation </a:t>
            </a:r>
            <a:endParaRPr sz="1100" dirty="0"/>
          </a:p>
          <a:p>
            <a:pPr marL="914400" lvl="1" indent="-298450" algn="l" rtl="0">
              <a:spcBef>
                <a:spcPts val="0"/>
              </a:spcBef>
              <a:spcAft>
                <a:spcPts val="0"/>
              </a:spcAft>
              <a:buSzPts val="1100"/>
              <a:buChar char="○"/>
            </a:pPr>
            <a:r>
              <a:rPr lang="en" sz="1100" dirty="0"/>
              <a:t>Maintain customer trust </a:t>
            </a:r>
            <a:endParaRPr sz="1100" dirty="0"/>
          </a:p>
          <a:p>
            <a:pPr marL="914400" lvl="1" indent="-298450" algn="l" rtl="0">
              <a:spcBef>
                <a:spcPts val="0"/>
              </a:spcBef>
              <a:spcAft>
                <a:spcPts val="0"/>
              </a:spcAft>
              <a:buSzPts val="1100"/>
              <a:buChar char="○"/>
            </a:pPr>
            <a:r>
              <a:rPr lang="en" sz="1100" dirty="0"/>
              <a:t>Comply with regulatory requirements </a:t>
            </a:r>
            <a:endParaRPr sz="1100" dirty="0"/>
          </a:p>
          <a:p>
            <a:pPr marL="914400" lvl="1" indent="-298450" algn="l" rtl="0">
              <a:spcBef>
                <a:spcPts val="0"/>
              </a:spcBef>
              <a:spcAft>
                <a:spcPts val="0"/>
              </a:spcAft>
              <a:buSzPts val="1100"/>
              <a:buChar char="○"/>
            </a:pPr>
            <a:r>
              <a:rPr lang="en" sz="1100" dirty="0"/>
              <a:t>Avoid legal penalties</a:t>
            </a:r>
            <a:endParaRPr sz="1100" dirty="0"/>
          </a:p>
        </p:txBody>
      </p:sp>
      <p:pic>
        <p:nvPicPr>
          <p:cNvPr id="74" name="Google Shape;74;p15"/>
          <p:cNvPicPr preferRelativeResize="0"/>
          <p:nvPr/>
        </p:nvPicPr>
        <p:blipFill>
          <a:blip r:embed="rId3">
            <a:alphaModFix/>
          </a:blip>
          <a:stretch>
            <a:fillRect/>
          </a:stretch>
        </p:blipFill>
        <p:spPr>
          <a:xfrm>
            <a:off x="94923" y="3766325"/>
            <a:ext cx="2932000" cy="1042150"/>
          </a:xfrm>
          <a:prstGeom prst="rect">
            <a:avLst/>
          </a:prstGeom>
          <a:noFill/>
          <a:ln>
            <a:noFill/>
          </a:ln>
        </p:spPr>
      </p:pic>
      <p:pic>
        <p:nvPicPr>
          <p:cNvPr id="75" name="Google Shape;75;p15"/>
          <p:cNvPicPr preferRelativeResize="0"/>
          <p:nvPr/>
        </p:nvPicPr>
        <p:blipFill>
          <a:blip r:embed="rId4">
            <a:alphaModFix/>
          </a:blip>
          <a:stretch>
            <a:fillRect/>
          </a:stretch>
        </p:blipFill>
        <p:spPr>
          <a:xfrm>
            <a:off x="2967875" y="3570325"/>
            <a:ext cx="2705100" cy="1434150"/>
          </a:xfrm>
          <a:prstGeom prst="rect">
            <a:avLst/>
          </a:prstGeom>
          <a:noFill/>
          <a:ln>
            <a:noFill/>
          </a:ln>
        </p:spPr>
      </p:pic>
      <p:pic>
        <p:nvPicPr>
          <p:cNvPr id="76" name="Google Shape;76;p15"/>
          <p:cNvPicPr preferRelativeResize="0"/>
          <p:nvPr/>
        </p:nvPicPr>
        <p:blipFill>
          <a:blip r:embed="rId5">
            <a:alphaModFix/>
          </a:blip>
          <a:stretch>
            <a:fillRect/>
          </a:stretch>
        </p:blipFill>
        <p:spPr>
          <a:xfrm>
            <a:off x="5624738" y="3766325"/>
            <a:ext cx="3460987" cy="89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a:off x="5035100" y="2236725"/>
            <a:ext cx="3537300" cy="11823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&amp; Definitions</a:t>
            </a:r>
            <a:endParaRPr/>
          </a:p>
        </p:txBody>
      </p:sp>
      <p:sp>
        <p:nvSpPr>
          <p:cNvPr id="83" name="Google Shape;83;p16"/>
          <p:cNvSpPr txBox="1">
            <a:spLocks noGrp="1"/>
          </p:cNvSpPr>
          <p:nvPr>
            <p:ph type="body" idx="1"/>
          </p:nvPr>
        </p:nvSpPr>
        <p:spPr>
          <a:xfrm>
            <a:off x="311700" y="960550"/>
            <a:ext cx="8520600" cy="37296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100" dirty="0">
                <a:solidFill>
                  <a:schemeClr val="dk1"/>
                </a:solidFill>
              </a:rPr>
              <a:t>This is a dataset containing information about online payment fraud, so that we can understand what type of transactions lead to fraud. </a:t>
            </a:r>
            <a:endParaRPr sz="1100" dirty="0">
              <a:solidFill>
                <a:schemeClr val="dk1"/>
              </a:solidFill>
            </a:endParaRPr>
          </a:p>
          <a:p>
            <a:pPr marL="0" lvl="0" indent="0" algn="l" rtl="0">
              <a:spcBef>
                <a:spcPts val="1200"/>
              </a:spcBef>
              <a:spcAft>
                <a:spcPts val="0"/>
              </a:spcAft>
              <a:buNone/>
            </a:pPr>
            <a:r>
              <a:rPr lang="en" sz="1100" dirty="0">
                <a:solidFill>
                  <a:schemeClr val="dk1"/>
                </a:solidFill>
              </a:rPr>
              <a:t>This contains historical information about fraudulent transactions which can be used to detect fraud in online payments. </a:t>
            </a:r>
            <a:endParaRPr sz="1100" dirty="0">
              <a:solidFill>
                <a:schemeClr val="dk1"/>
              </a:solidFill>
            </a:endParaRPr>
          </a:p>
          <a:p>
            <a:pPr marL="0" lvl="0" indent="0" algn="l" rtl="0">
              <a:spcBef>
                <a:spcPts val="1200"/>
              </a:spcBef>
              <a:spcAft>
                <a:spcPts val="0"/>
              </a:spcAft>
              <a:buNone/>
            </a:pPr>
            <a:r>
              <a:rPr lang="en" sz="1100" dirty="0">
                <a:solidFill>
                  <a:schemeClr val="dk1"/>
                </a:solidFill>
              </a:rPr>
              <a:t>Original Data:</a:t>
            </a:r>
            <a:endParaRPr sz="1100" dirty="0">
              <a:solidFill>
                <a:schemeClr val="dk1"/>
              </a:solidFill>
            </a:endParaRPr>
          </a:p>
          <a:p>
            <a:pPr marL="0" lvl="0" indent="0" algn="l" rtl="0">
              <a:spcBef>
                <a:spcPts val="1200"/>
              </a:spcBef>
              <a:spcAft>
                <a:spcPts val="0"/>
              </a:spcAft>
              <a:buNone/>
            </a:pPr>
            <a:r>
              <a:rPr lang="en" sz="1100" b="1" dirty="0">
                <a:solidFill>
                  <a:srgbClr val="000000"/>
                </a:solidFill>
                <a:latin typeface="Arial"/>
                <a:ea typeface="Arial"/>
                <a:cs typeface="Arial"/>
                <a:sym typeface="Arial"/>
              </a:rPr>
              <a:t>step</a:t>
            </a:r>
            <a:r>
              <a:rPr lang="en" sz="1100" dirty="0">
                <a:solidFill>
                  <a:srgbClr val="000000"/>
                </a:solidFill>
                <a:latin typeface="Arial"/>
                <a:ea typeface="Arial"/>
                <a:cs typeface="Arial"/>
                <a:sym typeface="Arial"/>
              </a:rPr>
              <a:t>: represents a unit of time where 1 step equals 1 hour</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100" b="1" dirty="0">
                <a:solidFill>
                  <a:srgbClr val="000000"/>
                </a:solidFill>
                <a:latin typeface="Arial"/>
                <a:ea typeface="Arial"/>
                <a:cs typeface="Arial"/>
                <a:sym typeface="Arial"/>
              </a:rPr>
              <a:t>type</a:t>
            </a:r>
            <a:r>
              <a:rPr lang="en" sz="1100" dirty="0">
                <a:solidFill>
                  <a:srgbClr val="000000"/>
                </a:solidFill>
                <a:latin typeface="Arial"/>
                <a:ea typeface="Arial"/>
                <a:cs typeface="Arial"/>
                <a:sym typeface="Arial"/>
              </a:rPr>
              <a:t>: type of online transaction</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100" b="1" dirty="0">
                <a:solidFill>
                  <a:srgbClr val="000000"/>
                </a:solidFill>
                <a:latin typeface="Arial"/>
                <a:ea typeface="Arial"/>
                <a:cs typeface="Arial"/>
                <a:sym typeface="Arial"/>
              </a:rPr>
              <a:t>amount</a:t>
            </a:r>
            <a:r>
              <a:rPr lang="en" sz="1100" dirty="0">
                <a:solidFill>
                  <a:srgbClr val="000000"/>
                </a:solidFill>
                <a:latin typeface="Arial"/>
                <a:ea typeface="Arial"/>
                <a:cs typeface="Arial"/>
                <a:sym typeface="Arial"/>
              </a:rPr>
              <a:t>: the amount of the transaction</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100" b="1" dirty="0" err="1">
                <a:solidFill>
                  <a:srgbClr val="000000"/>
                </a:solidFill>
                <a:latin typeface="Arial"/>
                <a:ea typeface="Arial"/>
                <a:cs typeface="Arial"/>
                <a:sym typeface="Arial"/>
              </a:rPr>
              <a:t>nameOrig</a:t>
            </a:r>
            <a:r>
              <a:rPr lang="en" sz="1100" dirty="0">
                <a:solidFill>
                  <a:srgbClr val="000000"/>
                </a:solidFill>
                <a:latin typeface="Arial"/>
                <a:ea typeface="Arial"/>
                <a:cs typeface="Arial"/>
                <a:sym typeface="Arial"/>
              </a:rPr>
              <a:t>: customer starting the transaction</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100" b="1" dirty="0" err="1">
                <a:solidFill>
                  <a:srgbClr val="000000"/>
                </a:solidFill>
                <a:latin typeface="Arial"/>
                <a:ea typeface="Arial"/>
                <a:cs typeface="Arial"/>
                <a:sym typeface="Arial"/>
              </a:rPr>
              <a:t>oldbalanceOrg</a:t>
            </a:r>
            <a:r>
              <a:rPr lang="en" sz="1100" dirty="0">
                <a:solidFill>
                  <a:srgbClr val="000000"/>
                </a:solidFill>
                <a:latin typeface="Arial"/>
                <a:ea typeface="Arial"/>
                <a:cs typeface="Arial"/>
                <a:sym typeface="Arial"/>
              </a:rPr>
              <a:t>: balance before the transaction</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100" b="1" dirty="0" err="1">
                <a:solidFill>
                  <a:srgbClr val="000000"/>
                </a:solidFill>
                <a:latin typeface="Arial"/>
                <a:ea typeface="Arial"/>
                <a:cs typeface="Arial"/>
                <a:sym typeface="Arial"/>
              </a:rPr>
              <a:t>newbalanceOrig</a:t>
            </a:r>
            <a:r>
              <a:rPr lang="en" sz="1100" dirty="0">
                <a:solidFill>
                  <a:srgbClr val="000000"/>
                </a:solidFill>
                <a:latin typeface="Arial"/>
                <a:ea typeface="Arial"/>
                <a:cs typeface="Arial"/>
                <a:sym typeface="Arial"/>
              </a:rPr>
              <a:t>: balance after the transaction</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100" b="1" dirty="0" err="1">
                <a:solidFill>
                  <a:srgbClr val="000000"/>
                </a:solidFill>
                <a:latin typeface="Arial"/>
                <a:ea typeface="Arial"/>
                <a:cs typeface="Arial"/>
                <a:sym typeface="Arial"/>
              </a:rPr>
              <a:t>nameDest</a:t>
            </a:r>
            <a:r>
              <a:rPr lang="en" sz="1100" dirty="0">
                <a:solidFill>
                  <a:srgbClr val="000000"/>
                </a:solidFill>
                <a:latin typeface="Arial"/>
                <a:ea typeface="Arial"/>
                <a:cs typeface="Arial"/>
                <a:sym typeface="Arial"/>
              </a:rPr>
              <a:t>: recipient of the transaction</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100" b="1" dirty="0" err="1">
                <a:solidFill>
                  <a:srgbClr val="000000"/>
                </a:solidFill>
                <a:latin typeface="Arial"/>
                <a:ea typeface="Arial"/>
                <a:cs typeface="Arial"/>
                <a:sym typeface="Arial"/>
              </a:rPr>
              <a:t>oldbalanceDest</a:t>
            </a:r>
            <a:r>
              <a:rPr lang="en" sz="1100" dirty="0">
                <a:solidFill>
                  <a:srgbClr val="000000"/>
                </a:solidFill>
                <a:latin typeface="Arial"/>
                <a:ea typeface="Arial"/>
                <a:cs typeface="Arial"/>
                <a:sym typeface="Arial"/>
              </a:rPr>
              <a:t>: initial balance of recipient before the transaction</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100" b="1" dirty="0" err="1">
                <a:solidFill>
                  <a:srgbClr val="000000"/>
                </a:solidFill>
                <a:latin typeface="Arial"/>
                <a:ea typeface="Arial"/>
                <a:cs typeface="Arial"/>
                <a:sym typeface="Arial"/>
              </a:rPr>
              <a:t>newbalanceDest</a:t>
            </a:r>
            <a:r>
              <a:rPr lang="en" sz="1100" dirty="0">
                <a:solidFill>
                  <a:srgbClr val="000000"/>
                </a:solidFill>
                <a:latin typeface="Arial"/>
                <a:ea typeface="Arial"/>
                <a:cs typeface="Arial"/>
                <a:sym typeface="Arial"/>
              </a:rPr>
              <a:t>: the new balance of recipient after the transaction</a:t>
            </a:r>
            <a:endParaRPr sz="1100" dirty="0">
              <a:solidFill>
                <a:srgbClr val="000000"/>
              </a:solidFill>
              <a:latin typeface="Arial"/>
              <a:ea typeface="Arial"/>
              <a:cs typeface="Arial"/>
              <a:sym typeface="Arial"/>
            </a:endParaRPr>
          </a:p>
          <a:p>
            <a:pPr marL="0" lvl="0" indent="0" algn="l" rtl="0">
              <a:spcBef>
                <a:spcPts val="1200"/>
              </a:spcBef>
              <a:spcAft>
                <a:spcPts val="1200"/>
              </a:spcAft>
              <a:buNone/>
            </a:pPr>
            <a:r>
              <a:rPr lang="en" sz="1100" b="1" dirty="0" err="1">
                <a:solidFill>
                  <a:srgbClr val="000000"/>
                </a:solidFill>
                <a:latin typeface="Arial"/>
                <a:ea typeface="Arial"/>
                <a:cs typeface="Arial"/>
                <a:sym typeface="Arial"/>
              </a:rPr>
              <a:t>isFraud</a:t>
            </a:r>
            <a:r>
              <a:rPr lang="en" sz="1100" dirty="0">
                <a:solidFill>
                  <a:srgbClr val="000000"/>
                </a:solidFill>
                <a:latin typeface="Arial"/>
                <a:ea typeface="Arial"/>
                <a:cs typeface="Arial"/>
                <a:sym typeface="Arial"/>
              </a:rPr>
              <a:t>: fraud transaction </a:t>
            </a:r>
            <a:r>
              <a:rPr lang="en" sz="1100" b="1" dirty="0">
                <a:solidFill>
                  <a:srgbClr val="000000"/>
                </a:solidFill>
                <a:latin typeface="Arial"/>
                <a:ea typeface="Arial"/>
                <a:cs typeface="Arial"/>
                <a:sym typeface="Arial"/>
              </a:rPr>
              <a:t>(target)</a:t>
            </a:r>
            <a:endParaRPr sz="1100" b="1" dirty="0">
              <a:solidFill>
                <a:srgbClr val="000000"/>
              </a:solidFill>
              <a:latin typeface="Arial"/>
              <a:ea typeface="Arial"/>
              <a:cs typeface="Arial"/>
              <a:sym typeface="Arial"/>
            </a:endParaRPr>
          </a:p>
        </p:txBody>
      </p:sp>
      <p:sp>
        <p:nvSpPr>
          <p:cNvPr id="84" name="Google Shape;84;p16"/>
          <p:cNvSpPr txBox="1"/>
          <p:nvPr/>
        </p:nvSpPr>
        <p:spPr>
          <a:xfrm>
            <a:off x="5025275" y="2232700"/>
            <a:ext cx="3537300" cy="11853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100" b="1" dirty="0">
                <a:latin typeface="Proxima Nova"/>
                <a:ea typeface="Proxima Nova"/>
                <a:cs typeface="Proxima Nova"/>
                <a:sym typeface="Proxima Nova"/>
              </a:rPr>
              <a:t>Original Data at a Glance</a:t>
            </a:r>
            <a:endParaRPr sz="1100" b="1" dirty="0">
              <a:latin typeface="Proxima Nova"/>
              <a:ea typeface="Proxima Nova"/>
              <a:cs typeface="Proxima Nova"/>
              <a:sym typeface="Proxima Nova"/>
            </a:endParaRPr>
          </a:p>
          <a:p>
            <a:pPr marL="457200" lvl="0" indent="0" algn="l" rtl="0">
              <a:spcBef>
                <a:spcPts val="0"/>
              </a:spcBef>
              <a:spcAft>
                <a:spcPts val="0"/>
              </a:spcAft>
              <a:buNone/>
            </a:pPr>
            <a:endParaRPr sz="900" dirty="0">
              <a:latin typeface="Proxima Nova"/>
              <a:ea typeface="Proxima Nova"/>
              <a:cs typeface="Proxima Nova"/>
              <a:sym typeface="Proxima Nova"/>
            </a:endParaRPr>
          </a:p>
          <a:p>
            <a:pPr marL="457200" lvl="0" indent="-285750" algn="l" rtl="0">
              <a:spcBef>
                <a:spcPts val="0"/>
              </a:spcBef>
              <a:spcAft>
                <a:spcPts val="0"/>
              </a:spcAft>
              <a:buSzPts val="900"/>
              <a:buFont typeface="Proxima Nova"/>
              <a:buAutoNum type="arabicPeriod"/>
            </a:pPr>
            <a:r>
              <a:rPr lang="en" sz="900" dirty="0">
                <a:latin typeface="Proxima Nova"/>
                <a:ea typeface="Proxima Nova"/>
                <a:cs typeface="Proxima Nova"/>
                <a:sym typeface="Proxima Nova"/>
              </a:rPr>
              <a:t>Number of Records - 100000</a:t>
            </a:r>
            <a:endParaRPr sz="900" dirty="0">
              <a:latin typeface="Proxima Nova"/>
              <a:ea typeface="Proxima Nova"/>
              <a:cs typeface="Proxima Nova"/>
              <a:sym typeface="Proxima Nova"/>
            </a:endParaRPr>
          </a:p>
          <a:p>
            <a:pPr marL="457200" lvl="0" indent="-285750" algn="l" rtl="0">
              <a:spcBef>
                <a:spcPts val="0"/>
              </a:spcBef>
              <a:spcAft>
                <a:spcPts val="0"/>
              </a:spcAft>
              <a:buSzPts val="900"/>
              <a:buFont typeface="Proxima Nova"/>
              <a:buAutoNum type="arabicPeriod"/>
            </a:pPr>
            <a:r>
              <a:rPr lang="en" sz="900" dirty="0">
                <a:latin typeface="Proxima Nova"/>
                <a:ea typeface="Proxima Nova"/>
                <a:cs typeface="Proxima Nova"/>
                <a:sym typeface="Proxima Nova"/>
              </a:rPr>
              <a:t>Number of Features - 11</a:t>
            </a:r>
            <a:endParaRPr sz="900" dirty="0">
              <a:latin typeface="Proxima Nova"/>
              <a:ea typeface="Proxima Nova"/>
              <a:cs typeface="Proxima Nova"/>
              <a:sym typeface="Proxima Nova"/>
            </a:endParaRPr>
          </a:p>
          <a:p>
            <a:pPr marL="457200" lvl="0" indent="-285750" algn="l" rtl="0">
              <a:spcBef>
                <a:spcPts val="0"/>
              </a:spcBef>
              <a:spcAft>
                <a:spcPts val="0"/>
              </a:spcAft>
              <a:buSzPts val="900"/>
              <a:buFont typeface="Proxima Nova"/>
              <a:buAutoNum type="arabicPeriod"/>
            </a:pPr>
            <a:r>
              <a:rPr lang="en" sz="900" dirty="0">
                <a:latin typeface="Proxima Nova"/>
                <a:ea typeface="Proxima Nova"/>
                <a:cs typeface="Proxima Nova"/>
                <a:sym typeface="Proxima Nova"/>
              </a:rPr>
              <a:t>Target Feature - </a:t>
            </a:r>
            <a:r>
              <a:rPr lang="en" sz="900" dirty="0" err="1">
                <a:latin typeface="Proxima Nova"/>
                <a:ea typeface="Proxima Nova"/>
                <a:cs typeface="Proxima Nova"/>
                <a:sym typeface="Proxima Nova"/>
              </a:rPr>
              <a:t>IsFraud</a:t>
            </a:r>
            <a:r>
              <a:rPr lang="en" sz="900" dirty="0">
                <a:latin typeface="Proxima Nova"/>
                <a:ea typeface="Proxima Nova"/>
                <a:cs typeface="Proxima Nova"/>
                <a:sym typeface="Proxima Nova"/>
              </a:rPr>
              <a:t>: 0 (Not Fraud), 1 (is Fraud)</a:t>
            </a:r>
            <a:endParaRPr sz="900" dirty="0">
              <a:latin typeface="Proxima Nova"/>
              <a:ea typeface="Proxima Nova"/>
              <a:cs typeface="Proxima Nova"/>
              <a:sym typeface="Proxima Nova"/>
            </a:endParaRPr>
          </a:p>
          <a:p>
            <a:pPr marL="457200" lvl="0" indent="-285750" algn="l" rtl="0">
              <a:spcBef>
                <a:spcPts val="0"/>
              </a:spcBef>
              <a:spcAft>
                <a:spcPts val="0"/>
              </a:spcAft>
              <a:buSzPts val="900"/>
              <a:buFont typeface="Proxima Nova"/>
              <a:buAutoNum type="arabicPeriod"/>
            </a:pPr>
            <a:r>
              <a:rPr lang="en" sz="900" dirty="0">
                <a:latin typeface="Proxima Nova"/>
                <a:ea typeface="Proxima Nova"/>
                <a:cs typeface="Proxima Nova"/>
                <a:sym typeface="Proxima Nova"/>
              </a:rPr>
              <a:t>3 Categorical features , 7 continuous , 1 Binary</a:t>
            </a:r>
            <a:endParaRPr sz="900" dirty="0">
              <a:latin typeface="Proxima Nova"/>
              <a:ea typeface="Proxima Nova"/>
              <a:cs typeface="Proxima Nova"/>
              <a:sym typeface="Proxima Nova"/>
            </a:endParaRPr>
          </a:p>
          <a:p>
            <a:pPr marL="457200" lvl="0" indent="0" algn="l" rtl="0">
              <a:spcBef>
                <a:spcPts val="0"/>
              </a:spcBef>
              <a:spcAft>
                <a:spcPts val="0"/>
              </a:spcAft>
              <a:buNone/>
            </a:pPr>
            <a:endParaRPr sz="900"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90" name="Google Shape;90;p17"/>
          <p:cNvSpPr txBox="1">
            <a:spLocks noGrp="1"/>
          </p:cNvSpPr>
          <p:nvPr>
            <p:ph type="body" idx="1"/>
          </p:nvPr>
        </p:nvSpPr>
        <p:spPr>
          <a:xfrm>
            <a:off x="311700" y="1045813"/>
            <a:ext cx="3306300" cy="34164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Char char="●"/>
            </a:pPr>
            <a:r>
              <a:rPr lang="en" sz="1000" dirty="0"/>
              <a:t>Our original dataset had 11 columns (0-10 in the right diagram) after feature engineering we added features 11-16 resulting in 17 total columns</a:t>
            </a:r>
            <a:endParaRPr sz="1000" dirty="0"/>
          </a:p>
          <a:p>
            <a:pPr marL="457200" lvl="0" indent="0" algn="l" rtl="0">
              <a:spcBef>
                <a:spcPts val="1200"/>
              </a:spcBef>
              <a:spcAft>
                <a:spcPts val="0"/>
              </a:spcAft>
              <a:buNone/>
            </a:pPr>
            <a:endParaRPr sz="1000" dirty="0"/>
          </a:p>
          <a:p>
            <a:pPr marL="457200" lvl="0" indent="-292100" algn="l" rtl="0">
              <a:spcBef>
                <a:spcPts val="1200"/>
              </a:spcBef>
              <a:spcAft>
                <a:spcPts val="0"/>
              </a:spcAft>
              <a:buSzPts val="1000"/>
              <a:buChar char="●"/>
            </a:pPr>
            <a:r>
              <a:rPr lang="en" sz="1000" dirty="0"/>
              <a:t>We can see that all the data is populated and we have no issues with null values</a:t>
            </a:r>
            <a:endParaRPr sz="1000" dirty="0"/>
          </a:p>
          <a:p>
            <a:pPr marL="0" lvl="0" indent="0" algn="l" rtl="0">
              <a:spcBef>
                <a:spcPts val="1200"/>
              </a:spcBef>
              <a:spcAft>
                <a:spcPts val="0"/>
              </a:spcAft>
              <a:buNone/>
            </a:pPr>
            <a:endParaRPr sz="1000" dirty="0"/>
          </a:p>
          <a:p>
            <a:pPr marL="457200" lvl="0" indent="-292100" algn="l" rtl="0">
              <a:spcBef>
                <a:spcPts val="1200"/>
              </a:spcBef>
              <a:spcAft>
                <a:spcPts val="0"/>
              </a:spcAft>
              <a:buSzPts val="1000"/>
              <a:buChar char="●"/>
            </a:pPr>
            <a:r>
              <a:rPr lang="en" sz="1000" dirty="0"/>
              <a:t>Exploring the data further we took into account the different data types available to us for later EDA</a:t>
            </a:r>
            <a:endParaRPr sz="1000" dirty="0"/>
          </a:p>
        </p:txBody>
      </p:sp>
      <p:pic>
        <p:nvPicPr>
          <p:cNvPr id="91" name="Google Shape;91;p17"/>
          <p:cNvPicPr preferRelativeResize="0"/>
          <p:nvPr/>
        </p:nvPicPr>
        <p:blipFill>
          <a:blip r:embed="rId3">
            <a:alphaModFix/>
          </a:blip>
          <a:stretch>
            <a:fillRect/>
          </a:stretch>
        </p:blipFill>
        <p:spPr>
          <a:xfrm>
            <a:off x="5409550" y="1272700"/>
            <a:ext cx="3695025" cy="3372725"/>
          </a:xfrm>
          <a:prstGeom prst="rect">
            <a:avLst/>
          </a:prstGeom>
          <a:noFill/>
          <a:ln>
            <a:noFill/>
          </a:ln>
        </p:spPr>
      </p:pic>
      <p:grpSp>
        <p:nvGrpSpPr>
          <p:cNvPr id="92" name="Google Shape;92;p17"/>
          <p:cNvGrpSpPr/>
          <p:nvPr/>
        </p:nvGrpSpPr>
        <p:grpSpPr>
          <a:xfrm>
            <a:off x="3701325" y="1477975"/>
            <a:ext cx="1741349" cy="2374700"/>
            <a:chOff x="3668200" y="1517400"/>
            <a:chExt cx="1741349" cy="2374700"/>
          </a:xfrm>
        </p:grpSpPr>
        <p:pic>
          <p:nvPicPr>
            <p:cNvPr id="93" name="Google Shape;93;p17"/>
            <p:cNvPicPr preferRelativeResize="0"/>
            <p:nvPr/>
          </p:nvPicPr>
          <p:blipFill rotWithShape="1">
            <a:blip r:embed="rId4">
              <a:alphaModFix/>
            </a:blip>
            <a:srcRect r="55480"/>
            <a:stretch/>
          </p:blipFill>
          <p:spPr>
            <a:xfrm>
              <a:off x="3668200" y="1517400"/>
              <a:ext cx="1120825" cy="2325450"/>
            </a:xfrm>
            <a:prstGeom prst="rect">
              <a:avLst/>
            </a:prstGeom>
            <a:noFill/>
            <a:ln>
              <a:noFill/>
            </a:ln>
          </p:spPr>
        </p:pic>
        <p:pic>
          <p:nvPicPr>
            <p:cNvPr id="94" name="Google Shape;94;p17"/>
            <p:cNvPicPr preferRelativeResize="0"/>
            <p:nvPr/>
          </p:nvPicPr>
          <p:blipFill rotWithShape="1">
            <a:blip r:embed="rId4">
              <a:alphaModFix/>
            </a:blip>
            <a:srcRect l="75352" t="-439" b="-1726"/>
            <a:stretch/>
          </p:blipFill>
          <p:spPr>
            <a:xfrm>
              <a:off x="4789025" y="1566650"/>
              <a:ext cx="620524" cy="23254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100" name="Google Shape;100;p18"/>
          <p:cNvSpPr txBox="1">
            <a:spLocks noGrp="1"/>
          </p:cNvSpPr>
          <p:nvPr>
            <p:ph type="body" idx="1"/>
          </p:nvPr>
        </p:nvSpPr>
        <p:spPr>
          <a:xfrm>
            <a:off x="4716300" y="640075"/>
            <a:ext cx="4427700" cy="1557300"/>
          </a:xfrm>
          <a:prstGeom prst="rect">
            <a:avLst/>
          </a:prstGeom>
        </p:spPr>
        <p:txBody>
          <a:bodyPr spcFirstLastPara="1" wrap="square" lIns="91425" tIns="91425" rIns="91425" bIns="91425" anchor="t" anchorCtr="0">
            <a:normAutofit/>
          </a:bodyPr>
          <a:lstStyle/>
          <a:p>
            <a:pPr marL="0" lvl="0" indent="0" algn="l" rtl="0">
              <a:lnSpc>
                <a:spcPct val="170000"/>
              </a:lnSpc>
              <a:spcBef>
                <a:spcPts val="0"/>
              </a:spcBef>
              <a:spcAft>
                <a:spcPts val="0"/>
              </a:spcAft>
              <a:buNone/>
            </a:pPr>
            <a:endParaRPr sz="1050">
              <a:solidFill>
                <a:srgbClr val="000000"/>
              </a:solidFill>
              <a:highlight>
                <a:srgbClr val="FFFFFF"/>
              </a:highlight>
              <a:latin typeface="Arial"/>
              <a:ea typeface="Arial"/>
              <a:cs typeface="Arial"/>
              <a:sym typeface="Arial"/>
            </a:endParaRPr>
          </a:p>
          <a:p>
            <a:pPr marL="457200" lvl="0" indent="-295275" algn="l" rtl="0">
              <a:lnSpc>
                <a:spcPct val="170000"/>
              </a:lnSpc>
              <a:spcBef>
                <a:spcPts val="0"/>
              </a:spcBef>
              <a:spcAft>
                <a:spcPts val="0"/>
              </a:spcAft>
              <a:buClr>
                <a:srgbClr val="3C4043"/>
              </a:buClr>
              <a:buSzPts val="1050"/>
              <a:buFont typeface="Roboto Mono"/>
              <a:buChar char="●"/>
            </a:pPr>
            <a:r>
              <a:rPr lang="en" sz="1050">
                <a:solidFill>
                  <a:srgbClr val="000000"/>
                </a:solidFill>
                <a:highlight>
                  <a:srgbClr val="FFFFFF"/>
                </a:highlight>
                <a:latin typeface="Arial"/>
                <a:ea typeface="Arial"/>
                <a:cs typeface="Arial"/>
                <a:sym typeface="Arial"/>
              </a:rPr>
              <a:t>Fraud has happened only in cash out and transfer type.</a:t>
            </a:r>
            <a:endParaRPr sz="1050">
              <a:solidFill>
                <a:srgbClr val="000000"/>
              </a:solidFill>
              <a:highlight>
                <a:srgbClr val="FFFFFF"/>
              </a:highlight>
              <a:latin typeface="Arial"/>
              <a:ea typeface="Arial"/>
              <a:cs typeface="Arial"/>
              <a:sym typeface="Arial"/>
            </a:endParaRPr>
          </a:p>
          <a:p>
            <a:pPr marL="457200" lvl="0" indent="-295275" algn="l" rtl="0">
              <a:lnSpc>
                <a:spcPct val="170000"/>
              </a:lnSpc>
              <a:spcBef>
                <a:spcPts val="0"/>
              </a:spcBef>
              <a:spcAft>
                <a:spcPts val="0"/>
              </a:spcAft>
              <a:buClr>
                <a:srgbClr val="3C4043"/>
              </a:buClr>
              <a:buSzPts val="1050"/>
              <a:buFont typeface="Roboto Mono"/>
              <a:buChar char="●"/>
            </a:pPr>
            <a:r>
              <a:rPr lang="en" sz="1050" b="1">
                <a:solidFill>
                  <a:srgbClr val="000000"/>
                </a:solidFill>
                <a:highlight>
                  <a:srgbClr val="FFFFFF"/>
                </a:highlight>
                <a:latin typeface="Arial"/>
                <a:ea typeface="Arial"/>
                <a:cs typeface="Arial"/>
                <a:sym typeface="Arial"/>
              </a:rPr>
              <a:t>0.667%</a:t>
            </a:r>
            <a:r>
              <a:rPr lang="en" sz="1050">
                <a:solidFill>
                  <a:srgbClr val="000000"/>
                </a:solidFill>
                <a:highlight>
                  <a:srgbClr val="FFFFFF"/>
                </a:highlight>
                <a:latin typeface="Arial"/>
                <a:ea typeface="Arial"/>
                <a:cs typeface="Arial"/>
                <a:sym typeface="Arial"/>
              </a:rPr>
              <a:t> of all Cash Out transactions where fraudulent  </a:t>
            </a:r>
            <a:endParaRPr sz="1050">
              <a:solidFill>
                <a:srgbClr val="000000"/>
              </a:solidFill>
              <a:highlight>
                <a:srgbClr val="FFFFFF"/>
              </a:highlight>
              <a:latin typeface="Arial"/>
              <a:ea typeface="Arial"/>
              <a:cs typeface="Arial"/>
              <a:sym typeface="Arial"/>
            </a:endParaRPr>
          </a:p>
          <a:p>
            <a:pPr marL="457200" lvl="0" indent="-295275" algn="l" rtl="0">
              <a:lnSpc>
                <a:spcPct val="170000"/>
              </a:lnSpc>
              <a:spcBef>
                <a:spcPts val="0"/>
              </a:spcBef>
              <a:spcAft>
                <a:spcPts val="0"/>
              </a:spcAft>
              <a:buClr>
                <a:srgbClr val="3C4043"/>
              </a:buClr>
              <a:buSzPts val="1050"/>
              <a:buFont typeface="Roboto Mono"/>
              <a:buChar char="●"/>
            </a:pPr>
            <a:r>
              <a:rPr lang="en" sz="1050" b="1">
                <a:solidFill>
                  <a:srgbClr val="000000"/>
                </a:solidFill>
                <a:highlight>
                  <a:srgbClr val="FFFFFF"/>
                </a:highlight>
                <a:latin typeface="Arial"/>
                <a:ea typeface="Arial"/>
                <a:cs typeface="Arial"/>
                <a:sym typeface="Arial"/>
              </a:rPr>
              <a:t>0.192%</a:t>
            </a:r>
            <a:r>
              <a:rPr lang="en" sz="1050">
                <a:solidFill>
                  <a:srgbClr val="000000"/>
                </a:solidFill>
                <a:highlight>
                  <a:srgbClr val="FFFFFF"/>
                </a:highlight>
                <a:latin typeface="Arial"/>
                <a:ea typeface="Arial"/>
                <a:cs typeface="Arial"/>
                <a:sym typeface="Arial"/>
              </a:rPr>
              <a:t> of all Transfer transactions where fraudulent </a:t>
            </a:r>
            <a:endParaRPr sz="1050">
              <a:solidFill>
                <a:srgbClr val="3C4043"/>
              </a:solidFill>
              <a:latin typeface="Roboto Mono"/>
              <a:ea typeface="Roboto Mono"/>
              <a:cs typeface="Roboto Mono"/>
              <a:sym typeface="Roboto Mono"/>
            </a:endParaRPr>
          </a:p>
          <a:p>
            <a:pPr marL="457200" lvl="0" indent="0" algn="l" rtl="0">
              <a:spcBef>
                <a:spcPts val="0"/>
              </a:spcBef>
              <a:spcAft>
                <a:spcPts val="1200"/>
              </a:spcAft>
              <a:buNone/>
            </a:pPr>
            <a:endParaRPr/>
          </a:p>
        </p:txBody>
      </p:sp>
      <p:pic>
        <p:nvPicPr>
          <p:cNvPr id="101" name="Google Shape;101;p18"/>
          <p:cNvPicPr preferRelativeResize="0"/>
          <p:nvPr/>
        </p:nvPicPr>
        <p:blipFill>
          <a:blip r:embed="rId3">
            <a:alphaModFix/>
          </a:blip>
          <a:stretch>
            <a:fillRect/>
          </a:stretch>
        </p:blipFill>
        <p:spPr>
          <a:xfrm>
            <a:off x="907615" y="1939600"/>
            <a:ext cx="3321711" cy="3020475"/>
          </a:xfrm>
          <a:prstGeom prst="rect">
            <a:avLst/>
          </a:prstGeom>
          <a:noFill/>
          <a:ln>
            <a:noFill/>
          </a:ln>
        </p:spPr>
      </p:pic>
      <p:pic>
        <p:nvPicPr>
          <p:cNvPr id="102" name="Google Shape;102;p18"/>
          <p:cNvPicPr preferRelativeResize="0"/>
          <p:nvPr/>
        </p:nvPicPr>
        <p:blipFill rotWithShape="1">
          <a:blip r:embed="rId4">
            <a:alphaModFix/>
          </a:blip>
          <a:srcRect t="269"/>
          <a:stretch/>
        </p:blipFill>
        <p:spPr>
          <a:xfrm>
            <a:off x="5375125" y="1939600"/>
            <a:ext cx="3110025" cy="3020475"/>
          </a:xfrm>
          <a:prstGeom prst="rect">
            <a:avLst/>
          </a:prstGeom>
          <a:noFill/>
          <a:ln>
            <a:noFill/>
          </a:ln>
        </p:spPr>
      </p:pic>
      <p:sp>
        <p:nvSpPr>
          <p:cNvPr id="103" name="Google Shape;103;p18"/>
          <p:cNvSpPr txBox="1">
            <a:spLocks noGrp="1"/>
          </p:cNvSpPr>
          <p:nvPr>
            <p:ph type="body" idx="1"/>
          </p:nvPr>
        </p:nvSpPr>
        <p:spPr>
          <a:xfrm>
            <a:off x="354625" y="1225075"/>
            <a:ext cx="4427700" cy="387300"/>
          </a:xfrm>
          <a:prstGeom prst="rect">
            <a:avLst/>
          </a:prstGeom>
        </p:spPr>
        <p:txBody>
          <a:bodyPr spcFirstLastPara="1" wrap="square" lIns="91425" tIns="91425" rIns="91425" bIns="91425" anchor="t" anchorCtr="0">
            <a:normAutofit fontScale="77500" lnSpcReduction="20000"/>
          </a:bodyPr>
          <a:lstStyle/>
          <a:p>
            <a:pPr marL="457200" lvl="0" indent="-290274" algn="l" rtl="0">
              <a:lnSpc>
                <a:spcPct val="170000"/>
              </a:lnSpc>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Of all 100,000 transactions </a:t>
            </a:r>
            <a:r>
              <a:rPr lang="en" sz="1050" b="1">
                <a:solidFill>
                  <a:srgbClr val="000000"/>
                </a:solidFill>
                <a:highlight>
                  <a:srgbClr val="FFFFFF"/>
                </a:highlight>
                <a:latin typeface="Arial"/>
                <a:ea typeface="Arial"/>
                <a:cs typeface="Arial"/>
                <a:sym typeface="Arial"/>
              </a:rPr>
              <a:t>0.12% </a:t>
            </a:r>
            <a:r>
              <a:rPr lang="en" sz="1050">
                <a:solidFill>
                  <a:srgbClr val="000000"/>
                </a:solidFill>
                <a:highlight>
                  <a:srgbClr val="FFFFFF"/>
                </a:highlight>
                <a:latin typeface="Arial"/>
                <a:ea typeface="Arial"/>
                <a:cs typeface="Arial"/>
                <a:sym typeface="Arial"/>
              </a:rPr>
              <a:t>where fraudulent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13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EDA</a:t>
            </a:r>
            <a:endParaRPr dirty="0"/>
          </a:p>
          <a:p>
            <a:pPr marL="0" lvl="0" indent="0" algn="l" rtl="0">
              <a:spcBef>
                <a:spcPts val="0"/>
              </a:spcBef>
              <a:spcAft>
                <a:spcPts val="0"/>
              </a:spcAft>
              <a:buNone/>
            </a:pPr>
            <a:endParaRPr dirty="0"/>
          </a:p>
        </p:txBody>
      </p:sp>
      <p:sp>
        <p:nvSpPr>
          <p:cNvPr id="109" name="Google Shape;109;p19"/>
          <p:cNvSpPr txBox="1">
            <a:spLocks noGrp="1"/>
          </p:cNvSpPr>
          <p:nvPr>
            <p:ph type="body" idx="1"/>
          </p:nvPr>
        </p:nvSpPr>
        <p:spPr>
          <a:xfrm>
            <a:off x="311700" y="908241"/>
            <a:ext cx="4082100" cy="5727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Char char="●"/>
            </a:pPr>
            <a:r>
              <a:rPr lang="en" sz="950" dirty="0">
                <a:solidFill>
                  <a:srgbClr val="000000"/>
                </a:solidFill>
                <a:highlight>
                  <a:srgbClr val="FFFFFF"/>
                </a:highlight>
                <a:latin typeface="Arial"/>
                <a:ea typeface="Arial"/>
                <a:cs typeface="Arial"/>
                <a:sym typeface="Arial"/>
              </a:rPr>
              <a:t>More money has been transacted mostly through Payment type followed by cash out type</a:t>
            </a:r>
            <a:endParaRPr sz="950" dirty="0">
              <a:solidFill>
                <a:srgbClr val="000000"/>
              </a:solidFill>
              <a:highlight>
                <a:srgbClr val="FFFFFF"/>
              </a:highlight>
              <a:latin typeface="Arial"/>
              <a:ea typeface="Arial"/>
              <a:cs typeface="Arial"/>
              <a:sym typeface="Arial"/>
            </a:endParaRPr>
          </a:p>
        </p:txBody>
      </p:sp>
      <p:pic>
        <p:nvPicPr>
          <p:cNvPr id="110" name="Google Shape;110;p19"/>
          <p:cNvPicPr preferRelativeResize="0"/>
          <p:nvPr/>
        </p:nvPicPr>
        <p:blipFill>
          <a:blip r:embed="rId3">
            <a:alphaModFix/>
          </a:blip>
          <a:stretch>
            <a:fillRect/>
          </a:stretch>
        </p:blipFill>
        <p:spPr>
          <a:xfrm>
            <a:off x="4393753" y="1734225"/>
            <a:ext cx="4750249" cy="3182675"/>
          </a:xfrm>
          <a:prstGeom prst="rect">
            <a:avLst/>
          </a:prstGeom>
          <a:noFill/>
          <a:ln>
            <a:noFill/>
          </a:ln>
        </p:spPr>
      </p:pic>
      <p:pic>
        <p:nvPicPr>
          <p:cNvPr id="111" name="Google Shape;111;p19"/>
          <p:cNvPicPr preferRelativeResize="0"/>
          <p:nvPr/>
        </p:nvPicPr>
        <p:blipFill>
          <a:blip r:embed="rId4">
            <a:alphaModFix/>
          </a:blip>
          <a:stretch>
            <a:fillRect/>
          </a:stretch>
        </p:blipFill>
        <p:spPr>
          <a:xfrm>
            <a:off x="311700" y="1812900"/>
            <a:ext cx="4082100" cy="3072111"/>
          </a:xfrm>
          <a:prstGeom prst="rect">
            <a:avLst/>
          </a:prstGeom>
          <a:noFill/>
          <a:ln>
            <a:noFill/>
          </a:ln>
        </p:spPr>
      </p:pic>
      <p:sp>
        <p:nvSpPr>
          <p:cNvPr id="112" name="Google Shape;112;p19"/>
          <p:cNvSpPr txBox="1">
            <a:spLocks noGrp="1"/>
          </p:cNvSpPr>
          <p:nvPr>
            <p:ph type="body" idx="1"/>
          </p:nvPr>
        </p:nvSpPr>
        <p:spPr>
          <a:xfrm>
            <a:off x="4727825" y="576295"/>
            <a:ext cx="4082100" cy="12366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Char char="●"/>
            </a:pPr>
            <a:r>
              <a:rPr lang="en" sz="950" dirty="0">
                <a:solidFill>
                  <a:srgbClr val="000000"/>
                </a:solidFill>
                <a:highlight>
                  <a:srgbClr val="FFFFFF"/>
                </a:highlight>
                <a:latin typeface="Arial"/>
                <a:ea typeface="Arial"/>
                <a:cs typeface="Arial"/>
                <a:sym typeface="Arial"/>
              </a:rPr>
              <a:t>Looking at the distributions we can see that there is skewness in both step and hour features</a:t>
            </a:r>
            <a:br>
              <a:rPr lang="en" sz="950" dirty="0">
                <a:solidFill>
                  <a:srgbClr val="000000"/>
                </a:solidFill>
                <a:highlight>
                  <a:srgbClr val="FFFFFF"/>
                </a:highlight>
                <a:latin typeface="Arial"/>
                <a:ea typeface="Arial"/>
                <a:cs typeface="Arial"/>
                <a:sym typeface="Arial"/>
              </a:rPr>
            </a:br>
            <a:endParaRPr sz="950" dirty="0">
              <a:solidFill>
                <a:srgbClr val="000000"/>
              </a:solidFill>
              <a:highlight>
                <a:srgbClr val="FFFFFF"/>
              </a:highlight>
              <a:latin typeface="Arial"/>
              <a:ea typeface="Arial"/>
              <a:cs typeface="Arial"/>
              <a:sym typeface="Arial"/>
            </a:endParaRPr>
          </a:p>
          <a:p>
            <a:pPr marL="457200" lvl="0" indent="-288925" algn="l" rtl="0">
              <a:spcBef>
                <a:spcPts val="0"/>
              </a:spcBef>
              <a:spcAft>
                <a:spcPts val="0"/>
              </a:spcAft>
              <a:buClr>
                <a:srgbClr val="000000"/>
              </a:buClr>
              <a:buSzPts val="950"/>
              <a:buFont typeface="Arial"/>
              <a:buChar char="●"/>
            </a:pPr>
            <a:r>
              <a:rPr lang="en" sz="950" dirty="0">
                <a:solidFill>
                  <a:srgbClr val="000000"/>
                </a:solidFill>
                <a:highlight>
                  <a:srgbClr val="FFFFFF"/>
                </a:highlight>
                <a:latin typeface="Arial"/>
                <a:ea typeface="Arial"/>
                <a:cs typeface="Arial"/>
                <a:sym typeface="Arial"/>
              </a:rPr>
              <a:t>We need to look further into the distribution that are not clearly viable </a:t>
            </a:r>
            <a:endParaRPr sz="95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118" name="Google Shape;118;p20"/>
          <p:cNvSpPr txBox="1">
            <a:spLocks noGrp="1"/>
          </p:cNvSpPr>
          <p:nvPr>
            <p:ph type="body" idx="1"/>
          </p:nvPr>
        </p:nvSpPr>
        <p:spPr>
          <a:xfrm>
            <a:off x="71250" y="2211600"/>
            <a:ext cx="3109800" cy="720300"/>
          </a:xfrm>
          <a:prstGeom prst="rect">
            <a:avLst/>
          </a:prstGeom>
        </p:spPr>
        <p:txBody>
          <a:bodyPr spcFirstLastPara="1" wrap="square" lIns="91425" tIns="91425" rIns="91425" bIns="91425" anchor="t" anchorCtr="0">
            <a:normAutofit lnSpcReduction="10000"/>
          </a:bodyPr>
          <a:lstStyle/>
          <a:p>
            <a:pPr marL="457200" lvl="0" indent="-298450" algn="l" rtl="0">
              <a:spcBef>
                <a:spcPts val="0"/>
              </a:spcBef>
              <a:spcAft>
                <a:spcPts val="0"/>
              </a:spcAft>
              <a:buSzPts val="1100"/>
              <a:buChar char="●"/>
            </a:pPr>
            <a:r>
              <a:rPr lang="en" sz="1100"/>
              <a:t>After looking closer we see more skewness for other metrics in our dataset</a:t>
            </a:r>
            <a:endParaRPr sz="1100"/>
          </a:p>
        </p:txBody>
      </p:sp>
      <p:pic>
        <p:nvPicPr>
          <p:cNvPr id="119" name="Google Shape;119;p20"/>
          <p:cNvPicPr preferRelativeResize="0"/>
          <p:nvPr/>
        </p:nvPicPr>
        <p:blipFill>
          <a:blip r:embed="rId3">
            <a:alphaModFix/>
          </a:blip>
          <a:stretch>
            <a:fillRect/>
          </a:stretch>
        </p:blipFill>
        <p:spPr>
          <a:xfrm>
            <a:off x="2859400" y="918800"/>
            <a:ext cx="6143399" cy="3743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125" name="Google Shape;125;p21"/>
          <p:cNvSpPr txBox="1">
            <a:spLocks noGrp="1"/>
          </p:cNvSpPr>
          <p:nvPr>
            <p:ph type="body" idx="1"/>
          </p:nvPr>
        </p:nvSpPr>
        <p:spPr>
          <a:xfrm>
            <a:off x="183600" y="911425"/>
            <a:ext cx="4675200" cy="14193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SzPts val="1100"/>
              <a:buChar char="●"/>
            </a:pPr>
            <a:r>
              <a:rPr lang="en" sz="1100"/>
              <a:t>Both charts on the right are looking at Fraud where 0 is not a fraud and 1 is a fraud</a:t>
            </a:r>
            <a:endParaRPr sz="1100"/>
          </a:p>
          <a:p>
            <a:pPr marL="457200" lvl="0" indent="-298450" algn="l" rtl="0">
              <a:spcBef>
                <a:spcPts val="0"/>
              </a:spcBef>
              <a:spcAft>
                <a:spcPts val="0"/>
              </a:spcAft>
              <a:buSzPts val="1100"/>
              <a:buChar char="●"/>
            </a:pPr>
            <a:r>
              <a:rPr lang="en" sz="1100"/>
              <a:t>We are looking at the amount of the transaction for fraud and not fraud transactions using a violin plot. We can see that fraud transactions have a higher density and range than non fraud transactions</a:t>
            </a:r>
            <a:endParaRPr sz="1100"/>
          </a:p>
        </p:txBody>
      </p:sp>
      <p:pic>
        <p:nvPicPr>
          <p:cNvPr id="126" name="Google Shape;126;p21"/>
          <p:cNvPicPr preferRelativeResize="0"/>
          <p:nvPr/>
        </p:nvPicPr>
        <p:blipFill>
          <a:blip r:embed="rId3">
            <a:alphaModFix/>
          </a:blip>
          <a:stretch>
            <a:fillRect/>
          </a:stretch>
        </p:blipFill>
        <p:spPr>
          <a:xfrm>
            <a:off x="506825" y="2362825"/>
            <a:ext cx="4020239" cy="2444675"/>
          </a:xfrm>
          <a:prstGeom prst="rect">
            <a:avLst/>
          </a:prstGeom>
          <a:noFill/>
          <a:ln>
            <a:noFill/>
          </a:ln>
        </p:spPr>
      </p:pic>
      <p:pic>
        <p:nvPicPr>
          <p:cNvPr id="127" name="Google Shape;127;p21"/>
          <p:cNvPicPr preferRelativeResize="0"/>
          <p:nvPr/>
        </p:nvPicPr>
        <p:blipFill>
          <a:blip r:embed="rId4">
            <a:alphaModFix/>
          </a:blip>
          <a:stretch>
            <a:fillRect/>
          </a:stretch>
        </p:blipFill>
        <p:spPr>
          <a:xfrm>
            <a:off x="5139300" y="2388148"/>
            <a:ext cx="3561934" cy="2602952"/>
          </a:xfrm>
          <a:prstGeom prst="rect">
            <a:avLst/>
          </a:prstGeom>
          <a:noFill/>
          <a:ln>
            <a:noFill/>
          </a:ln>
        </p:spPr>
      </p:pic>
      <p:sp>
        <p:nvSpPr>
          <p:cNvPr id="128" name="Google Shape;128;p21"/>
          <p:cNvSpPr txBox="1">
            <a:spLocks noGrp="1"/>
          </p:cNvSpPr>
          <p:nvPr>
            <p:ph type="body" idx="1"/>
          </p:nvPr>
        </p:nvSpPr>
        <p:spPr>
          <a:xfrm>
            <a:off x="4582663" y="879325"/>
            <a:ext cx="4675200" cy="14835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SzPts val="1100"/>
              <a:buChar char="●"/>
            </a:pPr>
            <a:r>
              <a:rPr lang="en" sz="1100"/>
              <a:t>On the bottom right we can see that dispersion of amount difference for fraud and not fraud transitions with the fraud transactions having more outliers and higher density, similar to the violin plot</a:t>
            </a:r>
            <a:endParaRPr sz="1100"/>
          </a:p>
          <a:p>
            <a:pPr marL="457200" lvl="0" indent="-298450" algn="l" rtl="0">
              <a:spcBef>
                <a:spcPts val="0"/>
              </a:spcBef>
              <a:spcAft>
                <a:spcPts val="0"/>
              </a:spcAft>
              <a:buSzPts val="1100"/>
              <a:buChar char="●"/>
            </a:pPr>
            <a:r>
              <a:rPr lang="en" sz="1100"/>
              <a:t>Amount difference is the difference between the old balance and the new balance</a:t>
            </a:r>
            <a:endParaRPr sz="11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1594</Words>
  <Application>Microsoft Macintosh PowerPoint</Application>
  <PresentationFormat>On-screen Show (16:9)</PresentationFormat>
  <Paragraphs>135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Roboto Mono</vt:lpstr>
      <vt:lpstr>Proxima Nova</vt:lpstr>
      <vt:lpstr>Spearmint</vt:lpstr>
      <vt:lpstr>Payment Fraud Prediction</vt:lpstr>
      <vt:lpstr>Problem Statement - Purpose</vt:lpstr>
      <vt:lpstr>Problem Statement - Solution</vt:lpstr>
      <vt:lpstr>Data &amp; Definitions</vt:lpstr>
      <vt:lpstr>EDA</vt:lpstr>
      <vt:lpstr>EDA</vt:lpstr>
      <vt:lpstr>EDA </vt:lpstr>
      <vt:lpstr>EDA</vt:lpstr>
      <vt:lpstr>EDA</vt:lpstr>
      <vt:lpstr>Balancing Data</vt:lpstr>
      <vt:lpstr>Methodology</vt:lpstr>
      <vt:lpstr>Methodology</vt:lpstr>
      <vt:lpstr>Results and Conclusions</vt:lpstr>
      <vt:lpstr>Results and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Fraud Prediction</dc:title>
  <cp:lastModifiedBy>Nenad Barac</cp:lastModifiedBy>
  <cp:revision>1</cp:revision>
  <dcterms:modified xsi:type="dcterms:W3CDTF">2023-03-04T19:52:23Z</dcterms:modified>
</cp:coreProperties>
</file>