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62" r:id="rId2"/>
    <p:sldId id="275" r:id="rId3"/>
    <p:sldId id="267" r:id="rId4"/>
    <p:sldId id="272" r:id="rId5"/>
    <p:sldId id="273" r:id="rId6"/>
    <p:sldId id="274" r:id="rId7"/>
    <p:sldId id="291" r:id="rId8"/>
    <p:sldId id="288" r:id="rId9"/>
    <p:sldId id="278" r:id="rId10"/>
    <p:sldId id="279" r:id="rId11"/>
    <p:sldId id="280" r:id="rId12"/>
    <p:sldId id="281" r:id="rId13"/>
    <p:sldId id="283" r:id="rId14"/>
    <p:sldId id="29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BCDF"/>
    <a:srgbClr val="FFFFFF"/>
    <a:srgbClr val="F2F2F2"/>
    <a:srgbClr val="839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34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6A10464-1C50-0D4C-899C-F4C186035426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00D912A-B2E1-7B48-B587-DE305CC26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0464-1C50-0D4C-899C-F4C186035426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912A-B2E1-7B48-B587-DE305CC26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1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0464-1C50-0D4C-899C-F4C186035426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912A-B2E1-7B48-B587-DE305CC26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4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0464-1C50-0D4C-899C-F4C186035426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912A-B2E1-7B48-B587-DE305CC26E8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819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0464-1C50-0D4C-899C-F4C186035426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912A-B2E1-7B48-B587-DE305CC26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0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0464-1C50-0D4C-899C-F4C186035426}" type="datetimeFigureOut">
              <a:rPr lang="en-US" smtClean="0"/>
              <a:t>2/26/22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912A-B2E1-7B48-B587-DE305CC26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70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0464-1C50-0D4C-899C-F4C186035426}" type="datetimeFigureOut">
              <a:rPr lang="en-US" smtClean="0"/>
              <a:t>2/26/22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912A-B2E1-7B48-B587-DE305CC26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1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0464-1C50-0D4C-899C-F4C186035426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912A-B2E1-7B48-B587-DE305CC26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4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0464-1C50-0D4C-899C-F4C186035426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912A-B2E1-7B48-B587-DE305CC26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0464-1C50-0D4C-899C-F4C186035426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912A-B2E1-7B48-B587-DE305CC26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5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0464-1C50-0D4C-899C-F4C186035426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912A-B2E1-7B48-B587-DE305CC26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8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0464-1C50-0D4C-899C-F4C186035426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912A-B2E1-7B48-B587-DE305CC26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2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0464-1C50-0D4C-899C-F4C186035426}" type="datetimeFigureOut">
              <a:rPr lang="en-US" smtClean="0"/>
              <a:t>2/26/22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912A-B2E1-7B48-B587-DE305CC26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0464-1C50-0D4C-899C-F4C186035426}" type="datetimeFigureOut">
              <a:rPr lang="en-US" smtClean="0"/>
              <a:t>2/26/22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912A-B2E1-7B48-B587-DE305CC26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9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0464-1C50-0D4C-899C-F4C186035426}" type="datetimeFigureOut">
              <a:rPr lang="en-US" smtClean="0"/>
              <a:t>2/26/22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912A-B2E1-7B48-B587-DE305CC26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5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0464-1C50-0D4C-899C-F4C186035426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912A-B2E1-7B48-B587-DE305CC26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2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0464-1C50-0D4C-899C-F4C186035426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912A-B2E1-7B48-B587-DE305CC26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2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10464-1C50-0D4C-899C-F4C186035426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D912A-B2E1-7B48-B587-DE305CC26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89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nance-us/binance-official-api-doc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5C17-39D1-4241-A45E-CB1076AFA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Cryptocurrency</a:t>
            </a:r>
            <a:br>
              <a:rPr lang="en-US" dirty="0"/>
            </a:br>
            <a:r>
              <a:rPr lang="en-US" dirty="0"/>
              <a:t>Sentiment &amp; Trading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9E847-7052-444A-9D69-7B76A2ABF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704677"/>
            <a:ext cx="6857999" cy="95302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Nick Baronti, Jeri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LaCson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Ryan Keen, &amp; Tina Calvin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February 26, 2022</a:t>
            </a:r>
          </a:p>
        </p:txBody>
      </p:sp>
    </p:spTree>
    <p:extLst>
      <p:ext uri="{BB962C8B-B14F-4D97-AF65-F5344CB8AC3E}">
        <p14:creationId xmlns:p14="http://schemas.microsoft.com/office/powerpoint/2010/main" val="249991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6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2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EC57A5A-BF8E-8A43-B7FB-5B2976FF2D8B}"/>
              </a:ext>
            </a:extLst>
          </p:cNvPr>
          <p:cNvSpPr txBox="1"/>
          <p:nvPr/>
        </p:nvSpPr>
        <p:spPr>
          <a:xfrm>
            <a:off x="470694" y="135422"/>
            <a:ext cx="9355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BNB Entry &amp; Exit Point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7DB66-EA74-534D-8B06-2F03AA75F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1066800"/>
            <a:ext cx="11010900" cy="4724400"/>
          </a:xfrm>
          <a:prstGeom prst="rect">
            <a:avLst/>
          </a:prstGeom>
        </p:spPr>
      </p:pic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3A19AF78-796C-3148-98E1-39E762BA4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41059"/>
              </p:ext>
            </p:extLst>
          </p:nvPr>
        </p:nvGraphicFramePr>
        <p:xfrm>
          <a:off x="7491027" y="191929"/>
          <a:ext cx="41040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456">
                  <a:extLst>
                    <a:ext uri="{9D8B030D-6E8A-4147-A177-3AD203B41FA5}">
                      <a16:colId xmlns:a16="http://schemas.microsoft.com/office/drawing/2014/main" val="2035631322"/>
                    </a:ext>
                  </a:extLst>
                </a:gridCol>
                <a:gridCol w="1452616">
                  <a:extLst>
                    <a:ext uri="{9D8B030D-6E8A-4147-A177-3AD203B41FA5}">
                      <a16:colId xmlns:a16="http://schemas.microsoft.com/office/drawing/2014/main" val="2129475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Title Sentiment Score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5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 Sentiment Score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3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1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7433FF-846F-4D43-B45B-421F218CEEB4}"/>
              </a:ext>
            </a:extLst>
          </p:cNvPr>
          <p:cNvSpPr txBox="1"/>
          <p:nvPr/>
        </p:nvSpPr>
        <p:spPr>
          <a:xfrm>
            <a:off x="470694" y="135422"/>
            <a:ext cx="9355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SOL Entry &amp; Exit Point Chart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9EC2F0-B743-B94F-887E-B571336B3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1066800"/>
            <a:ext cx="11010900" cy="4724400"/>
          </a:xfrm>
          <a:prstGeom prst="rect">
            <a:avLst/>
          </a:prstGeom>
        </p:spPr>
      </p:pic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732C4ADF-FB69-AE40-BF29-AF85E4B37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651351"/>
              </p:ext>
            </p:extLst>
          </p:nvPr>
        </p:nvGraphicFramePr>
        <p:xfrm>
          <a:off x="7491027" y="191929"/>
          <a:ext cx="41040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456">
                  <a:extLst>
                    <a:ext uri="{9D8B030D-6E8A-4147-A177-3AD203B41FA5}">
                      <a16:colId xmlns:a16="http://schemas.microsoft.com/office/drawing/2014/main" val="2035631322"/>
                    </a:ext>
                  </a:extLst>
                </a:gridCol>
                <a:gridCol w="1452616">
                  <a:extLst>
                    <a:ext uri="{9D8B030D-6E8A-4147-A177-3AD203B41FA5}">
                      <a16:colId xmlns:a16="http://schemas.microsoft.com/office/drawing/2014/main" val="2129475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Title Sentiment Score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5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 Sentiment Score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0.20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49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0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79D8E47-CF6A-A847-81F4-FC72CBAC7BA9}"/>
              </a:ext>
            </a:extLst>
          </p:cNvPr>
          <p:cNvSpPr txBox="1"/>
          <p:nvPr/>
        </p:nvSpPr>
        <p:spPr>
          <a:xfrm>
            <a:off x="470694" y="135422"/>
            <a:ext cx="9355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ADA Entry &amp; Exit Point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E20F9-348F-B140-896F-C1C7DAD4C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1066800"/>
            <a:ext cx="11010900" cy="4724400"/>
          </a:xfrm>
          <a:prstGeom prst="rect">
            <a:avLst/>
          </a:prstGeom>
        </p:spPr>
      </p:pic>
      <p:graphicFrame>
        <p:nvGraphicFramePr>
          <p:cNvPr id="51" name="Table 3">
            <a:extLst>
              <a:ext uri="{FF2B5EF4-FFF2-40B4-BE49-F238E27FC236}">
                <a16:creationId xmlns:a16="http://schemas.microsoft.com/office/drawing/2014/main" id="{25BA752A-9DFF-0B47-BEE6-52DFB7933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740878"/>
              </p:ext>
            </p:extLst>
          </p:nvPr>
        </p:nvGraphicFramePr>
        <p:xfrm>
          <a:off x="7491027" y="191929"/>
          <a:ext cx="41040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456">
                  <a:extLst>
                    <a:ext uri="{9D8B030D-6E8A-4147-A177-3AD203B41FA5}">
                      <a16:colId xmlns:a16="http://schemas.microsoft.com/office/drawing/2014/main" val="2035631322"/>
                    </a:ext>
                  </a:extLst>
                </a:gridCol>
                <a:gridCol w="1452616">
                  <a:extLst>
                    <a:ext uri="{9D8B030D-6E8A-4147-A177-3AD203B41FA5}">
                      <a16:colId xmlns:a16="http://schemas.microsoft.com/office/drawing/2014/main" val="2129475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Title Sentiment Score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0.35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5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 Sentiment Score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0.35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777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9376E69B-9FA4-D64C-B87D-7F900DFED9E1}"/>
              </a:ext>
            </a:extLst>
          </p:cNvPr>
          <p:cNvSpPr/>
          <p:nvPr/>
        </p:nvSpPr>
        <p:spPr>
          <a:xfrm>
            <a:off x="8650014" y="6330950"/>
            <a:ext cx="2829198" cy="2651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Title Sentiment Score</a:t>
            </a:r>
          </a:p>
        </p:txBody>
      </p:sp>
    </p:spTree>
    <p:extLst>
      <p:ext uri="{BB962C8B-B14F-4D97-AF65-F5344CB8AC3E}">
        <p14:creationId xmlns:p14="http://schemas.microsoft.com/office/powerpoint/2010/main" val="70346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1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9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7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E71CA44-8A7A-B04E-869A-A0531E1E764F}"/>
              </a:ext>
            </a:extLst>
          </p:cNvPr>
          <p:cNvSpPr txBox="1"/>
          <p:nvPr/>
        </p:nvSpPr>
        <p:spPr>
          <a:xfrm>
            <a:off x="470694" y="135422"/>
            <a:ext cx="9355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DOT Entry &amp; Exit Point Chart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31BCA2-7283-D043-B726-C5BC74A4D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1066800"/>
            <a:ext cx="11010900" cy="4724400"/>
          </a:xfrm>
          <a:prstGeom prst="rect">
            <a:avLst/>
          </a:prstGeom>
        </p:spPr>
      </p:pic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2B3BFD63-82DE-2347-ADAB-FA88F2085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71418"/>
              </p:ext>
            </p:extLst>
          </p:nvPr>
        </p:nvGraphicFramePr>
        <p:xfrm>
          <a:off x="7491027" y="191929"/>
          <a:ext cx="41040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456">
                  <a:extLst>
                    <a:ext uri="{9D8B030D-6E8A-4147-A177-3AD203B41FA5}">
                      <a16:colId xmlns:a16="http://schemas.microsoft.com/office/drawing/2014/main" val="2035631322"/>
                    </a:ext>
                  </a:extLst>
                </a:gridCol>
                <a:gridCol w="1452616">
                  <a:extLst>
                    <a:ext uri="{9D8B030D-6E8A-4147-A177-3AD203B41FA5}">
                      <a16:colId xmlns:a16="http://schemas.microsoft.com/office/drawing/2014/main" val="2129475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Title Sentiment Score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5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 Sentiment Score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7772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3DEF2AAD-0D0A-654D-84EC-D6D799FE998D}"/>
              </a:ext>
            </a:extLst>
          </p:cNvPr>
          <p:cNvSpPr/>
          <p:nvPr/>
        </p:nvSpPr>
        <p:spPr>
          <a:xfrm>
            <a:off x="8187559" y="6330950"/>
            <a:ext cx="3291653" cy="2651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Content Sentiment Score</a:t>
            </a:r>
          </a:p>
        </p:txBody>
      </p:sp>
    </p:spTree>
    <p:extLst>
      <p:ext uri="{BB962C8B-B14F-4D97-AF65-F5344CB8AC3E}">
        <p14:creationId xmlns:p14="http://schemas.microsoft.com/office/powerpoint/2010/main" val="343189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3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19" name="Rectangle 54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56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4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968FC41-C91D-4A2F-8841-082549B8FF99}"/>
              </a:ext>
            </a:extLst>
          </p:cNvPr>
          <p:cNvSpPr txBox="1"/>
          <p:nvPr/>
        </p:nvSpPr>
        <p:spPr>
          <a:xfrm>
            <a:off x="226091" y="896061"/>
            <a:ext cx="4206240" cy="4697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/>
              <a:t>Key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/>
              <a:t>Takeaways</a:t>
            </a:r>
          </a:p>
        </p:txBody>
      </p:sp>
      <p:pic>
        <p:nvPicPr>
          <p:cNvPr id="3" name="Graphic 2" descr="Bar graph with upward trend with solid fill">
            <a:extLst>
              <a:ext uri="{FF2B5EF4-FFF2-40B4-BE49-F238E27FC236}">
                <a16:creationId xmlns:a16="http://schemas.microsoft.com/office/drawing/2014/main" id="{25713C81-D11D-F248-946D-3E4E35C41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2011" y="1007133"/>
            <a:ext cx="914400" cy="9144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8B59576-9FE1-D741-9DA3-F2D1BE64C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541" y="3066175"/>
            <a:ext cx="6885514" cy="295433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2B67997-3011-FE45-B570-5A2CB3DC2064}"/>
              </a:ext>
            </a:extLst>
          </p:cNvPr>
          <p:cNvSpPr/>
          <p:nvPr/>
        </p:nvSpPr>
        <p:spPr>
          <a:xfrm>
            <a:off x="4899657" y="133873"/>
            <a:ext cx="6650992" cy="5084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b="1" dirty="0"/>
              <a:t>KEY TAKEAWAYS FROM ANALYSIS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lvl="1" indent="-2743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meaningful impact when looking at positive sentiment coins and implementing a trading strategy around 1-day and 1-week SMA price intersections.</a:t>
            </a:r>
          </a:p>
          <a:p>
            <a:pPr marL="274320" lvl="1" indent="-2743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Ethereum had the lowest sentiment score but ultimately would have had the largest potential profit from its first two trades.</a:t>
            </a:r>
          </a:p>
          <a:p>
            <a:pPr marL="274320" lvl="1" indent="-2743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most other coins in the portfolio, the algorithm would result in majority losses.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3D2B47-FD74-4945-80D5-5D509FBFABD0}"/>
              </a:ext>
            </a:extLst>
          </p:cNvPr>
          <p:cNvCxnSpPr>
            <a:cxnSpLocks/>
          </p:cNvCxnSpPr>
          <p:nvPr/>
        </p:nvCxnSpPr>
        <p:spPr>
          <a:xfrm flipH="1">
            <a:off x="7500240" y="4285868"/>
            <a:ext cx="1597572" cy="92502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0C2052F-DDD4-2A4F-B6C8-F9D729B61985}"/>
              </a:ext>
            </a:extLst>
          </p:cNvPr>
          <p:cNvSpPr/>
          <p:nvPr/>
        </p:nvSpPr>
        <p:spPr>
          <a:xfrm rot="19810046">
            <a:off x="7619053" y="4869748"/>
            <a:ext cx="1642421" cy="2086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~$400 upside per ETH</a:t>
            </a:r>
          </a:p>
        </p:txBody>
      </p:sp>
    </p:spTree>
    <p:extLst>
      <p:ext uri="{BB962C8B-B14F-4D97-AF65-F5344CB8AC3E}">
        <p14:creationId xmlns:p14="http://schemas.microsoft.com/office/powerpoint/2010/main" val="53680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8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80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8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9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2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99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0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4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207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8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9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0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13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4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5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6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219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0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1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2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3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4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9" name="Table 4">
            <a:extLst>
              <a:ext uri="{FF2B5EF4-FFF2-40B4-BE49-F238E27FC236}">
                <a16:creationId xmlns:a16="http://schemas.microsoft.com/office/drawing/2014/main" id="{843DAED0-ABD9-4E06-9AC5-86A62A113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93184"/>
              </p:ext>
            </p:extLst>
          </p:nvPr>
        </p:nvGraphicFramePr>
        <p:xfrm>
          <a:off x="1080029" y="1003300"/>
          <a:ext cx="10030355" cy="4852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999">
                  <a:extLst>
                    <a:ext uri="{9D8B030D-6E8A-4147-A177-3AD203B41FA5}">
                      <a16:colId xmlns:a16="http://schemas.microsoft.com/office/drawing/2014/main" val="3809274899"/>
                    </a:ext>
                  </a:extLst>
                </a:gridCol>
                <a:gridCol w="2448910">
                  <a:extLst>
                    <a:ext uri="{9D8B030D-6E8A-4147-A177-3AD203B41FA5}">
                      <a16:colId xmlns:a16="http://schemas.microsoft.com/office/drawing/2014/main" val="2969303589"/>
                    </a:ext>
                  </a:extLst>
                </a:gridCol>
                <a:gridCol w="3553446">
                  <a:extLst>
                    <a:ext uri="{9D8B030D-6E8A-4147-A177-3AD203B41FA5}">
                      <a16:colId xmlns:a16="http://schemas.microsoft.com/office/drawing/2014/main" val="3557488030"/>
                    </a:ext>
                  </a:extLst>
                </a:gridCol>
              </a:tblGrid>
              <a:tr h="380841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Data &amp; Calculations</a:t>
                      </a:r>
                    </a:p>
                  </a:txBody>
                  <a:tcPr>
                    <a:solidFill>
                      <a:srgbClr val="8393AA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APIs</a:t>
                      </a:r>
                    </a:p>
                  </a:txBody>
                  <a:tcPr>
                    <a:solidFill>
                      <a:srgbClr val="8393AA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Packages</a:t>
                      </a:r>
                    </a:p>
                  </a:txBody>
                  <a:tcPr>
                    <a:solidFill>
                      <a:srgbClr val="8393AA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844283"/>
                  </a:ext>
                </a:extLst>
              </a:tr>
              <a:tr h="1031192">
                <a:tc>
                  <a:txBody>
                    <a:bodyPr/>
                    <a:lstStyle/>
                    <a:p>
                      <a:pPr marL="91440"/>
                      <a:r>
                        <a:rPr lang="en-US" sz="2000" dirty="0">
                          <a:solidFill>
                            <a:schemeClr val="bg1"/>
                          </a:solidFill>
                          <a:latin typeface="Tw Cen MT (Body)"/>
                        </a:rPr>
                        <a:t>1. Data extraction via Binance US exchange (using CCXT)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 (Body)"/>
                          <a:ea typeface="+mn-ea"/>
                          <a:cs typeface="+mn-cs"/>
                        </a:rPr>
                        <a:t>Binance US API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w Cen MT (Body)"/>
                        </a:rPr>
                        <a:t>Numpy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w Cen MT (Body)"/>
                        </a:rPr>
                        <a:t>, Pandas, TQDM,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w Cen MT (Body)"/>
                        </a:rPr>
                        <a:t>Hvplot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w Cen MT (Body)"/>
                        </a:rPr>
                        <a:t>, Matplotlib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193965"/>
                  </a:ext>
                </a:extLst>
              </a:tr>
              <a:tr h="1031192">
                <a:tc>
                  <a:txBody>
                    <a:bodyPr/>
                    <a:lstStyle/>
                    <a:p>
                      <a:pPr marL="91440"/>
                      <a:r>
                        <a:rPr lang="en-US" sz="2000" dirty="0">
                          <a:solidFill>
                            <a:schemeClr val="bg1"/>
                          </a:solidFill>
                          <a:latin typeface="Tw Cen MT (Body)"/>
                        </a:rPr>
                        <a:t>2. Sentiment Analysis on 6 cryptos within portfolio dashboard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 (Body)"/>
                          <a:ea typeface="+mn-ea"/>
                          <a:cs typeface="+mn-cs"/>
                        </a:rPr>
                        <a:t>News API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w Cen MT (Body)"/>
                        </a:rPr>
                        <a:t>NLTK, JSON, Pandas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501866"/>
                  </a:ext>
                </a:extLst>
              </a:tr>
              <a:tr h="1188341">
                <a:tc>
                  <a:txBody>
                    <a:bodyPr/>
                    <a:lstStyle/>
                    <a:p>
                      <a:pPr marL="91440"/>
                      <a:r>
                        <a:rPr lang="en-US" sz="2000" dirty="0">
                          <a:solidFill>
                            <a:schemeClr val="bg1"/>
                          </a:solidFill>
                          <a:latin typeface="Tw Cen MT (Body)"/>
                        </a:rPr>
                        <a:t>3. Pick top 3 best sentiment scores (compound score on article &amp; title)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 (Body)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w Cen MT (Body)"/>
                        </a:rPr>
                        <a:t>NLTK, Pandas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66858"/>
                  </a:ext>
                </a:extLst>
              </a:tr>
              <a:tr h="1129346">
                <a:tc>
                  <a:txBody>
                    <a:bodyPr/>
                    <a:lstStyle/>
                    <a:p>
                      <a:pPr marL="91440"/>
                      <a:r>
                        <a:rPr lang="en-US" sz="2000" dirty="0">
                          <a:solidFill>
                            <a:schemeClr val="bg1"/>
                          </a:solidFill>
                          <a:latin typeface="Tw Cen MT (Body)"/>
                        </a:rPr>
                        <a:t>4. Build entry &amp; exit point chart analysis for each of the 6 cryptos within the portfolio dashboard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w Cen MT (Body)"/>
                        </a:rPr>
                        <a:t>N/A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w Cen MT (Body)"/>
                        </a:rPr>
                        <a:t>Custom functions,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w Cen MT (Body)"/>
                        </a:rPr>
                        <a:t>Hvplot</a:t>
                      </a:r>
                      <a:endParaRPr lang="en-US" sz="2000" dirty="0">
                        <a:solidFill>
                          <a:schemeClr val="bg1"/>
                        </a:solidFill>
                        <a:latin typeface="Tw Cen MT (Body)"/>
                      </a:endParaRP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798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58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CE6185F3-435D-4610-8F7D-ED07281A5F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90" r="1836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0C72C7-5BCA-1147-9CC9-A3EF7A92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751597"/>
              </p:ext>
            </p:extLst>
          </p:nvPr>
        </p:nvGraphicFramePr>
        <p:xfrm>
          <a:off x="4821307" y="719666"/>
          <a:ext cx="7190539" cy="57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0539">
                  <a:extLst>
                    <a:ext uri="{9D8B030D-6E8A-4147-A177-3AD203B41FA5}">
                      <a16:colId xmlns:a16="http://schemas.microsoft.com/office/drawing/2014/main" val="4221893913"/>
                    </a:ext>
                  </a:extLst>
                </a:gridCol>
              </a:tblGrid>
              <a:tr h="815900">
                <a:tc>
                  <a:txBody>
                    <a:bodyPr/>
                    <a:lstStyle/>
                    <a:p>
                      <a:r>
                        <a:rPr lang="en-US" sz="3700" b="1" dirty="0">
                          <a:solidFill>
                            <a:schemeClr val="tx1"/>
                          </a:solidFill>
                        </a:rPr>
                        <a:t>AGENDA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858303"/>
                  </a:ext>
                </a:extLst>
              </a:tr>
              <a:tr h="815900">
                <a:tc>
                  <a:txBody>
                    <a:bodyPr/>
                    <a:lstStyle/>
                    <a:p>
                      <a:r>
                        <a:rPr lang="en-US" sz="3700" b="0" dirty="0">
                          <a:solidFill>
                            <a:schemeClr val="tx1"/>
                          </a:solidFill>
                        </a:rPr>
                        <a:t>1. Project Objectives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707344"/>
                  </a:ext>
                </a:extLst>
              </a:tr>
              <a:tr h="815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Updated Data Extraction (Binance)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517654"/>
                  </a:ext>
                </a:extLst>
              </a:tr>
              <a:tr h="815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Data Manipulation &amp; Cleanup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921485"/>
                  </a:ext>
                </a:extLst>
              </a:tr>
              <a:tr h="815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NLTK Sentiment Analysis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539240"/>
                  </a:ext>
                </a:extLst>
              </a:tr>
              <a:tr h="815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Crypto Entry/Exit Point Analysis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892789"/>
                  </a:ext>
                </a:extLst>
              </a:tr>
              <a:tr h="815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Key Takeaways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562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4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ABE7F-14C6-47E0-8564-22901E4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275784"/>
            <a:ext cx="6858000" cy="4779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Project OBJECTIVES</a:t>
            </a:r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121AA823-9E34-FD44-86CC-1253CE353272}"/>
              </a:ext>
            </a:extLst>
          </p:cNvPr>
          <p:cNvSpPr txBox="1">
            <a:spLocks/>
          </p:cNvSpPr>
          <p:nvPr/>
        </p:nvSpPr>
        <p:spPr>
          <a:xfrm>
            <a:off x="2629693" y="2804516"/>
            <a:ext cx="6858000" cy="16865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§"/>
            </a:pPr>
            <a:endParaRPr lang="en-US" sz="30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FDF88-D969-6C4E-9E77-1D8616089696}"/>
              </a:ext>
            </a:extLst>
          </p:cNvPr>
          <p:cNvSpPr/>
          <p:nvPr/>
        </p:nvSpPr>
        <p:spPr>
          <a:xfrm>
            <a:off x="2577179" y="2676377"/>
            <a:ext cx="7129589" cy="1895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Update API to extract historical crypto prices from Binance US exchange.</a:t>
            </a:r>
          </a:p>
          <a:p>
            <a:pPr marL="274320" indent="-2743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Refresh crypto portfolio dashboard with latest historical prices (hourly).</a:t>
            </a:r>
          </a:p>
          <a:p>
            <a:pPr marL="274320" indent="-2743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Extract most relevant news articles for each crypto using the News API.</a:t>
            </a:r>
          </a:p>
          <a:p>
            <a:pPr marL="274320" indent="-2743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Analyze sentiment of each crypto in portfolio using NLTK (VADER).</a:t>
            </a:r>
          </a:p>
          <a:p>
            <a:pPr marL="274320" indent="-2743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Create trading algorithm to track potential entry &amp; exit points for all cryptos.  Analyze each cryptos performance and compare to sentiment.</a:t>
            </a:r>
          </a:p>
        </p:txBody>
      </p:sp>
    </p:spTree>
    <p:extLst>
      <p:ext uri="{BB962C8B-B14F-4D97-AF65-F5344CB8AC3E}">
        <p14:creationId xmlns:p14="http://schemas.microsoft.com/office/powerpoint/2010/main" val="2347509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3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19" name="Rectangle 54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56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4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968FC41-C91D-4A2F-8841-082549B8FF99}"/>
              </a:ext>
            </a:extLst>
          </p:cNvPr>
          <p:cNvSpPr txBox="1"/>
          <p:nvPr/>
        </p:nvSpPr>
        <p:spPr>
          <a:xfrm>
            <a:off x="226091" y="896061"/>
            <a:ext cx="4206240" cy="4697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atin typeface="+mj-lt"/>
                <a:ea typeface="+mj-ea"/>
                <a:cs typeface="+mj-cs"/>
              </a:rPr>
              <a:t>Data extraction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atin typeface="+mj-lt"/>
                <a:ea typeface="+mj-ea"/>
                <a:cs typeface="+mj-cs"/>
              </a:rPr>
              <a:t>(API)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59F84CC-4707-4F53-9A93-490314858030}"/>
              </a:ext>
            </a:extLst>
          </p:cNvPr>
          <p:cNvSpPr/>
          <p:nvPr/>
        </p:nvSpPr>
        <p:spPr>
          <a:xfrm>
            <a:off x="4899657" y="375603"/>
            <a:ext cx="6949440" cy="5004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200" b="1" dirty="0"/>
              <a:t>CCXT LIBRARY:</a:t>
            </a:r>
          </a:p>
          <a:p>
            <a:pPr marL="274320" indent="-27432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CryptoCurrency eXchange Trading library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 CCXT library is used to connect and trade with cryptocurrency exchanges and payment processing services worldwide. </a:t>
            </a:r>
          </a:p>
          <a:p>
            <a:pPr marL="274320" indent="-27432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provides quick access to market data for storage, analysis, visualizations and algorithmic trading.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Binance US API:</a:t>
            </a:r>
          </a:p>
          <a:p>
            <a:pPr marL="274320" indent="-27432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the Binance US exchange API to extract Open, High, Low, Close, Volume (OHLCV) historical crypto data for the last 1,000 hours.</a:t>
            </a:r>
          </a:p>
          <a:p>
            <a:pPr marL="274320" indent="-27432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Extracted hourly data for more precise entry &amp; exit point analysis.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https://github.com/binance-us/binance-official-api-docs</a:t>
            </a:r>
            <a:endParaRPr lang="en-US" sz="8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25000"/>
            </a:pP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8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EDAB79B5-D387-3C46-A533-1CDB5E780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2011" y="15001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3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3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19" name="Rectangle 54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56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4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968FC41-C91D-4A2F-8841-082549B8FF99}"/>
              </a:ext>
            </a:extLst>
          </p:cNvPr>
          <p:cNvSpPr txBox="1"/>
          <p:nvPr/>
        </p:nvSpPr>
        <p:spPr>
          <a:xfrm>
            <a:off x="226091" y="896061"/>
            <a:ext cx="4206240" cy="4697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atin typeface="+mj-lt"/>
                <a:ea typeface="+mj-ea"/>
                <a:cs typeface="+mj-cs"/>
              </a:rPr>
              <a:t>Data manipulation &amp; cleanup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59F84CC-4707-4F53-9A93-490314858030}"/>
              </a:ext>
            </a:extLst>
          </p:cNvPr>
          <p:cNvSpPr/>
          <p:nvPr/>
        </p:nvSpPr>
        <p:spPr>
          <a:xfrm>
            <a:off x="4899657" y="237093"/>
            <a:ext cx="6949440" cy="6217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1200" b="1" dirty="0"/>
              <a:t>OHLCV HISTORICAL DATA:</a:t>
            </a:r>
            <a:endParaRPr lang="en-US" sz="1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lvl="1" indent="-27432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for loop to loop through list of top 50 cryptocurrencies and extract OHLCV data using CCXT &amp; Binance</a:t>
            </a:r>
          </a:p>
          <a:p>
            <a:pPr marL="274320" lvl="1" indent="-27432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try &amp; except to determine base currency denomination (i.e., BUSD, USDT, USDC, UST) for each cryptocurrency</a:t>
            </a:r>
          </a:p>
          <a:p>
            <a:pPr marL="274320" lvl="1" indent="-27432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TQDM function to show a progress bar loading crypto data</a:t>
            </a:r>
          </a:p>
          <a:p>
            <a:pPr marL="274320" lvl="1" indent="-27432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Appended crypto price data to a list and then converted into Pandas DataFrame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ALTCOIN PORTFOLIO:</a:t>
            </a:r>
          </a:p>
          <a:p>
            <a:pPr marL="274320" lvl="1" indent="-27432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custom portfolio of altcoins selecting 6 of the top 50 cryptocurrencies (non-bitcoin)</a:t>
            </a:r>
          </a:p>
          <a:p>
            <a:pPr marL="274320" lvl="1" indent="-27432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Established variables for initial total investment, portfolio weights, &amp; number of days invested</a:t>
            </a:r>
          </a:p>
          <a:p>
            <a:pPr marL="274320" lvl="1" indent="-27432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function to determine the units invested in each crypto as of the initial investment date </a:t>
            </a:r>
          </a:p>
          <a:p>
            <a:pPr marL="274320" lvl="1" indent="-27432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custom Pandas </a:t>
            </a:r>
            <a:r>
              <a:rPr lang="en-US" sz="7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dataframes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portfolio data to use for interactive charts, plots, and Monte Carlo simulations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8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sz="1400" dirty="0"/>
            </a:br>
            <a:endParaRPr lang="en-US" sz="1400" dirty="0"/>
          </a:p>
        </p:txBody>
      </p:sp>
      <p:pic>
        <p:nvPicPr>
          <p:cNvPr id="3" name="Graphic 2" descr="Research outline">
            <a:extLst>
              <a:ext uri="{FF2B5EF4-FFF2-40B4-BE49-F238E27FC236}">
                <a16:creationId xmlns:a16="http://schemas.microsoft.com/office/drawing/2014/main" id="{DA143733-A157-0B44-A069-5B36E9290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2011" y="13763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0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3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19" name="Rectangle 54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56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4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968FC41-C91D-4A2F-8841-082549B8FF99}"/>
              </a:ext>
            </a:extLst>
          </p:cNvPr>
          <p:cNvSpPr txBox="1"/>
          <p:nvPr/>
        </p:nvSpPr>
        <p:spPr>
          <a:xfrm>
            <a:off x="226091" y="896061"/>
            <a:ext cx="4206240" cy="4697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atin typeface="+mj-lt"/>
                <a:ea typeface="+mj-ea"/>
                <a:cs typeface="+mj-cs"/>
              </a:rPr>
              <a:t>NLTK Sentiment Analysis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2926BC0-9E5D-E241-AE5A-3B1EA32AEF32}"/>
              </a:ext>
            </a:extLst>
          </p:cNvPr>
          <p:cNvSpPr/>
          <p:nvPr/>
        </p:nvSpPr>
        <p:spPr>
          <a:xfrm>
            <a:off x="4899657" y="133873"/>
            <a:ext cx="6650992" cy="5084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b="1" dirty="0"/>
              <a:t>VADER SENTIMENT ANAYSIS: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lvl="1" indent="-2743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Vader Lexicon Sentiment Intensity Analyzer.</a:t>
            </a:r>
          </a:p>
          <a:p>
            <a:pPr marL="274320" lvl="1" indent="-2743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Polkadot (DOT) scored the highest in terms of content score.</a:t>
            </a:r>
          </a:p>
          <a:p>
            <a:pPr marL="274320" lvl="1" indent="-2743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Cardano (ADA) scored the highest in terms of title score.</a:t>
            </a:r>
          </a:p>
          <a:p>
            <a:pPr marL="274320" lvl="1" indent="-2743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Ethereum (ETH) scored the lowest in terms of content score and title score.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189F5D-47B4-4140-9018-B5BE946EC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17" y="2684125"/>
            <a:ext cx="5808860" cy="18238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5CB49D-CA04-244C-942F-D07F6C9F10B8}"/>
              </a:ext>
            </a:extLst>
          </p:cNvPr>
          <p:cNvSpPr/>
          <p:nvPr/>
        </p:nvSpPr>
        <p:spPr>
          <a:xfrm>
            <a:off x="9898853" y="2684124"/>
            <a:ext cx="961649" cy="1856126"/>
          </a:xfrm>
          <a:prstGeom prst="rect">
            <a:avLst/>
          </a:prstGeom>
          <a:solidFill>
            <a:srgbClr val="54BCDF">
              <a:alpha val="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3152FA-FC82-184C-BC5C-FD2353E3B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460" y="4700945"/>
            <a:ext cx="5179554" cy="1986836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B96CF5AC-C720-9F4A-83A4-FDF15E65D200}"/>
              </a:ext>
            </a:extLst>
          </p:cNvPr>
          <p:cNvSpPr/>
          <p:nvPr/>
        </p:nvSpPr>
        <p:spPr>
          <a:xfrm>
            <a:off x="9431933" y="4714099"/>
            <a:ext cx="817132" cy="1973681"/>
          </a:xfrm>
          <a:prstGeom prst="rect">
            <a:avLst/>
          </a:prstGeom>
          <a:solidFill>
            <a:srgbClr val="54BCDF">
              <a:alpha val="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Angel face with solid fill with solid fill">
            <a:extLst>
              <a:ext uri="{FF2B5EF4-FFF2-40B4-BE49-F238E27FC236}">
                <a16:creationId xmlns:a16="http://schemas.microsoft.com/office/drawing/2014/main" id="{28CEF158-57C9-274D-B8E8-19C8A8EF3F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2011" y="15515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3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3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19" name="Rectangle 54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56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4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968FC41-C91D-4A2F-8841-082549B8FF99}"/>
              </a:ext>
            </a:extLst>
          </p:cNvPr>
          <p:cNvSpPr txBox="1"/>
          <p:nvPr/>
        </p:nvSpPr>
        <p:spPr>
          <a:xfrm>
            <a:off x="226091" y="896061"/>
            <a:ext cx="4206240" cy="4697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/>
              <a:t>Crypto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/>
              <a:t>Entry &amp; Exit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/>
              <a:t>Point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/>
              <a:t>Analysis</a:t>
            </a:r>
          </a:p>
        </p:txBody>
      </p:sp>
      <p:pic>
        <p:nvPicPr>
          <p:cNvPr id="3" name="Graphic 2" descr="Bar graph with upward trend with solid fill">
            <a:extLst>
              <a:ext uri="{FF2B5EF4-FFF2-40B4-BE49-F238E27FC236}">
                <a16:creationId xmlns:a16="http://schemas.microsoft.com/office/drawing/2014/main" id="{25713C81-D11D-F248-946D-3E4E35C41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2011" y="1007133"/>
            <a:ext cx="914400" cy="9144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8B59576-9FE1-D741-9DA3-F2D1BE64C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541" y="3549650"/>
            <a:ext cx="6885514" cy="295433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2B67997-3011-FE45-B570-5A2CB3DC2064}"/>
              </a:ext>
            </a:extLst>
          </p:cNvPr>
          <p:cNvSpPr/>
          <p:nvPr/>
        </p:nvSpPr>
        <p:spPr>
          <a:xfrm>
            <a:off x="4899657" y="133873"/>
            <a:ext cx="6650992" cy="5084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b="1" dirty="0"/>
              <a:t>CRYPTO SMA CHART ANALYSIS: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lvl="1" indent="-2743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DataFrame for each crypto with 1-day and 1-week simple moving average (SMA) calculations.</a:t>
            </a:r>
          </a:p>
          <a:p>
            <a:pPr marL="274320" lvl="1" indent="-2743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algorithm to track entry &amp; exit points for each cryptocurrency based on the two SMAs crossing each other.</a:t>
            </a:r>
          </a:p>
          <a:p>
            <a:pPr marL="274320" lvl="1" indent="-2743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1-day SMA &gt; 1-week SMA = Bullish (Enter)</a:t>
            </a:r>
          </a:p>
          <a:p>
            <a:pPr marL="274320" lvl="1" indent="-2743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1-day SMA &lt; 1-week SMA = Bearish (Exit)</a:t>
            </a:r>
          </a:p>
        </p:txBody>
      </p:sp>
    </p:spTree>
    <p:extLst>
      <p:ext uri="{BB962C8B-B14F-4D97-AF65-F5344CB8AC3E}">
        <p14:creationId xmlns:p14="http://schemas.microsoft.com/office/powerpoint/2010/main" val="359843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D50C3BF-4EC6-4075-8C5A-BB4D93669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AAD5EEF9-647D-437D-909D-552158996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AD572E06-C69D-4C73-907F-E960818C9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7D4CCA-75F8-0B46-B18C-AE5E149F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482" y="1861912"/>
            <a:ext cx="5397933" cy="31799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CRYPTO ENTRY/EXIT POINT CHARTS USING ALGORITHM BASED ON 1-day SMA &amp; </a:t>
            </a:r>
            <a:br>
              <a:rPr lang="en-US" sz="4400" dirty="0"/>
            </a:br>
            <a:r>
              <a:rPr lang="en-US" sz="4400" dirty="0"/>
              <a:t>1-Week SMA.</a:t>
            </a:r>
          </a:p>
        </p:txBody>
      </p:sp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2301E488-A91B-4AF3-BEFD-A6F69CBA8F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44" r="34510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5C427DC4-D0C8-4AD1-971C-C179999E4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11827C78-913D-484C-8C41-03DA31425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B6F8B17C-D826-4328-938A-3EA29923D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39D88DB7-6249-4F7B-BE6A-FCC6D4978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756D5198-7167-4B16-AB98-5B4E36925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A8DAFD5-0534-4B77-9BDA-835065CBA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7CA8B15F-CF03-4D11-8AEC-82E80157B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459FF9F8-7A9B-4AA7-A132-383AF3485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CBA02FB8-E42C-45DA-AAF7-3397620D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9929394A-93E2-4CC7-BE87-C83F6A8E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0D9C5509-FF48-4A4B-93E5-54BB49A4A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8D8D120B-EEA9-48FD-8996-23C6C46E1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3C6F42D5-B202-46C6-8515-D9840784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63970DAE-ED0B-4C16-A738-7D472097C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3057B46C-1C3D-49B0-BFA0-F8C524233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48CF20C5-3838-4173-A8B8-B2F2C98F1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ECE30E10-7578-4E62-ACBF-10C47906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944967BD-A875-4678-99F4-7F57BB00D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39B8890D-782F-4441-99F8-24D555ADB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BD2843C9-86AC-4823-8D89-66B62F94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1B519EA3-915E-4EAD-A40F-32168E8E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7A321902-1E1D-4964-AF8F-D133DEA5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112E54C4-91A4-40EC-9182-578C6684F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8FA627D4-711B-43E1-956F-E83777F1E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A52861B4-1F11-4F96-B2C6-6CF1ABF3E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8B08E382-69A6-4F49-B9D0-30282ABF2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C90814EC-520D-44F5-86DC-EC86DC654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912B22F-31DB-46D6-8E4E-54EBED6B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051A22F2-66B3-4FF2-89BD-CD02C2681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4C2C276D-BE72-4024-971D-6777F9524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6AFDDC6B-3AFC-48D7-95CF-5FBB511D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FAA444D-5CF5-4864-A37F-A111C8FF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5FF79462-E4F2-48A6-A56D-0D6025638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966D2CEE-D08F-46BC-B14C-93765B5B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599A4AD6-C27F-4336-9E88-8C647A23C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4DF8341-5042-4DC0-BAEF-E3D91FF7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71762CC7-CB05-40DA-A00C-4E2E2480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F9045FC-8914-48C8-A36C-AAA35E3F4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2B8DF617-2AF1-45FE-A0B8-E36B9580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492D7FF8-46B6-4679-9439-2057238D5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33DDE513-207C-49C7-BF67-7526AAAA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BEE1802-DF83-4775-831C-512B9B0B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3882C4EF-F620-4972-8FB9-B856D2B6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531F85E7-F63E-4D39-8088-8195AD227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9ADD32DD-B096-4677-80F8-B92AA01E6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9F1863D8-139F-4C40-BF00-40B6EA0F3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41C88777-539F-4497-8ACD-DB5EB48C8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502CEC28-4F28-4576-B919-7262CCC1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C9E5198A-7C53-4D62-BA3D-A3AC6FD0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E9A854AB-3F74-4287-87DC-AF5A56885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4AB0057E-B3A6-4026-9957-95F85AEE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3EE41E05-F297-4026-836E-28493C070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C92C5E3B-704D-4F3E-8093-7CA684C41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25CD6F0-AF7C-4FF4-97CB-67456D1D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C4DD64A4-C034-4789-BB5E-F569044A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683E0DB-6F21-4C3E-8305-9450FD8D6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F0A05D6A-7B96-4CC8-AE3F-7FD9D8AD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5D804E2E-555D-4400-AF17-C855839CB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18D98775-8A76-44FB-B847-48847A7B5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81718D4D-D78C-49F6-A8D0-9BFA8281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77635061-C105-40C2-B344-85AFF348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8AC7657B-8096-43B1-8064-66D26AD3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53E7728E-84D6-4409-8B01-362F9C83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4AC472D4-CE53-4329-A993-58B6E842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26159CF8-0326-4216-A837-F6D30FE96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9BC6B81B-A802-4A4A-A808-00EB76985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1140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0CCAD79-05BF-4F4F-BB5D-D2C7A6CD5C86}"/>
              </a:ext>
            </a:extLst>
          </p:cNvPr>
          <p:cNvSpPr txBox="1"/>
          <p:nvPr/>
        </p:nvSpPr>
        <p:spPr>
          <a:xfrm>
            <a:off x="470694" y="135422"/>
            <a:ext cx="9355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ETH Entry &amp; Exit Point Chart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09AA33-CE69-864B-94F8-9DAB8DC05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1066800"/>
            <a:ext cx="11010900" cy="47244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7414FFC-2D7F-D147-A435-E695F2BA3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304289"/>
              </p:ext>
            </p:extLst>
          </p:nvPr>
        </p:nvGraphicFramePr>
        <p:xfrm>
          <a:off x="7491027" y="191929"/>
          <a:ext cx="41040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456">
                  <a:extLst>
                    <a:ext uri="{9D8B030D-6E8A-4147-A177-3AD203B41FA5}">
                      <a16:colId xmlns:a16="http://schemas.microsoft.com/office/drawing/2014/main" val="2035631322"/>
                    </a:ext>
                  </a:extLst>
                </a:gridCol>
                <a:gridCol w="1452616">
                  <a:extLst>
                    <a:ext uri="{9D8B030D-6E8A-4147-A177-3AD203B41FA5}">
                      <a16:colId xmlns:a16="http://schemas.microsoft.com/office/drawing/2014/main" val="2129475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Title Sentiment Score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5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 Sentiment Score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777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6FC0D45-37F0-8148-B06A-2365D176BA47}"/>
              </a:ext>
            </a:extLst>
          </p:cNvPr>
          <p:cNvSpPr/>
          <p:nvPr/>
        </p:nvSpPr>
        <p:spPr>
          <a:xfrm>
            <a:off x="8650014" y="6330950"/>
            <a:ext cx="2829198" cy="2651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Lowest Sentiment Scores</a:t>
            </a:r>
          </a:p>
        </p:txBody>
      </p:sp>
    </p:spTree>
    <p:extLst>
      <p:ext uri="{BB962C8B-B14F-4D97-AF65-F5344CB8AC3E}">
        <p14:creationId xmlns:p14="http://schemas.microsoft.com/office/powerpoint/2010/main" val="3801962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2244</TotalTime>
  <Words>764</Words>
  <Application>Microsoft Macintosh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Tw Cen MT</vt:lpstr>
      <vt:lpstr>Tw Cen MT (Body)</vt:lpstr>
      <vt:lpstr>Wingdings</vt:lpstr>
      <vt:lpstr>Circuit</vt:lpstr>
      <vt:lpstr>Cryptocurrency Sentiment &amp; Trading Analysis</vt:lpstr>
      <vt:lpstr>PowerPoint Presentation</vt:lpstr>
      <vt:lpstr>Project OBJECTIVES</vt:lpstr>
      <vt:lpstr>PowerPoint Presentation</vt:lpstr>
      <vt:lpstr>PowerPoint Presentation</vt:lpstr>
      <vt:lpstr>PowerPoint Presentation</vt:lpstr>
      <vt:lpstr>PowerPoint Presentation</vt:lpstr>
      <vt:lpstr>CRYPTO ENTRY/EXIT POINT CHARTS USING ALGORITHM BASED ON 1-day SMA &amp;  1-Week SMA.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Baronti</dc:creator>
  <cp:lastModifiedBy>Nick Baronti</cp:lastModifiedBy>
  <cp:revision>30</cp:revision>
  <dcterms:created xsi:type="dcterms:W3CDTF">2021-12-11T16:48:32Z</dcterms:created>
  <dcterms:modified xsi:type="dcterms:W3CDTF">2022-02-26T16:12:54Z</dcterms:modified>
</cp:coreProperties>
</file>