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49" r:id="rId6"/>
    <p:sldId id="453" r:id="rId7"/>
    <p:sldId id="454" r:id="rId8"/>
    <p:sldId id="455" r:id="rId9"/>
    <p:sldId id="458" r:id="rId10"/>
    <p:sldId id="460" r:id="rId11"/>
    <p:sldId id="4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6"/>
    <a:srgbClr val="E0E1EE"/>
    <a:srgbClr val="8C5896"/>
    <a:srgbClr val="7C6560"/>
    <a:srgbClr val="29282D"/>
    <a:srgbClr val="E288B6"/>
    <a:srgbClr val="D75078"/>
    <a:srgbClr val="B38F6A"/>
    <a:srgbClr val="6667AB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3"/>
    <p:restoredTop sz="96327"/>
  </p:normalViewPr>
  <p:slideViewPr>
    <p:cSldViewPr snapToGrid="0">
      <p:cViewPr varScale="1">
        <p:scale>
          <a:sx n="115" d="100"/>
          <a:sy n="115" d="100"/>
        </p:scale>
        <p:origin x="240" y="82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1F65E-7620-FC4C-9D00-D1A46074BB0C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BD36A0-A526-F14B-AEA0-83EEDCF89A12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1. MS Excel </a:t>
          </a:r>
        </a:p>
        <a:p>
          <a:r>
            <a:rPr lang="en-US" dirty="0">
              <a:latin typeface="Tw Cen MT" panose="020B0602020104020603" pitchFamily="34" charset="77"/>
            </a:rPr>
            <a:t>Import Data</a:t>
          </a:r>
        </a:p>
      </dgm:t>
    </dgm:pt>
    <dgm:pt modelId="{88CAE0D3-B2FC-FD48-B6EB-042E84850EBE}" type="parTrans" cxnId="{DF5B71D8-EFD7-C245-BA97-7A9E69899DFA}">
      <dgm:prSet/>
      <dgm:spPr/>
      <dgm:t>
        <a:bodyPr/>
        <a:lstStyle/>
        <a:p>
          <a:endParaRPr lang="en-US"/>
        </a:p>
      </dgm:t>
    </dgm:pt>
    <dgm:pt modelId="{F073F509-67D6-1648-982B-2B0228D1DDED}" type="sibTrans" cxnId="{DF5B71D8-EFD7-C245-BA97-7A9E69899DFA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78317402-E693-6943-B0E6-7643A80164A3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3. PostgreSQL</a:t>
          </a:r>
        </a:p>
        <a:p>
          <a:r>
            <a:rPr lang="en-US" dirty="0">
              <a:latin typeface="Tw Cen MT" panose="020B0602020104020603" pitchFamily="34" charset="77"/>
            </a:rPr>
            <a:t>Aggregate &amp; Query Data</a:t>
          </a:r>
        </a:p>
      </dgm:t>
    </dgm:pt>
    <dgm:pt modelId="{C4C0D07D-ED42-0446-884D-2C59A5A5C793}" type="parTrans" cxnId="{50A5215B-476B-C34D-B656-ED3A00EA6962}">
      <dgm:prSet/>
      <dgm:spPr/>
      <dgm:t>
        <a:bodyPr/>
        <a:lstStyle/>
        <a:p>
          <a:endParaRPr lang="en-US"/>
        </a:p>
      </dgm:t>
    </dgm:pt>
    <dgm:pt modelId="{7521942D-07A0-5243-A655-CEDA687F37B9}" type="sibTrans" cxnId="{50A5215B-476B-C34D-B656-ED3A00EA696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9B078F14-EB3E-6047-BC17-568096CD873F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4. Python</a:t>
          </a:r>
        </a:p>
        <a:p>
          <a:r>
            <a:rPr lang="en-US" dirty="0">
              <a:latin typeface="Tw Cen MT" panose="020B0602020104020603" pitchFamily="34" charset="77"/>
            </a:rPr>
            <a:t> Calculations</a:t>
          </a:r>
        </a:p>
      </dgm:t>
    </dgm:pt>
    <dgm:pt modelId="{9AF622FF-D9B4-C741-AAD1-1B8A90C03857}" type="parTrans" cxnId="{6DFD21A3-97A3-EB42-9DB2-1D0EFD861913}">
      <dgm:prSet/>
      <dgm:spPr/>
      <dgm:t>
        <a:bodyPr/>
        <a:lstStyle/>
        <a:p>
          <a:endParaRPr lang="en-US"/>
        </a:p>
      </dgm:t>
    </dgm:pt>
    <dgm:pt modelId="{9ED58B5B-A9BD-6444-A851-56563D7A249C}" type="sibTrans" cxnId="{6DFD21A3-97A3-EB42-9DB2-1D0EFD861913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BF8BBF24-AA82-A64D-8C41-4988002982D6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5. Streamlit</a:t>
          </a:r>
        </a:p>
        <a:p>
          <a:r>
            <a:rPr lang="en-US" dirty="0">
              <a:latin typeface="Tw Cen MT" panose="020B0602020104020603" pitchFamily="34" charset="77"/>
            </a:rPr>
            <a:t>Front-End UI</a:t>
          </a:r>
        </a:p>
      </dgm:t>
    </dgm:pt>
    <dgm:pt modelId="{8CC3C2A6-3757-934D-9F80-EAA0E678B4AF}" type="parTrans" cxnId="{6BD5E929-CD4F-014F-8E84-172B0CC83831}">
      <dgm:prSet/>
      <dgm:spPr/>
      <dgm:t>
        <a:bodyPr/>
        <a:lstStyle/>
        <a:p>
          <a:endParaRPr lang="en-US"/>
        </a:p>
      </dgm:t>
    </dgm:pt>
    <dgm:pt modelId="{FD670F47-6505-FB42-AAA9-6ED33DBFCD88}" type="sibTrans" cxnId="{6BD5E929-CD4F-014F-8E84-172B0CC83831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CFAD7737-5E32-F24B-8BBF-B820B215A349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6. MS Excel </a:t>
          </a:r>
          <a:r>
            <a:rPr lang="en-US" dirty="0">
              <a:latin typeface="Tw Cen MT" panose="020B0602020104020603" pitchFamily="34" charset="77"/>
            </a:rPr>
            <a:t>Export Report</a:t>
          </a:r>
        </a:p>
      </dgm:t>
    </dgm:pt>
    <dgm:pt modelId="{2E5F00EF-B6EA-8242-87F8-100F6D3E1368}" type="parTrans" cxnId="{7D45091F-883A-C346-ABBB-D3C86A3A44C2}">
      <dgm:prSet/>
      <dgm:spPr/>
      <dgm:t>
        <a:bodyPr/>
        <a:lstStyle/>
        <a:p>
          <a:endParaRPr lang="en-US"/>
        </a:p>
      </dgm:t>
    </dgm:pt>
    <dgm:pt modelId="{FC7A8312-277A-5D4C-AF20-68FEEAA10CAB}" type="sibTrans" cxnId="{7D45091F-883A-C346-ABBB-D3C86A3A44C2}">
      <dgm:prSet/>
      <dgm:spPr/>
      <dgm:t>
        <a:bodyPr/>
        <a:lstStyle/>
        <a:p>
          <a:endParaRPr lang="en-US"/>
        </a:p>
      </dgm:t>
    </dgm:pt>
    <dgm:pt modelId="{B9AF3A9B-EF60-8540-91A2-70FA2339E2D1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2. Python</a:t>
          </a:r>
          <a:r>
            <a:rPr lang="en-US" dirty="0">
              <a:latin typeface="Tw Cen MT" panose="020B0602020104020603" pitchFamily="34" charset="77"/>
            </a:rPr>
            <a:t> </a:t>
          </a:r>
        </a:p>
        <a:p>
          <a:r>
            <a:rPr lang="en-US" dirty="0">
              <a:latin typeface="Tw Cen MT" panose="020B0602020104020603" pitchFamily="34" charset="77"/>
            </a:rPr>
            <a:t>Read Data</a:t>
          </a:r>
        </a:p>
      </dgm:t>
    </dgm:pt>
    <dgm:pt modelId="{10BF8C0F-6C20-C84F-9F88-FDB7803AD122}" type="parTrans" cxnId="{4D5D78AA-A603-A242-BCF4-09FFDDD5EA2D}">
      <dgm:prSet/>
      <dgm:spPr/>
      <dgm:t>
        <a:bodyPr/>
        <a:lstStyle/>
        <a:p>
          <a:endParaRPr lang="en-US"/>
        </a:p>
      </dgm:t>
    </dgm:pt>
    <dgm:pt modelId="{AC2120CA-08EB-D14B-8EEE-E71C1E0DF7C6}" type="sibTrans" cxnId="{4D5D78AA-A603-A242-BCF4-09FFDDD5EA2D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47CEE24B-0E57-A444-82BB-7C052D2C60A5}" type="pres">
      <dgm:prSet presAssocID="{EC91F65E-7620-FC4C-9D00-D1A46074BB0C}" presName="Name0" presStyleCnt="0">
        <dgm:presLayoutVars>
          <dgm:dir/>
          <dgm:resizeHandles val="exact"/>
        </dgm:presLayoutVars>
      </dgm:prSet>
      <dgm:spPr/>
    </dgm:pt>
    <dgm:pt modelId="{84F1EA14-628E-9147-A6DE-4F74FCAB63D4}" type="pres">
      <dgm:prSet presAssocID="{7ABD36A0-A526-F14B-AEA0-83EEDCF89A12}" presName="node" presStyleLbl="node1" presStyleIdx="0" presStyleCnt="6" custLinFactNeighborY="-831">
        <dgm:presLayoutVars>
          <dgm:bulletEnabled val="1"/>
        </dgm:presLayoutVars>
      </dgm:prSet>
      <dgm:spPr/>
    </dgm:pt>
    <dgm:pt modelId="{29A0E679-9B16-3B4B-8797-5EE25F130122}" type="pres">
      <dgm:prSet presAssocID="{F073F509-67D6-1648-982B-2B0228D1DDED}" presName="sibTrans" presStyleLbl="sibTrans1D1" presStyleIdx="0" presStyleCnt="5"/>
      <dgm:spPr/>
    </dgm:pt>
    <dgm:pt modelId="{29794669-C060-C942-BDC7-B3BA1E8FED45}" type="pres">
      <dgm:prSet presAssocID="{F073F509-67D6-1648-982B-2B0228D1DDED}" presName="connectorText" presStyleLbl="sibTrans1D1" presStyleIdx="0" presStyleCnt="5"/>
      <dgm:spPr/>
    </dgm:pt>
    <dgm:pt modelId="{D7D81DDC-9C17-7244-8D4E-3E05F2C718B3}" type="pres">
      <dgm:prSet presAssocID="{B9AF3A9B-EF60-8540-91A2-70FA2339E2D1}" presName="node" presStyleLbl="node1" presStyleIdx="1" presStyleCnt="6">
        <dgm:presLayoutVars>
          <dgm:bulletEnabled val="1"/>
        </dgm:presLayoutVars>
      </dgm:prSet>
      <dgm:spPr/>
    </dgm:pt>
    <dgm:pt modelId="{8D1A8858-7AA1-244F-B725-001E3993EE7F}" type="pres">
      <dgm:prSet presAssocID="{AC2120CA-08EB-D14B-8EEE-E71C1E0DF7C6}" presName="sibTrans" presStyleLbl="sibTrans1D1" presStyleIdx="1" presStyleCnt="5"/>
      <dgm:spPr/>
    </dgm:pt>
    <dgm:pt modelId="{4220B38E-6A7D-3F4A-8B34-3C905AFA4DBF}" type="pres">
      <dgm:prSet presAssocID="{AC2120CA-08EB-D14B-8EEE-E71C1E0DF7C6}" presName="connectorText" presStyleLbl="sibTrans1D1" presStyleIdx="1" presStyleCnt="5"/>
      <dgm:spPr/>
    </dgm:pt>
    <dgm:pt modelId="{CF126530-4671-C64D-BB17-C3083A10CBE7}" type="pres">
      <dgm:prSet presAssocID="{78317402-E693-6943-B0E6-7643A80164A3}" presName="node" presStyleLbl="node1" presStyleIdx="2" presStyleCnt="6">
        <dgm:presLayoutVars>
          <dgm:bulletEnabled val="1"/>
        </dgm:presLayoutVars>
      </dgm:prSet>
      <dgm:spPr/>
    </dgm:pt>
    <dgm:pt modelId="{65E49DE4-7491-DD4B-9B93-6C3BF7D57B5F}" type="pres">
      <dgm:prSet presAssocID="{7521942D-07A0-5243-A655-CEDA687F37B9}" presName="sibTrans" presStyleLbl="sibTrans1D1" presStyleIdx="2" presStyleCnt="5"/>
      <dgm:spPr/>
    </dgm:pt>
    <dgm:pt modelId="{F7AE9AF1-2F07-3542-A540-BCE35132BB85}" type="pres">
      <dgm:prSet presAssocID="{7521942D-07A0-5243-A655-CEDA687F37B9}" presName="connectorText" presStyleLbl="sibTrans1D1" presStyleIdx="2" presStyleCnt="5"/>
      <dgm:spPr/>
    </dgm:pt>
    <dgm:pt modelId="{0044B809-F231-EE4B-93A0-D5FF0CB40C80}" type="pres">
      <dgm:prSet presAssocID="{9B078F14-EB3E-6047-BC17-568096CD873F}" presName="node" presStyleLbl="node1" presStyleIdx="3" presStyleCnt="6">
        <dgm:presLayoutVars>
          <dgm:bulletEnabled val="1"/>
        </dgm:presLayoutVars>
      </dgm:prSet>
      <dgm:spPr/>
    </dgm:pt>
    <dgm:pt modelId="{E5F5D719-BF52-6A45-AE31-1C372C766B35}" type="pres">
      <dgm:prSet presAssocID="{9ED58B5B-A9BD-6444-A851-56563D7A249C}" presName="sibTrans" presStyleLbl="sibTrans1D1" presStyleIdx="3" presStyleCnt="5"/>
      <dgm:spPr/>
    </dgm:pt>
    <dgm:pt modelId="{D20D06A5-82D4-194C-9259-9DBA0EAB2829}" type="pres">
      <dgm:prSet presAssocID="{9ED58B5B-A9BD-6444-A851-56563D7A249C}" presName="connectorText" presStyleLbl="sibTrans1D1" presStyleIdx="3" presStyleCnt="5"/>
      <dgm:spPr/>
    </dgm:pt>
    <dgm:pt modelId="{4B1A3BE8-E672-474B-88FA-C3C3FDB208DF}" type="pres">
      <dgm:prSet presAssocID="{BF8BBF24-AA82-A64D-8C41-4988002982D6}" presName="node" presStyleLbl="node1" presStyleIdx="4" presStyleCnt="6">
        <dgm:presLayoutVars>
          <dgm:bulletEnabled val="1"/>
        </dgm:presLayoutVars>
      </dgm:prSet>
      <dgm:spPr/>
    </dgm:pt>
    <dgm:pt modelId="{47856EFE-409E-2F47-8891-995AD3C9ABA7}" type="pres">
      <dgm:prSet presAssocID="{FD670F47-6505-FB42-AAA9-6ED33DBFCD88}" presName="sibTrans" presStyleLbl="sibTrans1D1" presStyleIdx="4" presStyleCnt="5"/>
      <dgm:spPr/>
    </dgm:pt>
    <dgm:pt modelId="{4646962C-6121-B741-A30C-8AD9D072783E}" type="pres">
      <dgm:prSet presAssocID="{FD670F47-6505-FB42-AAA9-6ED33DBFCD88}" presName="connectorText" presStyleLbl="sibTrans1D1" presStyleIdx="4" presStyleCnt="5"/>
      <dgm:spPr/>
    </dgm:pt>
    <dgm:pt modelId="{74349BD5-C80F-8D42-82CE-F56DCD1A9CFB}" type="pres">
      <dgm:prSet presAssocID="{CFAD7737-5E32-F24B-8BBF-B820B215A349}" presName="node" presStyleLbl="node1" presStyleIdx="5" presStyleCnt="6">
        <dgm:presLayoutVars>
          <dgm:bulletEnabled val="1"/>
        </dgm:presLayoutVars>
      </dgm:prSet>
      <dgm:spPr/>
    </dgm:pt>
  </dgm:ptLst>
  <dgm:cxnLst>
    <dgm:cxn modelId="{44771703-59CF-8C48-9B57-391F5367748D}" type="presOf" srcId="{9B078F14-EB3E-6047-BC17-568096CD873F}" destId="{0044B809-F231-EE4B-93A0-D5FF0CB40C80}" srcOrd="0" destOrd="0" presId="urn:microsoft.com/office/officeart/2005/8/layout/bProcess3"/>
    <dgm:cxn modelId="{0C7B380C-09CA-1443-9B45-6EBB138602C3}" type="presOf" srcId="{AC2120CA-08EB-D14B-8EEE-E71C1E0DF7C6}" destId="{8D1A8858-7AA1-244F-B725-001E3993EE7F}" srcOrd="0" destOrd="0" presId="urn:microsoft.com/office/officeart/2005/8/layout/bProcess3"/>
    <dgm:cxn modelId="{9E23F914-9007-7D4B-9B5B-529CD09A8393}" type="presOf" srcId="{FD670F47-6505-FB42-AAA9-6ED33DBFCD88}" destId="{47856EFE-409E-2F47-8891-995AD3C9ABA7}" srcOrd="0" destOrd="0" presId="urn:microsoft.com/office/officeart/2005/8/layout/bProcess3"/>
    <dgm:cxn modelId="{7D45091F-883A-C346-ABBB-D3C86A3A44C2}" srcId="{EC91F65E-7620-FC4C-9D00-D1A46074BB0C}" destId="{CFAD7737-5E32-F24B-8BBF-B820B215A349}" srcOrd="5" destOrd="0" parTransId="{2E5F00EF-B6EA-8242-87F8-100F6D3E1368}" sibTransId="{FC7A8312-277A-5D4C-AF20-68FEEAA10CAB}"/>
    <dgm:cxn modelId="{B94F5223-94B9-1146-9F28-F2D5BB53DADA}" type="presOf" srcId="{BF8BBF24-AA82-A64D-8C41-4988002982D6}" destId="{4B1A3BE8-E672-474B-88FA-C3C3FDB208DF}" srcOrd="0" destOrd="0" presId="urn:microsoft.com/office/officeart/2005/8/layout/bProcess3"/>
    <dgm:cxn modelId="{6BD5E929-CD4F-014F-8E84-172B0CC83831}" srcId="{EC91F65E-7620-FC4C-9D00-D1A46074BB0C}" destId="{BF8BBF24-AA82-A64D-8C41-4988002982D6}" srcOrd="4" destOrd="0" parTransId="{8CC3C2A6-3757-934D-9F80-EAA0E678B4AF}" sibTransId="{FD670F47-6505-FB42-AAA9-6ED33DBFCD88}"/>
    <dgm:cxn modelId="{9AF17245-3CBC-9D46-9617-5A8322402A79}" type="presOf" srcId="{B9AF3A9B-EF60-8540-91A2-70FA2339E2D1}" destId="{D7D81DDC-9C17-7244-8D4E-3E05F2C718B3}" srcOrd="0" destOrd="0" presId="urn:microsoft.com/office/officeart/2005/8/layout/bProcess3"/>
    <dgm:cxn modelId="{F039624A-E549-0341-BF3F-403DF6D1B521}" type="presOf" srcId="{9ED58B5B-A9BD-6444-A851-56563D7A249C}" destId="{E5F5D719-BF52-6A45-AE31-1C372C766B35}" srcOrd="0" destOrd="0" presId="urn:microsoft.com/office/officeart/2005/8/layout/bProcess3"/>
    <dgm:cxn modelId="{D26CDC4C-F66E-0342-AAFF-FBE38594AEAB}" type="presOf" srcId="{F073F509-67D6-1648-982B-2B0228D1DDED}" destId="{29A0E679-9B16-3B4B-8797-5EE25F130122}" srcOrd="0" destOrd="0" presId="urn:microsoft.com/office/officeart/2005/8/layout/bProcess3"/>
    <dgm:cxn modelId="{90036157-E52D-034C-A061-44F79FD3A6E7}" type="presOf" srcId="{7ABD36A0-A526-F14B-AEA0-83EEDCF89A12}" destId="{84F1EA14-628E-9147-A6DE-4F74FCAB63D4}" srcOrd="0" destOrd="0" presId="urn:microsoft.com/office/officeart/2005/8/layout/bProcess3"/>
    <dgm:cxn modelId="{50A5215B-476B-C34D-B656-ED3A00EA6962}" srcId="{EC91F65E-7620-FC4C-9D00-D1A46074BB0C}" destId="{78317402-E693-6943-B0E6-7643A80164A3}" srcOrd="2" destOrd="0" parTransId="{C4C0D07D-ED42-0446-884D-2C59A5A5C793}" sibTransId="{7521942D-07A0-5243-A655-CEDA687F37B9}"/>
    <dgm:cxn modelId="{158E7A77-B3BD-DB4F-B12C-BD33BE093A69}" type="presOf" srcId="{7521942D-07A0-5243-A655-CEDA687F37B9}" destId="{F7AE9AF1-2F07-3542-A540-BCE35132BB85}" srcOrd="1" destOrd="0" presId="urn:microsoft.com/office/officeart/2005/8/layout/bProcess3"/>
    <dgm:cxn modelId="{505C387F-161D-1243-8ACB-B248B1CA24E9}" type="presOf" srcId="{CFAD7737-5E32-F24B-8BBF-B820B215A349}" destId="{74349BD5-C80F-8D42-82CE-F56DCD1A9CFB}" srcOrd="0" destOrd="0" presId="urn:microsoft.com/office/officeart/2005/8/layout/bProcess3"/>
    <dgm:cxn modelId="{77E7E486-D651-C646-8E3F-A9971413329E}" type="presOf" srcId="{7521942D-07A0-5243-A655-CEDA687F37B9}" destId="{65E49DE4-7491-DD4B-9B93-6C3BF7D57B5F}" srcOrd="0" destOrd="0" presId="urn:microsoft.com/office/officeart/2005/8/layout/bProcess3"/>
    <dgm:cxn modelId="{44199D96-939C-664B-9344-94BA9CA32DDA}" type="presOf" srcId="{EC91F65E-7620-FC4C-9D00-D1A46074BB0C}" destId="{47CEE24B-0E57-A444-82BB-7C052D2C60A5}" srcOrd="0" destOrd="0" presId="urn:microsoft.com/office/officeart/2005/8/layout/bProcess3"/>
    <dgm:cxn modelId="{E8D5F99A-E009-F343-BB72-7E83BA216575}" type="presOf" srcId="{AC2120CA-08EB-D14B-8EEE-E71C1E0DF7C6}" destId="{4220B38E-6A7D-3F4A-8B34-3C905AFA4DBF}" srcOrd="1" destOrd="0" presId="urn:microsoft.com/office/officeart/2005/8/layout/bProcess3"/>
    <dgm:cxn modelId="{6DFD21A3-97A3-EB42-9DB2-1D0EFD861913}" srcId="{EC91F65E-7620-FC4C-9D00-D1A46074BB0C}" destId="{9B078F14-EB3E-6047-BC17-568096CD873F}" srcOrd="3" destOrd="0" parTransId="{9AF622FF-D9B4-C741-AAD1-1B8A90C03857}" sibTransId="{9ED58B5B-A9BD-6444-A851-56563D7A249C}"/>
    <dgm:cxn modelId="{4D5D78AA-A603-A242-BCF4-09FFDDD5EA2D}" srcId="{EC91F65E-7620-FC4C-9D00-D1A46074BB0C}" destId="{B9AF3A9B-EF60-8540-91A2-70FA2339E2D1}" srcOrd="1" destOrd="0" parTransId="{10BF8C0F-6C20-C84F-9F88-FDB7803AD122}" sibTransId="{AC2120CA-08EB-D14B-8EEE-E71C1E0DF7C6}"/>
    <dgm:cxn modelId="{247FF5BB-0890-EF4F-AD2B-A20B3BB95446}" type="presOf" srcId="{F073F509-67D6-1648-982B-2B0228D1DDED}" destId="{29794669-C060-C942-BDC7-B3BA1E8FED45}" srcOrd="1" destOrd="0" presId="urn:microsoft.com/office/officeart/2005/8/layout/bProcess3"/>
    <dgm:cxn modelId="{687387CB-8496-5D44-AAB4-0B45BE60A36B}" type="presOf" srcId="{9ED58B5B-A9BD-6444-A851-56563D7A249C}" destId="{D20D06A5-82D4-194C-9259-9DBA0EAB2829}" srcOrd="1" destOrd="0" presId="urn:microsoft.com/office/officeart/2005/8/layout/bProcess3"/>
    <dgm:cxn modelId="{D22F8FD4-E043-FE49-82B6-789360CA2314}" type="presOf" srcId="{78317402-E693-6943-B0E6-7643A80164A3}" destId="{CF126530-4671-C64D-BB17-C3083A10CBE7}" srcOrd="0" destOrd="0" presId="urn:microsoft.com/office/officeart/2005/8/layout/bProcess3"/>
    <dgm:cxn modelId="{DF5B71D8-EFD7-C245-BA97-7A9E69899DFA}" srcId="{EC91F65E-7620-FC4C-9D00-D1A46074BB0C}" destId="{7ABD36A0-A526-F14B-AEA0-83EEDCF89A12}" srcOrd="0" destOrd="0" parTransId="{88CAE0D3-B2FC-FD48-B6EB-042E84850EBE}" sibTransId="{F073F509-67D6-1648-982B-2B0228D1DDED}"/>
    <dgm:cxn modelId="{F96EE9F2-673F-A045-96AB-1632E293F6C1}" type="presOf" srcId="{FD670F47-6505-FB42-AAA9-6ED33DBFCD88}" destId="{4646962C-6121-B741-A30C-8AD9D072783E}" srcOrd="1" destOrd="0" presId="urn:microsoft.com/office/officeart/2005/8/layout/bProcess3"/>
    <dgm:cxn modelId="{F316F1EF-4FA3-174A-93FF-73AB176ABD7D}" type="presParOf" srcId="{47CEE24B-0E57-A444-82BB-7C052D2C60A5}" destId="{84F1EA14-628E-9147-A6DE-4F74FCAB63D4}" srcOrd="0" destOrd="0" presId="urn:microsoft.com/office/officeart/2005/8/layout/bProcess3"/>
    <dgm:cxn modelId="{393FB01B-E0E7-AE4A-BA4F-1476548F0DFE}" type="presParOf" srcId="{47CEE24B-0E57-A444-82BB-7C052D2C60A5}" destId="{29A0E679-9B16-3B4B-8797-5EE25F130122}" srcOrd="1" destOrd="0" presId="urn:microsoft.com/office/officeart/2005/8/layout/bProcess3"/>
    <dgm:cxn modelId="{3707101F-3601-994D-A9D4-E6274304A9E9}" type="presParOf" srcId="{29A0E679-9B16-3B4B-8797-5EE25F130122}" destId="{29794669-C060-C942-BDC7-B3BA1E8FED45}" srcOrd="0" destOrd="0" presId="urn:microsoft.com/office/officeart/2005/8/layout/bProcess3"/>
    <dgm:cxn modelId="{9F40AC62-C49F-2B4A-A161-67A4F0335876}" type="presParOf" srcId="{47CEE24B-0E57-A444-82BB-7C052D2C60A5}" destId="{D7D81DDC-9C17-7244-8D4E-3E05F2C718B3}" srcOrd="2" destOrd="0" presId="urn:microsoft.com/office/officeart/2005/8/layout/bProcess3"/>
    <dgm:cxn modelId="{BDFE1BB9-F7F8-DA44-AB48-1CA52D3F82AA}" type="presParOf" srcId="{47CEE24B-0E57-A444-82BB-7C052D2C60A5}" destId="{8D1A8858-7AA1-244F-B725-001E3993EE7F}" srcOrd="3" destOrd="0" presId="urn:microsoft.com/office/officeart/2005/8/layout/bProcess3"/>
    <dgm:cxn modelId="{FA445003-BF59-014E-A8EF-EB5E23245017}" type="presParOf" srcId="{8D1A8858-7AA1-244F-B725-001E3993EE7F}" destId="{4220B38E-6A7D-3F4A-8B34-3C905AFA4DBF}" srcOrd="0" destOrd="0" presId="urn:microsoft.com/office/officeart/2005/8/layout/bProcess3"/>
    <dgm:cxn modelId="{F9DFF77B-5D36-7A46-98E9-98DDD1B5CC9A}" type="presParOf" srcId="{47CEE24B-0E57-A444-82BB-7C052D2C60A5}" destId="{CF126530-4671-C64D-BB17-C3083A10CBE7}" srcOrd="4" destOrd="0" presId="urn:microsoft.com/office/officeart/2005/8/layout/bProcess3"/>
    <dgm:cxn modelId="{5C71DE18-63C6-0941-8C3D-EA28F04616A5}" type="presParOf" srcId="{47CEE24B-0E57-A444-82BB-7C052D2C60A5}" destId="{65E49DE4-7491-DD4B-9B93-6C3BF7D57B5F}" srcOrd="5" destOrd="0" presId="urn:microsoft.com/office/officeart/2005/8/layout/bProcess3"/>
    <dgm:cxn modelId="{39CC4156-4915-D548-9180-20FC413A8BD4}" type="presParOf" srcId="{65E49DE4-7491-DD4B-9B93-6C3BF7D57B5F}" destId="{F7AE9AF1-2F07-3542-A540-BCE35132BB85}" srcOrd="0" destOrd="0" presId="urn:microsoft.com/office/officeart/2005/8/layout/bProcess3"/>
    <dgm:cxn modelId="{8139A1FB-75C4-594D-BA7F-4D23E96F8A22}" type="presParOf" srcId="{47CEE24B-0E57-A444-82BB-7C052D2C60A5}" destId="{0044B809-F231-EE4B-93A0-D5FF0CB40C80}" srcOrd="6" destOrd="0" presId="urn:microsoft.com/office/officeart/2005/8/layout/bProcess3"/>
    <dgm:cxn modelId="{D5F97D98-EB51-D74D-B5C1-5EE45BB0A196}" type="presParOf" srcId="{47CEE24B-0E57-A444-82BB-7C052D2C60A5}" destId="{E5F5D719-BF52-6A45-AE31-1C372C766B35}" srcOrd="7" destOrd="0" presId="urn:microsoft.com/office/officeart/2005/8/layout/bProcess3"/>
    <dgm:cxn modelId="{2ACC7985-DF68-034A-B79F-4F09AA50D8D2}" type="presParOf" srcId="{E5F5D719-BF52-6A45-AE31-1C372C766B35}" destId="{D20D06A5-82D4-194C-9259-9DBA0EAB2829}" srcOrd="0" destOrd="0" presId="urn:microsoft.com/office/officeart/2005/8/layout/bProcess3"/>
    <dgm:cxn modelId="{DD811CF9-F2EB-F048-86E7-F825DE8AB248}" type="presParOf" srcId="{47CEE24B-0E57-A444-82BB-7C052D2C60A5}" destId="{4B1A3BE8-E672-474B-88FA-C3C3FDB208DF}" srcOrd="8" destOrd="0" presId="urn:microsoft.com/office/officeart/2005/8/layout/bProcess3"/>
    <dgm:cxn modelId="{22328FF5-52E5-2348-8EC6-00A7A7C82EF9}" type="presParOf" srcId="{47CEE24B-0E57-A444-82BB-7C052D2C60A5}" destId="{47856EFE-409E-2F47-8891-995AD3C9ABA7}" srcOrd="9" destOrd="0" presId="urn:microsoft.com/office/officeart/2005/8/layout/bProcess3"/>
    <dgm:cxn modelId="{3E63EDAC-9A4C-C541-958B-7123A018EC09}" type="presParOf" srcId="{47856EFE-409E-2F47-8891-995AD3C9ABA7}" destId="{4646962C-6121-B741-A30C-8AD9D072783E}" srcOrd="0" destOrd="0" presId="urn:microsoft.com/office/officeart/2005/8/layout/bProcess3"/>
    <dgm:cxn modelId="{E05E6656-2885-1B41-9098-B025EDC35834}" type="presParOf" srcId="{47CEE24B-0E57-A444-82BB-7C052D2C60A5}" destId="{74349BD5-C80F-8D42-82CE-F56DCD1A9CF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0E679-9B16-3B4B-8797-5EE25F130122}">
      <dsp:nvSpPr>
        <dsp:cNvPr id="0" name=""/>
        <dsp:cNvSpPr/>
      </dsp:nvSpPr>
      <dsp:spPr>
        <a:xfrm>
          <a:off x="3131880" y="635568"/>
          <a:ext cx="49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960" y="45720"/>
              </a:lnTo>
              <a:lnTo>
                <a:pt x="262960" y="48023"/>
              </a:lnTo>
              <a:lnTo>
                <a:pt x="491721" y="48023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683" y="678677"/>
        <a:ext cx="26116" cy="5223"/>
      </dsp:txXfrm>
    </dsp:sp>
    <dsp:sp modelId="{84F1EA14-628E-9147-A6DE-4F74FCAB63D4}">
      <dsp:nvSpPr>
        <dsp:cNvPr id="0" name=""/>
        <dsp:cNvSpPr/>
      </dsp:nvSpPr>
      <dsp:spPr>
        <a:xfrm>
          <a:off x="862717" y="0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1. MS Excel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Import Data</a:t>
          </a:r>
        </a:p>
      </dsp:txBody>
      <dsp:txXfrm>
        <a:off x="862717" y="0"/>
        <a:ext cx="2270963" cy="1362577"/>
      </dsp:txXfrm>
    </dsp:sp>
    <dsp:sp modelId="{8D1A8858-7AA1-244F-B725-001E3993EE7F}">
      <dsp:nvSpPr>
        <dsp:cNvPr id="0" name=""/>
        <dsp:cNvSpPr/>
      </dsp:nvSpPr>
      <dsp:spPr>
        <a:xfrm>
          <a:off x="1998199" y="1363081"/>
          <a:ext cx="2793284" cy="491721"/>
        </a:xfrm>
        <a:custGeom>
          <a:avLst/>
          <a:gdLst/>
          <a:ahLst/>
          <a:cxnLst/>
          <a:rect l="0" t="0" r="0" b="0"/>
          <a:pathLst>
            <a:path>
              <a:moveTo>
                <a:pt x="2793284" y="0"/>
              </a:moveTo>
              <a:lnTo>
                <a:pt x="2793284" y="262960"/>
              </a:lnTo>
              <a:lnTo>
                <a:pt x="0" y="262960"/>
              </a:lnTo>
              <a:lnTo>
                <a:pt x="0" y="491721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3798" y="1606331"/>
        <a:ext cx="142085" cy="5223"/>
      </dsp:txXfrm>
    </dsp:sp>
    <dsp:sp modelId="{D7D81DDC-9C17-7244-8D4E-3E05F2C718B3}">
      <dsp:nvSpPr>
        <dsp:cNvPr id="0" name=""/>
        <dsp:cNvSpPr/>
      </dsp:nvSpPr>
      <dsp:spPr>
        <a:xfrm>
          <a:off x="3656002" y="23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2. Python</a:t>
          </a:r>
          <a:r>
            <a:rPr lang="en-US" sz="2400" kern="1200" dirty="0">
              <a:latin typeface="Tw Cen MT" panose="020B0602020104020603" pitchFamily="34" charset="77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Read Data</a:t>
          </a:r>
        </a:p>
      </dsp:txBody>
      <dsp:txXfrm>
        <a:off x="3656002" y="2303"/>
        <a:ext cx="2270963" cy="1362577"/>
      </dsp:txXfrm>
    </dsp:sp>
    <dsp:sp modelId="{65E49DE4-7491-DD4B-9B93-6C3BF7D57B5F}">
      <dsp:nvSpPr>
        <dsp:cNvPr id="0" name=""/>
        <dsp:cNvSpPr/>
      </dsp:nvSpPr>
      <dsp:spPr>
        <a:xfrm>
          <a:off x="3131880" y="2522772"/>
          <a:ext cx="49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21" y="45720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683" y="2565880"/>
        <a:ext cx="26116" cy="5223"/>
      </dsp:txXfrm>
    </dsp:sp>
    <dsp:sp modelId="{CF126530-4671-C64D-BB17-C3083A10CBE7}">
      <dsp:nvSpPr>
        <dsp:cNvPr id="0" name=""/>
        <dsp:cNvSpPr/>
      </dsp:nvSpPr>
      <dsp:spPr>
        <a:xfrm>
          <a:off x="862717" y="18872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3. PostgreSQL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Aggregate &amp; Query Data</a:t>
          </a:r>
        </a:p>
      </dsp:txBody>
      <dsp:txXfrm>
        <a:off x="862717" y="1887203"/>
        <a:ext cx="2270963" cy="1362577"/>
      </dsp:txXfrm>
    </dsp:sp>
    <dsp:sp modelId="{E5F5D719-BF52-6A45-AE31-1C372C766B35}">
      <dsp:nvSpPr>
        <dsp:cNvPr id="0" name=""/>
        <dsp:cNvSpPr/>
      </dsp:nvSpPr>
      <dsp:spPr>
        <a:xfrm>
          <a:off x="1998199" y="3247981"/>
          <a:ext cx="2793284" cy="491721"/>
        </a:xfrm>
        <a:custGeom>
          <a:avLst/>
          <a:gdLst/>
          <a:ahLst/>
          <a:cxnLst/>
          <a:rect l="0" t="0" r="0" b="0"/>
          <a:pathLst>
            <a:path>
              <a:moveTo>
                <a:pt x="2793284" y="0"/>
              </a:moveTo>
              <a:lnTo>
                <a:pt x="2793284" y="262960"/>
              </a:lnTo>
              <a:lnTo>
                <a:pt x="0" y="262960"/>
              </a:lnTo>
              <a:lnTo>
                <a:pt x="0" y="491721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3798" y="3491230"/>
        <a:ext cx="142085" cy="5223"/>
      </dsp:txXfrm>
    </dsp:sp>
    <dsp:sp modelId="{0044B809-F231-EE4B-93A0-D5FF0CB40C80}">
      <dsp:nvSpPr>
        <dsp:cNvPr id="0" name=""/>
        <dsp:cNvSpPr/>
      </dsp:nvSpPr>
      <dsp:spPr>
        <a:xfrm>
          <a:off x="3656002" y="18872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4. Python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 Calculations</a:t>
          </a:r>
        </a:p>
      </dsp:txBody>
      <dsp:txXfrm>
        <a:off x="3656002" y="1887203"/>
        <a:ext cx="2270963" cy="1362577"/>
      </dsp:txXfrm>
    </dsp:sp>
    <dsp:sp modelId="{47856EFE-409E-2F47-8891-995AD3C9ABA7}">
      <dsp:nvSpPr>
        <dsp:cNvPr id="0" name=""/>
        <dsp:cNvSpPr/>
      </dsp:nvSpPr>
      <dsp:spPr>
        <a:xfrm>
          <a:off x="3131880" y="4407672"/>
          <a:ext cx="49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21" y="45720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683" y="4450780"/>
        <a:ext cx="26116" cy="5223"/>
      </dsp:txXfrm>
    </dsp:sp>
    <dsp:sp modelId="{4B1A3BE8-E672-474B-88FA-C3C3FDB208DF}">
      <dsp:nvSpPr>
        <dsp:cNvPr id="0" name=""/>
        <dsp:cNvSpPr/>
      </dsp:nvSpPr>
      <dsp:spPr>
        <a:xfrm>
          <a:off x="862717" y="37721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5. Streamlit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Front-End UI</a:t>
          </a:r>
        </a:p>
      </dsp:txBody>
      <dsp:txXfrm>
        <a:off x="862717" y="3772103"/>
        <a:ext cx="2270963" cy="1362577"/>
      </dsp:txXfrm>
    </dsp:sp>
    <dsp:sp modelId="{74349BD5-C80F-8D42-82CE-F56DCD1A9CFB}">
      <dsp:nvSpPr>
        <dsp:cNvPr id="0" name=""/>
        <dsp:cNvSpPr/>
      </dsp:nvSpPr>
      <dsp:spPr>
        <a:xfrm>
          <a:off x="3656002" y="37721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6. MS Excel </a:t>
          </a:r>
          <a:r>
            <a:rPr lang="en-US" sz="2400" kern="1200" dirty="0">
              <a:latin typeface="Tw Cen MT" panose="020B0602020104020603" pitchFamily="34" charset="77"/>
            </a:rPr>
            <a:t>Export Report</a:t>
          </a:r>
        </a:p>
      </dsp:txBody>
      <dsp:txXfrm>
        <a:off x="3656002" y="3772103"/>
        <a:ext cx="2270963" cy="136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4/16/22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Placeholder 5" descr="City outline">
            <a:extLst>
              <a:ext uri="{FF2B5EF4-FFF2-40B4-BE49-F238E27FC236}">
                <a16:creationId xmlns:a16="http://schemas.microsoft.com/office/drawing/2014/main" id="{6163AB8D-6365-BF41-BE0B-5A77D074A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708" r="12708"/>
          <a:stretch>
            <a:fillRect/>
          </a:stretch>
        </p:blipFill>
        <p:spPr>
          <a:xfrm>
            <a:off x="10575158" y="136525"/>
            <a:ext cx="1056860" cy="1416702"/>
          </a:xfrm>
          <a:prstGeom prst="roundRect">
            <a:avLst>
              <a:gd name="adj" fmla="val 2543"/>
            </a:avLst>
          </a:prstGeom>
        </p:spPr>
      </p:pic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42" y="239485"/>
            <a:ext cx="6581554" cy="3409766"/>
          </a:xfrm>
        </p:spPr>
        <p:txBody>
          <a:bodyPr anchor="t" anchorCtr="0">
            <a:normAutofit fontScale="90000"/>
          </a:bodyPr>
          <a:lstStyle/>
          <a:p>
            <a:r>
              <a:rPr lang="en-US" sz="5000" b="1" dirty="0">
                <a:latin typeface="Tw Cen MT" panose="020B0602020104020603" pitchFamily="34" charset="77"/>
              </a:rPr>
              <a:t>Real Estate </a:t>
            </a:r>
            <a:br>
              <a:rPr lang="en-US" sz="5000" b="1" dirty="0">
                <a:latin typeface="Tw Cen MT" panose="020B0602020104020603" pitchFamily="34" charset="77"/>
              </a:rPr>
            </a:br>
            <a:r>
              <a:rPr lang="en-US" sz="5000" b="1" dirty="0">
                <a:latin typeface="Tw Cen MT" panose="020B0602020104020603" pitchFamily="34" charset="77"/>
              </a:rPr>
              <a:t>Portfolio TooL</a:t>
            </a:r>
            <a:br>
              <a:rPr lang="en-US" sz="5000" dirty="0">
                <a:latin typeface="Tw Cen MT" panose="020B0602020104020603" pitchFamily="34" charset="77"/>
              </a:rPr>
            </a:br>
            <a:r>
              <a:rPr lang="en-US" dirty="0">
                <a:latin typeface="Tw Cen MT" panose="020B0602020104020603" pitchFamily="34" charset="77"/>
              </a:rPr>
              <a:t>Minimum Viable Product</a:t>
            </a: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r>
              <a:rPr lang="en-US" sz="2400" dirty="0">
                <a:latin typeface="Tw Cen MT" panose="020B0602020104020603" pitchFamily="34" charset="77"/>
              </a:rPr>
              <a:t>Nick Baronti</a:t>
            </a:r>
            <a:br>
              <a:rPr lang="en-US" sz="2400" dirty="0">
                <a:latin typeface="Tw Cen MT" panose="020B0602020104020603" pitchFamily="34" charset="77"/>
              </a:rPr>
            </a:br>
            <a:r>
              <a:rPr lang="en-US" sz="2400" dirty="0">
                <a:latin typeface="Tw Cen MT" panose="020B0602020104020603" pitchFamily="34" charset="77"/>
              </a:rPr>
              <a:t>April 2022</a:t>
            </a:r>
            <a:br>
              <a:rPr lang="en-US" sz="4500" dirty="0">
                <a:latin typeface="Tw Cen MT" panose="020B0602020104020603" pitchFamily="34" charset="77"/>
              </a:rPr>
            </a:br>
            <a:endParaRPr lang="en-US" sz="4500" dirty="0">
              <a:latin typeface="Tw Cen MT" panose="020B0602020104020603" pitchFamily="34" charset="77"/>
            </a:endParaRPr>
          </a:p>
        </p:txBody>
      </p:sp>
      <p:pic>
        <p:nvPicPr>
          <p:cNvPr id="14" name="Graphic 13" descr="City with solid fill">
            <a:extLst>
              <a:ext uri="{FF2B5EF4-FFF2-40B4-BE49-F238E27FC236}">
                <a16:creationId xmlns:a16="http://schemas.microsoft.com/office/drawing/2014/main" id="{DCD1AEA6-C35C-334B-9FC8-2285068E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Project Overview &amp; Objectives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899C91-DBC3-EE4F-B88F-71DACBD7B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65485"/>
              </p:ext>
            </p:extLst>
          </p:nvPr>
        </p:nvGraphicFramePr>
        <p:xfrm>
          <a:off x="220717" y="1418894"/>
          <a:ext cx="1175056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019">
                  <a:extLst>
                    <a:ext uri="{9D8B030D-6E8A-4147-A177-3AD203B41FA5}">
                      <a16:colId xmlns:a16="http://schemas.microsoft.com/office/drawing/2014/main" val="3124817015"/>
                    </a:ext>
                  </a:extLst>
                </a:gridCol>
                <a:gridCol w="6011547">
                  <a:extLst>
                    <a:ext uri="{9D8B030D-6E8A-4147-A177-3AD203B41FA5}">
                      <a16:colId xmlns:a16="http://schemas.microsoft.com/office/drawing/2014/main" val="372490063"/>
                    </a:ext>
                  </a:extLst>
                </a:gridCol>
              </a:tblGrid>
              <a:tr h="4846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w Cen MT" panose="020B0602020104020603" pitchFamily="34" charset="77"/>
                        </a:rPr>
                        <a:t>WHAT IS THE REAL ESTATE PORTFOLIO TOOL?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51935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77"/>
                        </a:rPr>
                        <a:t>An application prototype (or “minimum viable product”) capable of reading, analyzing &amp; visualizing real estate portfolio data and running portfolio calculations for selected portfolio actions and scenarios.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94201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lt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PROJECT GOALS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lt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WHY DEVELOP THIS TOOL?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91074"/>
                  </a:ext>
                </a:extLst>
              </a:tr>
              <a:tr h="3200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77"/>
                        </a:rPr>
                        <a:t>Create a technology-based real estate forecasting tool with the power to store client real estate data and automate calculations that support client real estate decisions.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77"/>
                        </a:rPr>
                        <a:t>Build an end-to-end application that imports structured Excel-based data, stores data in a relational SQL database, runs portfolio calculations in Python, and visualizes &amp; reports outputs in Streamlit.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Corporate entities are now making quicker, high-profile decisions around real estate due to the pandemic and accelerated adoption of Hybrid work.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Currently there is a lack of technology to support corporate real estate organizations and professionals in making quick and effective real estate decisions.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Organization are slow in speed to execute strategies due to data silos and inaccuracies and there is a lack of technology that supports automation.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67318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407850-A13B-E14D-9B0F-E925E0ECAABD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1</a:t>
            </a:fld>
            <a:endParaRPr lang="en-US" dirty="0">
              <a:latin typeface="Tw Cen MT" panose="020B0602020104020603" pitchFamily="34" charset="77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6D70EE-B666-E543-89D6-35FED88F244A}"/>
              </a:ext>
            </a:extLst>
          </p:cNvPr>
          <p:cNvSpPr txBox="1">
            <a:spLocks/>
          </p:cNvSpPr>
          <p:nvPr/>
        </p:nvSpPr>
        <p:spPr>
          <a:xfrm>
            <a:off x="9611958" y="67090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1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Project Approach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85F4C2-85BF-D140-8FAE-F6599FDDD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887462"/>
              </p:ext>
            </p:extLst>
          </p:nvPr>
        </p:nvGraphicFramePr>
        <p:xfrm>
          <a:off x="5756647" y="1511128"/>
          <a:ext cx="6789683" cy="5136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5BDEA1-01BF-F946-854D-3AB69A33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50139"/>
              </p:ext>
            </p:extLst>
          </p:nvPr>
        </p:nvGraphicFramePr>
        <p:xfrm>
          <a:off x="231228" y="1463044"/>
          <a:ext cx="605527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272">
                  <a:extLst>
                    <a:ext uri="{9D8B030D-6E8A-4147-A177-3AD203B41FA5}">
                      <a16:colId xmlns:a16="http://schemas.microsoft.com/office/drawing/2014/main" val="115389735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w Cen MT" panose="020B0602020104020603" pitchFamily="34" charset="77"/>
                        </a:rPr>
                        <a:t>Six Step Approach for Calculations &amp; Visualizations: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93215"/>
                  </a:ext>
                </a:extLst>
              </a:tr>
              <a:tr h="475488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1: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Populate Excel import template (multi-tab workbook).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2: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Read Excel data into Python (parsing into individual CSVs). Execute schema and query SQL scripts and export data to PostgreSQL using SQLalchemy.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3: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PostgreSQL database houses all portfolio data in normalized form with primary and foreign key connections for all tables.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4: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Data is queried from created Views in PostgreSQL and read back into Python.  Calculations are then run on the aggregated View data.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5: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Front-end user interface is driven in Streamlit with ability to select calculation types, portfolio details, and scenarios.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6: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End user can export calculations into Excel report.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56510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771FB7-F7BC-8A47-A152-31C57F1532AD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2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742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Relational Database Diagram (PostgreSQL)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596F4D-DDC1-8E4F-9376-28B8BFC1D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27" y="1405060"/>
            <a:ext cx="11750565" cy="4901141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800E-BE10-1943-A9BB-002FD4F16955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3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868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Key Outcomes – Streamlit Application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97AE1-15A9-FE42-8535-89B38FBBB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118" y="1523997"/>
            <a:ext cx="7616507" cy="506233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A7CCF59-DFA2-EC4B-994D-D513B2069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53493"/>
              </p:ext>
            </p:extLst>
          </p:nvPr>
        </p:nvGraphicFramePr>
        <p:xfrm>
          <a:off x="231228" y="1463044"/>
          <a:ext cx="3695313" cy="51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313">
                  <a:extLst>
                    <a:ext uri="{9D8B030D-6E8A-4147-A177-3AD203B41FA5}">
                      <a16:colId xmlns:a16="http://schemas.microsoft.com/office/drawing/2014/main" val="1153897354"/>
                    </a:ext>
                  </a:extLst>
                </a:gridCol>
              </a:tblGrid>
              <a:tr h="658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w Cen MT" panose="020B0602020104020603" pitchFamily="34" charset="77"/>
                        </a:rPr>
                        <a:t>Streamlit User Interface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93215"/>
                  </a:ext>
                </a:extLst>
              </a:tr>
              <a:tr h="4464981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US" sz="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Upload Excel data using file browser.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Click submit to read Excel data and query the data to PostgreSQL.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Select either Portfolio or Market-level calculations in the left side bar.  If Market-level is selected, an additional drop down will display to select a market based on the imported data.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Prior to running calculations, select calculation type to perform, scenario, and input calculation start and end dates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Run calculation and download reports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56510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13827B-5769-6149-8F1C-9CE45942B286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4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7391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Output Analytics (Portfolio Map)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31E4A0-1F0F-9F4C-A00D-716BCFE74248}"/>
              </a:ext>
            </a:extLst>
          </p:cNvPr>
          <p:cNvSpPr/>
          <p:nvPr/>
        </p:nvSpPr>
        <p:spPr>
          <a:xfrm>
            <a:off x="4830537" y="1369400"/>
            <a:ext cx="5838869" cy="395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Current Portfolio Map (Based on Selection):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7F086-41E6-1A4F-872F-0F6A379D2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37" y="1838739"/>
            <a:ext cx="5838869" cy="4684480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3E785-918D-DA4E-BAD6-CD24E57BA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37" y="1838739"/>
            <a:ext cx="3095763" cy="3417947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3F3056-A311-A14B-9E85-00CE7DBFFF62}"/>
              </a:ext>
            </a:extLst>
          </p:cNvPr>
          <p:cNvSpPr/>
          <p:nvPr/>
        </p:nvSpPr>
        <p:spPr>
          <a:xfrm>
            <a:off x="639537" y="1358888"/>
            <a:ext cx="3095763" cy="395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Select Market or Portfolio: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1D8FFBE-A76F-AB40-A2FD-88913BB4E997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5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34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Output Analytics (Annual P&amp;L Savings)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33F32D-FB35-D144-BE46-196F6FD34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05" r="17877"/>
          <a:stretch/>
        </p:blipFill>
        <p:spPr>
          <a:xfrm>
            <a:off x="231229" y="1335074"/>
            <a:ext cx="7697158" cy="5365005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F012DB-C7FA-944D-B4B6-FB5F9A4800D2}"/>
              </a:ext>
            </a:extLst>
          </p:cNvPr>
          <p:cNvSpPr/>
          <p:nvPr/>
        </p:nvSpPr>
        <p:spPr>
          <a:xfrm>
            <a:off x="959577" y="1609394"/>
            <a:ext cx="5726973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Annual &amp; Cumulative Portfolio P&amp;L Savings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51EAC-28E8-EF41-917B-B9D411FF3C30}"/>
              </a:ext>
            </a:extLst>
          </p:cNvPr>
          <p:cNvCxnSpPr>
            <a:cxnSpLocks/>
          </p:cNvCxnSpPr>
          <p:nvPr/>
        </p:nvCxnSpPr>
        <p:spPr>
          <a:xfrm flipV="1">
            <a:off x="1611630" y="2708910"/>
            <a:ext cx="4777740" cy="238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116F57B-DB3F-E74B-B80C-EC986E945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735" y="2292381"/>
            <a:ext cx="2896978" cy="380823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8F3B55-5DDD-B547-A4C9-0C69A37F7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77" y="2448560"/>
            <a:ext cx="20066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10BAA2-770D-CD49-87D7-0B352A667521}"/>
              </a:ext>
            </a:extLst>
          </p:cNvPr>
          <p:cNvSpPr/>
          <p:nvPr/>
        </p:nvSpPr>
        <p:spPr>
          <a:xfrm>
            <a:off x="8557166" y="1807483"/>
            <a:ext cx="3173882" cy="395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Generate Visuals &amp; Reports: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C0E853-6378-B546-8EA4-BFCEF6D27B7D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6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11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Next Steps (Beyond this Bootcamp)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46881-E34F-7D45-A9D5-24E7A2638F75}"/>
              </a:ext>
            </a:extLst>
          </p:cNvPr>
          <p:cNvSpPr txBox="1"/>
          <p:nvPr/>
        </p:nvSpPr>
        <p:spPr>
          <a:xfrm>
            <a:off x="231228" y="1393902"/>
            <a:ext cx="1158906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Continue to develop Python script adding detailed calculations &amp; functions for current portfolio analytics, site-level actions, and projected cash &amp; P&amp;L financials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Re-direct scenario calculation data back to SQL database for storage &amp; reporting.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Build-out additional visualization and reporting capabilities.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Develop front-end user interface outside of Streamlit (i.e., Tableau, Power BI, Other Platforms).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Other portfolio tracking capabilities (i.e., project execution, actual vs. forecasts, supply vs. demand forecasting)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Cloud data storage, client licensing, account management tool, and more…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71F132-B3F8-F043-B4D8-360FE18FE19F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7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136099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622</Words>
  <Application>Microsoft Macintosh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Tw Cen MT</vt:lpstr>
      <vt:lpstr>Wingdings</vt:lpstr>
      <vt:lpstr>Balancing Act</vt:lpstr>
      <vt:lpstr>Wellspring</vt:lpstr>
      <vt:lpstr>Star of the show</vt:lpstr>
      <vt:lpstr>Amusements</vt:lpstr>
      <vt:lpstr>Real Estate  Portfolio TooL Minimum Viable Product       Nick Baronti April 2022 </vt:lpstr>
      <vt:lpstr>Project Overview &amp; Objectives</vt:lpstr>
      <vt:lpstr>Project Approach</vt:lpstr>
      <vt:lpstr>Relational Database Diagram (PostgreSQL)</vt:lpstr>
      <vt:lpstr>Key Outcomes – Streamlit Application</vt:lpstr>
      <vt:lpstr>Output Analytics (Portfolio Map)</vt:lpstr>
      <vt:lpstr>Output Analytics (Annual P&amp;L Savings)</vt:lpstr>
      <vt:lpstr>Next Steps (Beyond this Bootcamp)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2022-04-16T14:34:34Z</dcterms:modified>
</cp:coreProperties>
</file>