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3" r:id="rId2"/>
  </p:sldMasterIdLst>
  <p:notesMasterIdLst>
    <p:notesMasterId r:id="rId37"/>
  </p:notesMasterIdLst>
  <p:sldIdLst>
    <p:sldId id="285" r:id="rId3"/>
    <p:sldId id="286" r:id="rId4"/>
    <p:sldId id="287" r:id="rId5"/>
    <p:sldId id="371" r:id="rId6"/>
    <p:sldId id="374" r:id="rId7"/>
    <p:sldId id="373" r:id="rId8"/>
    <p:sldId id="372" r:id="rId9"/>
    <p:sldId id="375" r:id="rId10"/>
    <p:sldId id="376" r:id="rId11"/>
    <p:sldId id="397" r:id="rId12"/>
    <p:sldId id="392" r:id="rId13"/>
    <p:sldId id="399" r:id="rId14"/>
    <p:sldId id="391" r:id="rId15"/>
    <p:sldId id="280" r:id="rId16"/>
    <p:sldId id="377" r:id="rId17"/>
    <p:sldId id="380" r:id="rId18"/>
    <p:sldId id="378" r:id="rId19"/>
    <p:sldId id="379" r:id="rId20"/>
    <p:sldId id="381" r:id="rId21"/>
    <p:sldId id="398" r:id="rId22"/>
    <p:sldId id="382" r:id="rId23"/>
    <p:sldId id="393" r:id="rId24"/>
    <p:sldId id="282" r:id="rId25"/>
    <p:sldId id="383" r:id="rId26"/>
    <p:sldId id="394" r:id="rId27"/>
    <p:sldId id="384" r:id="rId28"/>
    <p:sldId id="385" r:id="rId29"/>
    <p:sldId id="387" r:id="rId30"/>
    <p:sldId id="396" r:id="rId31"/>
    <p:sldId id="388" r:id="rId32"/>
    <p:sldId id="395" r:id="rId33"/>
    <p:sldId id="386" r:id="rId34"/>
    <p:sldId id="389" r:id="rId35"/>
    <p:sldId id="337" r:id="rId3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368" autoAdjust="0"/>
    <p:restoredTop sz="97404" autoAdjust="0"/>
  </p:normalViewPr>
  <p:slideViewPr>
    <p:cSldViewPr>
      <p:cViewPr varScale="1">
        <p:scale>
          <a:sx n="59" d="100"/>
          <a:sy n="59" d="100"/>
        </p:scale>
        <p:origin x="131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78E7325-C809-49A8-8ABC-2B845DCE1E32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06F6D69-3490-4312-B84F-49E1506FB7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818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>
                <a:latin typeface="Arial"/>
              </a:rPr>
              <a:t>נתחיל בשלב מ</a:t>
            </a:r>
            <a:r>
              <a:rPr lang="en-US" dirty="0">
                <a:latin typeface="Arial"/>
              </a:rPr>
              <a:t>VM</a:t>
            </a:r>
            <a:r>
              <a:rPr lang="he-IL" dirty="0">
                <a:latin typeface="Arial"/>
              </a:rPr>
              <a:t> ל</a:t>
            </a:r>
            <a:r>
              <a:rPr lang="en-US" dirty="0">
                <a:latin typeface="Arial"/>
              </a:rPr>
              <a:t>ASM</a:t>
            </a:r>
            <a:r>
              <a:rPr lang="he-IL" dirty="0">
                <a:latin typeface="Arial"/>
              </a:rPr>
              <a:t>, </a:t>
            </a:r>
            <a:r>
              <a:rPr lang="he-IL" dirty="0" err="1">
                <a:latin typeface="Arial"/>
              </a:rPr>
              <a:t>ואחכ</a:t>
            </a:r>
            <a:r>
              <a:rPr lang="he-IL" dirty="0">
                <a:latin typeface="Arial"/>
              </a:rPr>
              <a:t> רק מ</a:t>
            </a:r>
            <a:r>
              <a:rPr lang="en-US" dirty="0">
                <a:latin typeface="Arial"/>
              </a:rPr>
              <a:t>JACK</a:t>
            </a:r>
            <a:r>
              <a:rPr lang="he-IL" dirty="0">
                <a:latin typeface="Arial"/>
              </a:rPr>
              <a:t> ל</a:t>
            </a:r>
            <a:r>
              <a:rPr lang="en-US" dirty="0">
                <a:latin typeface="Arial"/>
              </a:rPr>
              <a:t>VM</a:t>
            </a:r>
            <a:r>
              <a:rPr lang="he-IL" dirty="0">
                <a:latin typeface="Arial"/>
              </a:rPr>
              <a:t> (התרגום יותר קשה – כי צריך להבין דקדוק לעומק כדי לתרגם משפה עילית)</a:t>
            </a:r>
          </a:p>
          <a:p>
            <a:r>
              <a:rPr lang="he-IL" dirty="0">
                <a:latin typeface="Arial"/>
              </a:rPr>
              <a:t>מחולק ל-2 כי בכל חלק מתרגמים חלק מהפקודות בשפה. קודם</a:t>
            </a:r>
            <a:r>
              <a:rPr lang="he-IL" baseline="0" dirty="0">
                <a:latin typeface="Arial"/>
              </a:rPr>
              <a:t> הקלות יותר</a:t>
            </a:r>
            <a:endParaRPr lang="he-IL" dirty="0">
              <a:latin typeface="Arial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A87E2-F36B-4EC7-8ABC-6C61397868D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21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התחלת תרגום של תכנית 0 שלכן בדרך כלל לוקח שני שיעורים להסביר אותו. אבל צריך שכבר אחרי השיעור הראשון יוכלו לעשות משהו.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544C4-0544-4EB0-9700-7C84F11D2A6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249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למה כמובן? כי בשלב ראשון – אנו רק מחלקים את הקוד לאסימונים.</a:t>
            </a:r>
          </a:p>
          <a:p>
            <a:r>
              <a:rPr lang="he-IL" dirty="0"/>
              <a:t>כל מ שמופיע בקוד הסופי הוא טרמינלים בלבד. בכתיבת הקוד, את הנון-טרמינלים הרי פותחים ופותחים עד להגעה לטרמינלים. כעת אנחנו התהליך הפוך – מטרמינלים לנון טרמינלים.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F6D69-3490-4312-B84F-49E1506FB71A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416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F6D69-3490-4312-B84F-49E1506FB71A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073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DD686F9-E11C-4211-8FAD-5E3BDE084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368A3A-B4B7-44E5-97F8-CEE9EF3B46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4C24F2-617B-4F1F-B026-E252B1FB4B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57683-33BF-446E-B91A-C4E46367EA90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803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6071-7B5C-40B8-BF65-D92BEC681E7E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6BD-64E6-49B4-8273-405B0A863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119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6" r:id="rId12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B8419C-6601-435B-B738-68665C51FBB5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and2tetris.org/lectures/PDF/lecture%2010%20compiler%20I.pdf" TargetMode="External"/><Relationship Id="rId2" Type="http://schemas.openxmlformats.org/officeDocument/2006/relationships/hyperlink" Target="http://nand2tetri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nd2tetris.org/10.php" TargetMode="External"/><Relationship Id="rId4" Type="http://schemas.openxmlformats.org/officeDocument/2006/relationships/hyperlink" Target="http://www1.idc.ac.il/tecs/book/chapter10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עקרונות שפות תכנה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 תרגיל 9 – תשפ"א</a:t>
            </a:r>
          </a:p>
        </p:txBody>
      </p:sp>
    </p:spTree>
    <p:extLst>
      <p:ext uri="{BB962C8B-B14F-4D97-AF65-F5344CB8AC3E}">
        <p14:creationId xmlns:p14="http://schemas.microsoft.com/office/powerpoint/2010/main" val="388944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זה בכלל </a:t>
            </a:r>
            <a:r>
              <a:rPr lang="en-US" dirty="0"/>
              <a:t>XML</a:t>
            </a:r>
            <a:r>
              <a:rPr lang="he-IL" dirty="0"/>
              <a:t>?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XML</a:t>
            </a:r>
            <a:r>
              <a:rPr lang="he-IL" dirty="0"/>
              <a:t> הוא תקן מוסכם להצגת נתונים במחשבים.</a:t>
            </a:r>
          </a:p>
          <a:p>
            <a:pPr lvl="1"/>
            <a:r>
              <a:rPr lang="he-IL" dirty="0"/>
              <a:t>זו אינה שפת </a:t>
            </a:r>
            <a:r>
              <a:rPr lang="he-IL" dirty="0" err="1"/>
              <a:t>תיכנות</a:t>
            </a:r>
            <a:endParaRPr lang="he-IL" dirty="0"/>
          </a:p>
          <a:p>
            <a:r>
              <a:rPr lang="he-IL" dirty="0"/>
              <a:t>זוהי מוסכמה להצגת מידע, שאינה מגדירה איזה מידע יוצג.</a:t>
            </a:r>
          </a:p>
          <a:p>
            <a:r>
              <a:rPr lang="he-IL" dirty="0"/>
              <a:t>הייצוג עצמו מתבצע ע"י תגיות שמגדירות אלמנטים.</a:t>
            </a:r>
          </a:p>
          <a:p>
            <a:pPr lvl="1"/>
            <a:r>
              <a:rPr lang="he-IL" dirty="0"/>
              <a:t>ניתן גם להגדיר תכונות לכל תגית – לא רלוונטי כרגע מבחינתנו.</a:t>
            </a:r>
          </a:p>
          <a:p>
            <a:r>
              <a:rPr lang="he-IL" dirty="0"/>
              <a:t>יתרונות:</a:t>
            </a:r>
          </a:p>
          <a:p>
            <a:pPr lvl="1"/>
            <a:r>
              <a:rPr lang="he-IL" dirty="0"/>
              <a:t>הצגת המידע כטקסט</a:t>
            </a:r>
          </a:p>
          <a:p>
            <a:pPr lvl="1"/>
            <a:r>
              <a:rPr lang="he-IL" dirty="0"/>
              <a:t>תיאור הנתונים צמוד למידע</a:t>
            </a:r>
          </a:p>
          <a:p>
            <a:pPr lvl="1"/>
            <a:r>
              <a:rPr lang="he-IL" dirty="0"/>
              <a:t>ניתן לסדר את המידע באופן היררכי</a:t>
            </a:r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XML</a:t>
            </a:r>
            <a:r>
              <a:rPr lang="he-IL" dirty="0"/>
              <a:t> משמש כמעט בכל תחום במדעי המחשב.</a:t>
            </a:r>
          </a:p>
        </p:txBody>
      </p:sp>
    </p:spTree>
    <p:extLst>
      <p:ext uri="{BB962C8B-B14F-4D97-AF65-F5344CB8AC3E}">
        <p14:creationId xmlns:p14="http://schemas.microsoft.com/office/powerpoint/2010/main" val="132607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קצת על </a:t>
            </a:r>
            <a:r>
              <a:rPr lang="en-US" dirty="0"/>
              <a:t>XML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he-IL" dirty="0"/>
              <a:t>כל זוג תואם של סוגריים מגדיר אלמנט בעל שם. לכל אלמנט חייב להיות תג פותח ותג סוגר </a:t>
            </a:r>
          </a:p>
          <a:p>
            <a:pPr lvl="1"/>
            <a:r>
              <a:rPr lang="he-IL" dirty="0"/>
              <a:t>  &lt;שם/&gt; תוכן &lt;שם&gt;</a:t>
            </a:r>
            <a:endParaRPr lang="en-US" dirty="0"/>
          </a:p>
          <a:p>
            <a:pPr lvl="0"/>
            <a:r>
              <a:rPr lang="he-IL" dirty="0"/>
              <a:t>בין התג הפותח לתג הסוגר, יכול להיות תוכן (ערך של האלמנט) </a:t>
            </a:r>
          </a:p>
          <a:p>
            <a:pPr lvl="1"/>
            <a:r>
              <a:rPr lang="he-IL" dirty="0"/>
              <a:t>למשל: אלמנטים נוספים, טקסט. </a:t>
            </a:r>
            <a:endParaRPr lang="en-US" dirty="0"/>
          </a:p>
          <a:p>
            <a:pPr lvl="0"/>
            <a:r>
              <a:rPr lang="he-IL" dirty="0"/>
              <a:t>חייב להיות אלמנט שורש שעוטף את כל האלמנטים האחרים יחד</a:t>
            </a:r>
            <a:endParaRPr lang="en-US" dirty="0"/>
          </a:p>
          <a:p>
            <a:pPr lvl="0"/>
            <a:r>
              <a:rPr lang="he-IL" dirty="0"/>
              <a:t>התגית הראשונה שנפתחת תהיה האחרונה שתיסגר, והאחרונה שנפתחת – הראשונה שתיסגר. </a:t>
            </a:r>
          </a:p>
          <a:p>
            <a:pPr lvl="0"/>
            <a:r>
              <a:rPr lang="he-IL" dirty="0"/>
              <a:t>ניתן להגדיר מספר בלתי מוגבל של אלמנטים מכל סוג שהוא.</a:t>
            </a:r>
            <a:endParaRPr lang="en-US" dirty="0"/>
          </a:p>
          <a:p>
            <a:pPr lvl="0"/>
            <a:r>
              <a:rPr lang="he-IL" dirty="0"/>
              <a:t>ישנם תווים שמורים לתחביר של </a:t>
            </a:r>
            <a:r>
              <a:rPr lang="en-US" dirty="0"/>
              <a:t>XML</a:t>
            </a:r>
            <a:r>
              <a:rPr lang="he-IL" dirty="0"/>
              <a:t>. במידה ויש צורך להתייחס לתווים אלו כתוכן של אלמנט, יש להשתמש בייצוג חילופי עבורם (כדי להבחין בין התוכן לשימוש הרגיל בתו)</a:t>
            </a:r>
            <a:endParaRPr lang="en-US" dirty="0"/>
          </a:p>
          <a:p>
            <a:pPr lvl="0"/>
            <a:r>
              <a:rPr lang="he-IL" dirty="0"/>
              <a:t>שם התגית תמיד ייכתב באותיות באנגלית ללא רווחים.</a:t>
            </a:r>
            <a:endParaRPr lang="en-US" dirty="0"/>
          </a:p>
          <a:p>
            <a:pPr lvl="0"/>
            <a:r>
              <a:rPr lang="he-IL" dirty="0"/>
              <a:t>יש רגישות לאותיות גדולות/קטנות 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986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F63814-59B0-4471-B6E0-071008E5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על </a:t>
            </a:r>
            <a:r>
              <a:rPr lang="en-US" dirty="0"/>
              <a:t>XML</a:t>
            </a:r>
            <a:r>
              <a:rPr lang="he-IL" dirty="0"/>
              <a:t> ועצים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13BFDF-0DAD-49B5-A218-43E6A013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מאחר ו</a:t>
            </a:r>
            <a:r>
              <a:rPr lang="en-US" dirty="0"/>
              <a:t>XML</a:t>
            </a:r>
            <a:r>
              <a:rPr lang="he-IL" dirty="0"/>
              <a:t> בנוי בצורה היררכית, עם שורש יחיד – הרי שבעצם זהו מבנה נתונים של עץ.</a:t>
            </a:r>
          </a:p>
          <a:p>
            <a:r>
              <a:rPr lang="he-IL" dirty="0"/>
              <a:t>התוצר של שלב הניתוח התחבירי – הוא עץ גזירה / עץ תחביר.</a:t>
            </a:r>
          </a:p>
          <a:p>
            <a:pPr lvl="1"/>
            <a:r>
              <a:rPr lang="he-IL" dirty="0"/>
              <a:t>עץ גזירה – מכיל את משתני התחביר</a:t>
            </a:r>
          </a:p>
          <a:p>
            <a:pPr lvl="1"/>
            <a:r>
              <a:rPr lang="he-IL" dirty="0"/>
              <a:t>עץ תחביר מופשט – מכיל רק את הקוד</a:t>
            </a:r>
          </a:p>
          <a:p>
            <a:endParaRPr lang="he-IL" dirty="0"/>
          </a:p>
          <a:p>
            <a:r>
              <a:rPr lang="he-IL" dirty="0"/>
              <a:t>לכן – יצירת קובץ </a:t>
            </a:r>
            <a:r>
              <a:rPr lang="en-US" dirty="0"/>
              <a:t>XML</a:t>
            </a:r>
            <a:r>
              <a:rPr lang="he-IL" dirty="0"/>
              <a:t> בהיררכיה מתאימה – היא התוצאה שאנו רוצים לקבל בשלב הניתוח התחבירי.</a:t>
            </a:r>
          </a:p>
          <a:p>
            <a:r>
              <a:rPr lang="he-IL" dirty="0"/>
              <a:t>נתחיל ביצירת האסימונים – ניתוח לקסיקלי, שבה כל האסימונים יהיו באותה רמה, ולאחר מכן נהפוך אותם לעץ גזירה</a:t>
            </a:r>
          </a:p>
        </p:txBody>
      </p:sp>
    </p:spTree>
    <p:extLst>
      <p:ext uri="{BB962C8B-B14F-4D97-AF65-F5344CB8AC3E}">
        <p14:creationId xmlns:p14="http://schemas.microsoft.com/office/powerpoint/2010/main" val="328001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חלק א - </a:t>
            </a:r>
            <a:r>
              <a:rPr lang="en-US" dirty="0"/>
              <a:t>Tokenizing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172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>
            <a:extLst>
              <a:ext uri="{FF2B5EF4-FFF2-40B4-BE49-F238E27FC236}">
                <a16:creationId xmlns:a16="http://schemas.microsoft.com/office/drawing/2014/main" id="{B2D03669-A13B-4F73-9DA0-C7FAB4F6291D}"/>
              </a:ext>
            </a:extLst>
          </p:cNvPr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3488" y="690563"/>
            <a:ext cx="6677025" cy="5019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המטרה: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2800" dirty="0"/>
              <a:t>כתיבת תכנית:</a:t>
            </a:r>
            <a:endParaRPr lang="en-US" sz="2800" dirty="0"/>
          </a:p>
          <a:p>
            <a:pPr lvl="1"/>
            <a:r>
              <a:rPr lang="he-IL" sz="2400" dirty="0"/>
              <a:t>התוכנית הראשית, תקבל כקלט מסלול של ספריה ותעבור על כל קבצי ה </a:t>
            </a:r>
            <a:r>
              <a:rPr lang="en-US" sz="2400" dirty="0"/>
              <a:t>JACK</a:t>
            </a:r>
            <a:r>
              <a:rPr lang="he-IL" sz="2400" dirty="0"/>
              <a:t> בספריה.</a:t>
            </a:r>
            <a:endParaRPr lang="en-US" sz="2400" dirty="0"/>
          </a:p>
          <a:p>
            <a:pPr lvl="1"/>
            <a:r>
              <a:rPr lang="he-IL" sz="2400" dirty="0"/>
              <a:t>עבור כל קובץ </a:t>
            </a:r>
            <a:r>
              <a:rPr lang="en-US" sz="2400" b="1" dirty="0" err="1"/>
              <a:t>xxx.jack</a:t>
            </a:r>
            <a:r>
              <a:rPr lang="he-IL" sz="2400" dirty="0"/>
              <a:t> היא תייצר קובץ חדש בשם </a:t>
            </a:r>
            <a:r>
              <a:rPr lang="en-US" sz="2400" b="1" dirty="0"/>
              <a:t>xxx</a:t>
            </a:r>
            <a:r>
              <a:rPr lang="en-US" sz="2400" b="1" u="sng" dirty="0"/>
              <a:t>T</a:t>
            </a:r>
            <a:r>
              <a:rPr lang="en-US" sz="2400" b="1" dirty="0"/>
              <a:t>.xml</a:t>
            </a:r>
            <a:r>
              <a:rPr lang="he-IL" sz="2400" dirty="0"/>
              <a:t> . </a:t>
            </a:r>
          </a:p>
          <a:p>
            <a:pPr lvl="2"/>
            <a:r>
              <a:rPr lang="he-IL" sz="2000" dirty="0"/>
              <a:t>יצירת הקובץ החדש תבוצע ע"י מודול/מחלקה בשם </a:t>
            </a:r>
            <a:r>
              <a:rPr lang="en-US" sz="2000" b="1" dirty="0"/>
              <a:t>Tokenizing</a:t>
            </a:r>
            <a:endParaRPr lang="en-US" sz="2000" dirty="0"/>
          </a:p>
          <a:p>
            <a:pPr lvl="2"/>
            <a:r>
              <a:rPr lang="he-IL" sz="2000" dirty="0"/>
              <a:t>קובץ ה </a:t>
            </a:r>
            <a:r>
              <a:rPr lang="en-US" sz="2000" b="1" dirty="0"/>
              <a:t>xxxT.xml</a:t>
            </a:r>
            <a:r>
              <a:rPr lang="he-IL" sz="2000" dirty="0"/>
              <a:t> יחלק את קובץ ה </a:t>
            </a:r>
            <a:r>
              <a:rPr lang="en-US" sz="2000" b="1" dirty="0" err="1"/>
              <a:t>xxx.jack</a:t>
            </a:r>
            <a:r>
              <a:rPr lang="he-IL" sz="2000" dirty="0"/>
              <a:t> ל </a:t>
            </a:r>
            <a:r>
              <a:rPr lang="en-US" sz="2000" dirty="0"/>
              <a:t>Tokens</a:t>
            </a:r>
            <a:r>
              <a:rPr lang="he-IL" sz="2000" dirty="0"/>
              <a:t> בעטיפה של </a:t>
            </a:r>
            <a:r>
              <a:rPr lang="en-US" sz="2000" dirty="0"/>
              <a:t>XML</a:t>
            </a:r>
            <a:r>
              <a:rPr lang="he-IL" sz="2000" dirty="0"/>
              <a:t>.</a:t>
            </a:r>
            <a:endParaRPr lang="en-US" sz="2000" dirty="0"/>
          </a:p>
          <a:p>
            <a:pPr lvl="3"/>
            <a:r>
              <a:rPr lang="he-IL" sz="1800" dirty="0"/>
              <a:t>הקובץ יתחיל בשורה </a:t>
            </a:r>
            <a:r>
              <a:rPr lang="en-US" sz="1800" dirty="0"/>
              <a:t>&lt;tokens&gt;</a:t>
            </a:r>
            <a:r>
              <a:rPr lang="he-IL" sz="1800" dirty="0"/>
              <a:t> ויסתיים בשורה </a:t>
            </a:r>
            <a:r>
              <a:rPr lang="en-US" sz="1800" dirty="0"/>
              <a:t>&lt;/tokens&gt;</a:t>
            </a:r>
          </a:p>
          <a:p>
            <a:pPr lvl="3"/>
            <a:r>
              <a:rPr lang="he-IL" sz="1800" dirty="0"/>
              <a:t>כל </a:t>
            </a:r>
            <a:r>
              <a:rPr lang="en-US" sz="1800" dirty="0"/>
              <a:t>Token</a:t>
            </a:r>
            <a:r>
              <a:rPr lang="he-IL" sz="1800" dirty="0"/>
              <a:t> בקובץ ה </a:t>
            </a:r>
            <a:r>
              <a:rPr lang="en-US" sz="1800" dirty="0"/>
              <a:t>jack</a:t>
            </a:r>
            <a:r>
              <a:rPr lang="he-IL" sz="1800" dirty="0"/>
              <a:t> ייכתב בשורה נפרדת בקובץ ה </a:t>
            </a:r>
            <a:r>
              <a:rPr lang="en-US" sz="1800" dirty="0"/>
              <a:t>xml</a:t>
            </a:r>
            <a:r>
              <a:rPr lang="he-IL" sz="1800" dirty="0"/>
              <a:t> בתוספת הסיווג שלו בצורת </a:t>
            </a:r>
            <a:r>
              <a:rPr lang="en-US" sz="1800" dirty="0"/>
              <a:t>XML tag</a:t>
            </a:r>
            <a:r>
              <a:rPr lang="he-IL" sz="1800" dirty="0"/>
              <a:t>.</a:t>
            </a:r>
            <a:endParaRPr lang="en-US" sz="1800" dirty="0"/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07569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כללי הסיווג של שפת </a:t>
            </a:r>
            <a:r>
              <a:rPr lang="en-US" dirty="0"/>
              <a:t>jack</a:t>
            </a:r>
            <a:r>
              <a:rPr lang="he-IL" dirty="0"/>
              <a:t> - חלקי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1600" dirty="0"/>
              <a:t>מקרא:</a:t>
            </a:r>
          </a:p>
          <a:p>
            <a:pPr lvl="1"/>
            <a:r>
              <a:rPr lang="he-IL" sz="1400" dirty="0"/>
              <a:t>אותיות </a:t>
            </a:r>
            <a:r>
              <a:rPr lang="he-IL" sz="1400" b="1" dirty="0"/>
              <a:t>מודגשות</a:t>
            </a:r>
            <a:r>
              <a:rPr lang="he-IL" sz="1400" dirty="0"/>
              <a:t> משמשות עבור טרמינלים (אלמנטים סופיים)</a:t>
            </a:r>
          </a:p>
          <a:p>
            <a:pPr lvl="1"/>
            <a:r>
              <a:rPr lang="he-IL" sz="1400" dirty="0"/>
              <a:t>אותיות רגילות משמשות עבור נון- טרמינלים (אלמנטים לא סופיים, שנפתחים בעזרת כלל גזירה כלשהו)</a:t>
            </a:r>
          </a:p>
          <a:p>
            <a:pPr lvl="1"/>
            <a:r>
              <a:rPr lang="he-IL" sz="1400" dirty="0"/>
              <a:t>() משמשים כדי לקבץ מספר אלמנטים למבנה אחד</a:t>
            </a:r>
          </a:p>
          <a:p>
            <a:pPr lvl="1"/>
            <a:r>
              <a:rPr lang="he-IL" sz="1400" dirty="0"/>
              <a:t>| מסמן אפשרות בחירה בין אלמנטים אפשריים</a:t>
            </a:r>
          </a:p>
          <a:p>
            <a:pPr lvl="1"/>
            <a:r>
              <a:rPr lang="he-IL" sz="1400" dirty="0"/>
              <a:t>? מסמן שהאלמנט לא הכרחי (יופיע 0 או 1 פעמים)</a:t>
            </a:r>
          </a:p>
          <a:p>
            <a:pPr lvl="1"/>
            <a:r>
              <a:rPr lang="he-IL" sz="1400" dirty="0"/>
              <a:t>* מסמן שהאלמנט לא מוגבל בהופעותיו (יופיע 0 פעמים או יותר)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1" b="5621"/>
          <a:stretch/>
        </p:blipFill>
        <p:spPr bwMode="auto">
          <a:xfrm>
            <a:off x="179512" y="3717032"/>
            <a:ext cx="879216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157193"/>
            <a:ext cx="1226635" cy="1728192"/>
          </a:xfrm>
          <a:prstGeom prst="rect">
            <a:avLst/>
          </a:prstGeom>
        </p:spPr>
      </p:pic>
      <p:sp>
        <p:nvSpPr>
          <p:cNvPr id="6" name="הסבר מלבני מעוגל 17"/>
          <p:cNvSpPr/>
          <p:nvPr/>
        </p:nvSpPr>
        <p:spPr bwMode="auto">
          <a:xfrm>
            <a:off x="179512" y="2564904"/>
            <a:ext cx="3528392" cy="1008113"/>
          </a:xfrm>
          <a:prstGeom prst="wedgeRoundRectCallout">
            <a:avLst>
              <a:gd name="adj1" fmla="val 172795"/>
              <a:gd name="adj2" fmla="val 25577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800" dirty="0">
                <a:solidFill>
                  <a:srgbClr val="000000"/>
                </a:solidFill>
                <a:latin typeface="+mj-lt"/>
                <a:cs typeface="+mn-cs"/>
              </a:rPr>
              <a:t>בשלב ראשון נתייחס רק לטרמינלים, כמובן. </a:t>
            </a:r>
            <a:endParaRPr lang="en-US" sz="28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49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ואצלינו</a:t>
            </a:r>
            <a:r>
              <a:rPr lang="he-IL" dirty="0"/>
              <a:t>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אלמנט השורש של הקובץ יהיה </a:t>
            </a:r>
            <a:r>
              <a:rPr lang="en-US" dirty="0"/>
              <a:t>tokens</a:t>
            </a:r>
            <a:endParaRPr lang="he-IL" dirty="0"/>
          </a:p>
          <a:p>
            <a:r>
              <a:rPr lang="he-IL" dirty="0"/>
              <a:t>שאר האלמנטים האפשריים:</a:t>
            </a:r>
          </a:p>
          <a:p>
            <a:pPr lvl="1"/>
            <a:r>
              <a:rPr lang="en-US" dirty="0"/>
              <a:t>symbol, keyword, identifier, </a:t>
            </a:r>
            <a:r>
              <a:rPr lang="en-US" dirty="0" err="1"/>
              <a:t>integerConstant</a:t>
            </a:r>
            <a:r>
              <a:rPr lang="en-US" dirty="0"/>
              <a:t>, </a:t>
            </a:r>
            <a:r>
              <a:rPr lang="en-US" dirty="0" err="1"/>
              <a:t>stringConstant</a:t>
            </a:r>
            <a:r>
              <a:rPr lang="en-US" dirty="0"/>
              <a:t> </a:t>
            </a:r>
          </a:p>
          <a:p>
            <a:r>
              <a:rPr lang="he-IL" dirty="0"/>
              <a:t>דוגמא: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2"/>
            <a:ext cx="741682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1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שימו לב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לא לשכוח את אלמנט השורש: </a:t>
            </a:r>
            <a:r>
              <a:rPr lang="en-US" dirty="0"/>
              <a:t>&lt;tokens&gt; … &lt;/tokens&gt;</a:t>
            </a:r>
            <a:endParaRPr lang="he-IL" dirty="0"/>
          </a:p>
          <a:p>
            <a:r>
              <a:rPr lang="he-IL" dirty="0"/>
              <a:t>במקרה של מחרוזת (</a:t>
            </a:r>
            <a:r>
              <a:rPr lang="en-US" dirty="0" err="1"/>
              <a:t>stringConstant</a:t>
            </a:r>
            <a:r>
              <a:rPr lang="he-IL" dirty="0"/>
              <a:t>), למרות שבקובץ המקור (</a:t>
            </a:r>
            <a:r>
              <a:rPr lang="en-US" dirty="0"/>
              <a:t>jack</a:t>
            </a:r>
            <a:r>
              <a:rPr lang="he-IL" dirty="0"/>
              <a:t>) היא מופיעה בתוך "</a:t>
            </a:r>
            <a:r>
              <a:rPr lang="he-IL" dirty="0" err="1"/>
              <a:t>מרכאות</a:t>
            </a:r>
            <a:r>
              <a:rPr lang="he-IL" dirty="0"/>
              <a:t>", הן </a:t>
            </a:r>
            <a:r>
              <a:rPr lang="he-IL" b="1" dirty="0"/>
              <a:t>אינן </a:t>
            </a:r>
            <a:r>
              <a:rPr lang="he-IL" dirty="0"/>
              <a:t>מופיעות בין האסימונים</a:t>
            </a:r>
          </a:p>
          <a:p>
            <a:r>
              <a:rPr lang="he-IL" dirty="0"/>
              <a:t>כאמור, ישנם תווים שמורים לתחביר של </a:t>
            </a:r>
            <a:r>
              <a:rPr lang="en-US" dirty="0"/>
              <a:t>XML</a:t>
            </a:r>
            <a:r>
              <a:rPr lang="he-IL" dirty="0"/>
              <a:t>, כגון: &lt;, &gt;,", &amp;. לכן, כאשר מופיעים תווים כאלו בקובץ המקור (</a:t>
            </a:r>
            <a:r>
              <a:rPr lang="en-US" dirty="0"/>
              <a:t>jack</a:t>
            </a:r>
            <a:r>
              <a:rPr lang="he-IL" dirty="0"/>
              <a:t>) יש להשתמש בייצוג חילופי עבורם:</a:t>
            </a:r>
          </a:p>
          <a:p>
            <a:pPr lvl="1"/>
            <a:r>
              <a:rPr lang="en-US" dirty="0"/>
              <a:t>&amp;</a:t>
            </a:r>
            <a:r>
              <a:rPr lang="en-US" dirty="0" err="1"/>
              <a:t>lt</a:t>
            </a:r>
            <a:r>
              <a:rPr lang="en-US" dirty="0"/>
              <a:t>;</a:t>
            </a:r>
            <a:endParaRPr lang="he-IL" dirty="0"/>
          </a:p>
          <a:p>
            <a:pPr lvl="1"/>
            <a:r>
              <a:rPr lang="en-US" dirty="0"/>
              <a:t>&amp;</a:t>
            </a:r>
            <a:r>
              <a:rPr lang="en-US" dirty="0" err="1"/>
              <a:t>gt</a:t>
            </a:r>
            <a:r>
              <a:rPr lang="en-US" dirty="0"/>
              <a:t>;</a:t>
            </a:r>
            <a:endParaRPr lang="he-IL" dirty="0"/>
          </a:p>
          <a:p>
            <a:pPr lvl="1"/>
            <a:r>
              <a:rPr lang="en-US" dirty="0"/>
              <a:t>&amp;</a:t>
            </a:r>
            <a:r>
              <a:rPr lang="en-US" dirty="0" err="1"/>
              <a:t>quet</a:t>
            </a:r>
            <a:r>
              <a:rPr lang="en-US" dirty="0"/>
              <a:t>;</a:t>
            </a:r>
            <a:endParaRPr lang="he-IL" dirty="0"/>
          </a:p>
          <a:p>
            <a:pPr lvl="1"/>
            <a:r>
              <a:rPr lang="en-US" dirty="0"/>
              <a:t>&amp;amp;</a:t>
            </a:r>
            <a:endParaRPr lang="he-IL" dirty="0"/>
          </a:p>
          <a:p>
            <a:pPr lvl="1"/>
            <a:endParaRPr lang="he-IL" dirty="0"/>
          </a:p>
          <a:p>
            <a:pPr lvl="1"/>
            <a:r>
              <a:rPr lang="he-IL" dirty="0"/>
              <a:t>לדוגמא: 	במקום:  </a:t>
            </a:r>
            <a:r>
              <a:rPr lang="en-US" dirty="0"/>
              <a:t>&lt;symbol&gt; </a:t>
            </a:r>
            <a:r>
              <a:rPr lang="en-US" b="1" dirty="0"/>
              <a:t>&lt;</a:t>
            </a:r>
            <a:r>
              <a:rPr lang="en-US" dirty="0"/>
              <a:t> &lt;/symbol&gt; </a:t>
            </a:r>
            <a:endParaRPr lang="he-IL" dirty="0"/>
          </a:p>
          <a:p>
            <a:pPr marL="274320" lvl="1" indent="0">
              <a:buNone/>
            </a:pPr>
            <a:r>
              <a:rPr lang="he-IL" dirty="0"/>
              <a:t>		ייכתב: </a:t>
            </a:r>
            <a:r>
              <a:rPr lang="en-US" dirty="0"/>
              <a:t>&lt;symbol&gt; </a:t>
            </a:r>
            <a:r>
              <a:rPr lang="en-US" b="1" dirty="0"/>
              <a:t>&amp;</a:t>
            </a:r>
            <a:r>
              <a:rPr lang="en-US" b="1" dirty="0" err="1"/>
              <a:t>lt</a:t>
            </a:r>
            <a:r>
              <a:rPr lang="en-US" b="1" dirty="0"/>
              <a:t>; </a:t>
            </a:r>
            <a:r>
              <a:rPr lang="en-US" dirty="0"/>
              <a:t>&lt;/symbol&gt;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815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הערות למימוש: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39604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11960" y="1600200"/>
            <a:ext cx="4474840" cy="4876800"/>
          </a:xfrm>
        </p:spPr>
        <p:txBody>
          <a:bodyPr>
            <a:noAutofit/>
          </a:bodyPr>
          <a:lstStyle/>
          <a:p>
            <a:pPr lvl="0"/>
            <a:r>
              <a:rPr lang="he-IL" dirty="0"/>
              <a:t>את רשימת המילים השמורות והסימבולים יש לשמור באופן </a:t>
            </a:r>
            <a:r>
              <a:rPr lang="he-IL" b="1" dirty="0"/>
              <a:t>גלובלי</a:t>
            </a:r>
            <a:r>
              <a:rPr lang="he-IL" dirty="0"/>
              <a:t> בתוכנית.</a:t>
            </a:r>
          </a:p>
          <a:p>
            <a:r>
              <a:rPr lang="he-IL" dirty="0"/>
              <a:t>עליכן לעבור תו </a:t>
            </a:r>
            <a:r>
              <a:rPr lang="he-IL" dirty="0" err="1"/>
              <a:t>תו</a:t>
            </a:r>
            <a:r>
              <a:rPr lang="he-IL" dirty="0"/>
              <a:t> בקובץ המקור, לסכום את התווים למילים </a:t>
            </a:r>
            <a:r>
              <a:rPr lang="en-US" dirty="0"/>
              <a:t>(Tokens)</a:t>
            </a:r>
            <a:r>
              <a:rPr lang="he-IL" dirty="0"/>
              <a:t> ולהחליט לאיזה סיווג הן שייכות. </a:t>
            </a:r>
            <a:endParaRPr lang="en-US" dirty="0"/>
          </a:p>
          <a:p>
            <a:pPr lvl="0"/>
            <a:r>
              <a:rPr lang="he-IL" dirty="0" err="1"/>
              <a:t>סכימת</a:t>
            </a:r>
            <a:r>
              <a:rPr lang="he-IL" dirty="0"/>
              <a:t> התווים  ל</a:t>
            </a:r>
            <a:r>
              <a:rPr lang="en-US" dirty="0"/>
              <a:t> tokens </a:t>
            </a:r>
            <a:r>
              <a:rPr lang="he-IL" dirty="0"/>
              <a:t>וההכרעה לגבי סיווגם יכולה להיעשות בעזרת </a:t>
            </a:r>
            <a:r>
              <a:rPr lang="he-IL" b="1" dirty="0"/>
              <a:t>מכונת מצבים</a:t>
            </a:r>
            <a:endParaRPr lang="en-US" dirty="0"/>
          </a:p>
          <a:p>
            <a:endParaRPr lang="he-IL" dirty="0"/>
          </a:p>
        </p:txBody>
      </p:sp>
      <p:sp>
        <p:nvSpPr>
          <p:cNvPr id="4" name="אליפסה 3"/>
          <p:cNvSpPr/>
          <p:nvPr/>
        </p:nvSpPr>
        <p:spPr>
          <a:xfrm>
            <a:off x="971600" y="1844824"/>
            <a:ext cx="2808312" cy="1584176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חץ למטה 4"/>
          <p:cNvSpPr/>
          <p:nvPr/>
        </p:nvSpPr>
        <p:spPr>
          <a:xfrm rot="1662574">
            <a:off x="3070652" y="918168"/>
            <a:ext cx="1778560" cy="1414354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רצוי לחבר למצב אחד</a:t>
            </a:r>
          </a:p>
        </p:txBody>
      </p:sp>
    </p:spTree>
    <p:extLst>
      <p:ext uri="{BB962C8B-B14F-4D97-AF65-F5344CB8AC3E}">
        <p14:creationId xmlns:p14="http://schemas.microsoft.com/office/powerpoint/2010/main" val="325247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1"/>
            <a:r>
              <a:rPr lang="he-IL" b="0" i="0" u="none" strike="noStrike" baseline="0" dirty="0">
                <a:latin typeface="Arial"/>
                <a:cs typeface="Arial"/>
              </a:rPr>
              <a:t>תודה ל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אפרת עמר</a:t>
            </a:r>
          </a:p>
          <a:p>
            <a:endParaRPr lang="he-IL" dirty="0"/>
          </a:p>
          <a:p>
            <a:r>
              <a:rPr lang="he-IL" dirty="0"/>
              <a:t>הורי שהביאוני עד הלום...</a:t>
            </a:r>
          </a:p>
        </p:txBody>
      </p:sp>
    </p:spTree>
    <p:extLst>
      <p:ext uri="{BB962C8B-B14F-4D97-AF65-F5344CB8AC3E}">
        <p14:creationId xmlns:p14="http://schemas.microsoft.com/office/powerpoint/2010/main" val="406371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הערה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/>
              <a:t>יש להתעלם מהערות ומרווחים מיותרים.</a:t>
            </a:r>
            <a:endParaRPr lang="en-US" dirty="0"/>
          </a:p>
          <a:p>
            <a:r>
              <a:rPr lang="he-IL" dirty="0"/>
              <a:t>מכיוון שרווח הוא לאו דווקא המפריד היחיד בין ה </a:t>
            </a:r>
            <a:r>
              <a:rPr lang="en-US" dirty="0"/>
              <a:t>tokens</a:t>
            </a:r>
            <a:r>
              <a:rPr lang="he-IL" dirty="0"/>
              <a:t>, עליכן לעבור תו </a:t>
            </a:r>
            <a:r>
              <a:rPr lang="he-IL" dirty="0" err="1"/>
              <a:t>תו</a:t>
            </a:r>
            <a:r>
              <a:rPr lang="he-IL" dirty="0"/>
              <a:t> בקובץ המקור.</a:t>
            </a:r>
          </a:p>
          <a:p>
            <a:pPr lvl="1"/>
            <a:r>
              <a:rPr lang="en-US" dirty="0"/>
              <a:t>if(x&lt;135){let…</a:t>
            </a:r>
            <a:r>
              <a:rPr lang="he-IL" dirty="0"/>
              <a:t> תקין בדיוק כמו </a:t>
            </a:r>
            <a:r>
              <a:rPr lang="en-US" dirty="0"/>
              <a:t>if ( x &lt; 135 ) { let …</a:t>
            </a:r>
          </a:p>
          <a:p>
            <a:pPr lvl="0"/>
            <a:endParaRPr lang="he-IL" dirty="0"/>
          </a:p>
          <a:p>
            <a:pPr lvl="0"/>
            <a:r>
              <a:rPr lang="he-IL" dirty="0"/>
              <a:t>תזכורת: בשפת </a:t>
            </a:r>
            <a:r>
              <a:rPr lang="en-US" dirty="0"/>
              <a:t>jack </a:t>
            </a:r>
            <a:r>
              <a:rPr lang="he-IL" dirty="0"/>
              <a:t> ניתן לכתוב הערות. כמובן שעבור הערות אלו אין לבצע חלוקה לאסימונים</a:t>
            </a:r>
          </a:p>
          <a:p>
            <a:pPr lvl="1"/>
            <a:r>
              <a:rPr lang="he-IL" dirty="0"/>
              <a:t>ישנן הערות ע"י שימוש ב </a:t>
            </a:r>
            <a:r>
              <a:rPr lang="en-US" dirty="0"/>
              <a:t>//</a:t>
            </a:r>
            <a:r>
              <a:rPr lang="he-IL" dirty="0"/>
              <a:t> - במקרה כזה ניתן לעבור לשורה הבאה</a:t>
            </a:r>
          </a:p>
          <a:p>
            <a:pPr lvl="1"/>
            <a:r>
              <a:rPr lang="he-IL" dirty="0"/>
              <a:t>ישנן ערות ע"י שימוש ב */ - במקרה כזה יש לחפש את סיום ההערה ( /*)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8535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טכנית...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בפרק 10 בספר, סעיף 10.3, ישנה הצעה למימוש הקוד של חלק זה. מומלץ לקרוא. (יש קישור באחת השקופיות הקודמות)</a:t>
            </a:r>
            <a:endParaRPr lang="en-US" dirty="0"/>
          </a:p>
          <a:p>
            <a:r>
              <a:rPr lang="he-IL" dirty="0"/>
              <a:t>בדיקת החלק הראשון של התרגיל:</a:t>
            </a:r>
            <a:endParaRPr lang="en-US" dirty="0"/>
          </a:p>
          <a:p>
            <a:pPr lvl="1"/>
            <a:r>
              <a:rPr lang="he-IL" dirty="0"/>
              <a:t>יש להוריד מהאתר את הקבצים המתאימים. קבצי המקור</a:t>
            </a:r>
            <a:r>
              <a:rPr lang="en-US" dirty="0"/>
              <a:t>(</a:t>
            </a:r>
            <a:r>
              <a:rPr lang="en-US" dirty="0" err="1"/>
              <a:t>xxx.jack</a:t>
            </a:r>
            <a:r>
              <a:rPr lang="en-US" dirty="0"/>
              <a:t>) </a:t>
            </a:r>
            <a:r>
              <a:rPr lang="he-IL" dirty="0"/>
              <a:t> וקבצי התוצאה </a:t>
            </a:r>
            <a:r>
              <a:rPr lang="en-US" dirty="0"/>
              <a:t>(xxxT.xml) </a:t>
            </a:r>
            <a:r>
              <a:rPr lang="he-IL" dirty="0"/>
              <a:t>ולהשוות בין התוצאה שלכן לתוצאה שלהם.</a:t>
            </a:r>
            <a:endParaRPr lang="en-US" dirty="0"/>
          </a:p>
          <a:p>
            <a:pPr lvl="2"/>
            <a:r>
              <a:rPr lang="he-IL" dirty="0"/>
              <a:t>בשלב זה (חלק א) יש להתעלם מספריית </a:t>
            </a:r>
            <a:r>
              <a:rPr lang="en-US" dirty="0" err="1"/>
              <a:t>ExpressionlessSquare</a:t>
            </a:r>
            <a:r>
              <a:rPr lang="he-IL" dirty="0"/>
              <a:t> שמגיעה עם </a:t>
            </a:r>
            <a:r>
              <a:rPr lang="he-IL" dirty="0" err="1"/>
              <a:t>הפרוייקט</a:t>
            </a:r>
            <a:r>
              <a:rPr lang="he-IL" dirty="0"/>
              <a:t> ולבדוק רק על הספריות </a:t>
            </a:r>
            <a:r>
              <a:rPr lang="en-US" dirty="0" err="1"/>
              <a:t>ArrayTest</a:t>
            </a:r>
            <a:r>
              <a:rPr lang="he-IL" dirty="0"/>
              <a:t> ו </a:t>
            </a:r>
            <a:r>
              <a:rPr lang="en-US" dirty="0"/>
              <a:t>Square</a:t>
            </a:r>
            <a:r>
              <a:rPr lang="he-IL" dirty="0"/>
              <a:t>.</a:t>
            </a:r>
            <a:endParaRPr lang="en-US" dirty="0"/>
          </a:p>
          <a:p>
            <a:pPr lvl="1"/>
            <a:r>
              <a:rPr lang="he-IL" dirty="0"/>
              <a:t>במודל יש תוכנה להשוואה בין קבצים בשם </a:t>
            </a:r>
            <a:r>
              <a:rPr lang="en-US" dirty="0" err="1"/>
              <a:t>ExamDiff</a:t>
            </a:r>
            <a:r>
              <a:rPr lang="he-IL" dirty="0"/>
              <a:t> (ונשתמש בה </a:t>
            </a:r>
            <a:r>
              <a:rPr lang="he-IL" b="1" dirty="0"/>
              <a:t>ולא</a:t>
            </a:r>
            <a:r>
              <a:rPr lang="he-IL" dirty="0"/>
              <a:t> ב </a:t>
            </a:r>
            <a:r>
              <a:rPr lang="en-US" dirty="0" err="1"/>
              <a:t>TextComparer</a:t>
            </a:r>
            <a:r>
              <a:rPr lang="he-IL" dirty="0"/>
              <a:t> שמגיעה עם התוכנה של הקורס).</a:t>
            </a:r>
            <a:endParaRPr lang="en-US" dirty="0"/>
          </a:p>
          <a:p>
            <a:pPr lvl="2"/>
            <a:r>
              <a:rPr lang="he-IL" dirty="0"/>
              <a:t>במידה והקבצים זהים אפשר להניח שהחלק הזה נעשה נכון. </a:t>
            </a:r>
            <a:endParaRPr lang="en-US" dirty="0"/>
          </a:p>
          <a:p>
            <a:pPr lvl="0"/>
            <a:endParaRPr lang="he-IL" dirty="0"/>
          </a:p>
          <a:p>
            <a:pPr lvl="0"/>
            <a:r>
              <a:rPr lang="he-IL" dirty="0"/>
              <a:t>חשוב: שימו לב לא לדרוס את קבצי הבדיקה, כיוון שהם באותו שם. שימרו את הקבצים שלכם בספריה אחרת, או קראו להם בשם אחר.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71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חלק ב - </a:t>
            </a:r>
            <a:r>
              <a:rPr lang="en-US" dirty="0"/>
              <a:t>Parsing 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301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8">
            <a:extLst>
              <a:ext uri="{FF2B5EF4-FFF2-40B4-BE49-F238E27FC236}">
                <a16:creationId xmlns:a16="http://schemas.microsoft.com/office/drawing/2014/main" id="{6E22EC55-73F8-47D5-ACBC-00F1E24BAAE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8588" y="1600200"/>
            <a:ext cx="6345237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המטרה: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כתוצאה מהחלק הראשון של התרגיל, בידינו קובץ </a:t>
            </a:r>
            <a:r>
              <a:rPr lang="en-US" dirty="0"/>
              <a:t>XML</a:t>
            </a:r>
            <a:r>
              <a:rPr lang="he-IL" dirty="0"/>
              <a:t> המכיל רשימת </a:t>
            </a:r>
            <a:r>
              <a:rPr lang="en-US" dirty="0"/>
              <a:t>Tokens</a:t>
            </a:r>
            <a:r>
              <a:rPr lang="he-IL" dirty="0"/>
              <a:t>, כאשר כל </a:t>
            </a:r>
            <a:r>
              <a:rPr lang="en-US" dirty="0"/>
              <a:t>Token </a:t>
            </a:r>
            <a:r>
              <a:rPr lang="he-IL" dirty="0"/>
              <a:t> מופיע בשורה נפרדת, ואין קשר בין כל </a:t>
            </a:r>
            <a:r>
              <a:rPr lang="en-US" dirty="0"/>
              <a:t>Token </a:t>
            </a:r>
            <a:r>
              <a:rPr lang="he-IL" dirty="0"/>
              <a:t>אחד לשני.</a:t>
            </a:r>
            <a:endParaRPr lang="en-US" dirty="0"/>
          </a:p>
          <a:p>
            <a:r>
              <a:rPr lang="he-IL" dirty="0"/>
              <a:t>בחלק השני של התרגיל, נבצע </a:t>
            </a:r>
            <a:r>
              <a:rPr lang="en-US" dirty="0"/>
              <a:t>Parsing</a:t>
            </a:r>
            <a:r>
              <a:rPr lang="he-IL" dirty="0"/>
              <a:t>, כלומר: ניתוח האסימונים, כך שיהיה ביניהם קשר היררכי על פי חוקי הדקדוק הנתון.</a:t>
            </a:r>
            <a:endParaRPr lang="en-US" dirty="0"/>
          </a:p>
          <a:p>
            <a:endParaRPr lang="he-IL" dirty="0"/>
          </a:p>
          <a:p>
            <a:r>
              <a:rPr lang="he-IL" sz="2800" dirty="0"/>
              <a:t>עבור כל קובץ </a:t>
            </a:r>
            <a:r>
              <a:rPr lang="en-US" sz="2800" b="1" dirty="0"/>
              <a:t>xxxT.xml</a:t>
            </a:r>
            <a:r>
              <a:rPr lang="he-IL" sz="2800" b="1" dirty="0"/>
              <a:t> </a:t>
            </a:r>
            <a:r>
              <a:rPr lang="he-IL" sz="2800" dirty="0"/>
              <a:t>התכנית תייצר קובץ חדש בשם </a:t>
            </a:r>
            <a:r>
              <a:rPr lang="en-US" sz="2800" b="1" dirty="0"/>
              <a:t>xxx.xml</a:t>
            </a:r>
            <a:r>
              <a:rPr lang="he-IL" sz="2800" dirty="0"/>
              <a:t> . </a:t>
            </a:r>
          </a:p>
          <a:p>
            <a:pPr lvl="1"/>
            <a:r>
              <a:rPr lang="he-IL" sz="2200" dirty="0"/>
              <a:t>יצירת הקובץ החדש תבוצע ע"י מודול/מחלקה בשם </a:t>
            </a:r>
            <a:r>
              <a:rPr lang="en-US" sz="2200" b="1" dirty="0"/>
              <a:t>parsing</a:t>
            </a:r>
            <a:endParaRPr lang="en-US" sz="2200" dirty="0"/>
          </a:p>
          <a:p>
            <a:pPr lvl="1"/>
            <a:r>
              <a:rPr lang="he-IL" sz="2200" dirty="0"/>
              <a:t>קובץ ה </a:t>
            </a:r>
            <a:r>
              <a:rPr lang="en-US" sz="2200" b="1" dirty="0"/>
              <a:t>xxx.xml</a:t>
            </a:r>
            <a:r>
              <a:rPr lang="he-IL" sz="2200" dirty="0"/>
              <a:t> יהיה גם הוא קובץ </a:t>
            </a:r>
            <a:r>
              <a:rPr lang="en-US" sz="2200" dirty="0"/>
              <a:t>XML</a:t>
            </a:r>
            <a:r>
              <a:rPr lang="he-IL" sz="2200" dirty="0"/>
              <a:t>, אך במבנה שונה.</a:t>
            </a:r>
            <a:endParaRPr lang="en-US" sz="2200" dirty="0"/>
          </a:p>
          <a:p>
            <a:pPr lvl="2"/>
            <a:r>
              <a:rPr lang="he-IL" dirty="0"/>
              <a:t>מבנה הקובץ הוא של עץ היררכי, כאשר כל ביטוי (</a:t>
            </a:r>
            <a:r>
              <a:rPr lang="en-US" dirty="0"/>
              <a:t>statement</a:t>
            </a:r>
            <a:r>
              <a:rPr lang="he-IL" dirty="0"/>
              <a:t>) בתוכנית הקלט יפוענח כתת-עץ גזירה אחר, ויכול להכיל תתי עצי גזירה.</a:t>
            </a:r>
            <a:endParaRPr lang="en-US" dirty="0"/>
          </a:p>
          <a:p>
            <a:pPr lvl="2"/>
            <a:r>
              <a:rPr lang="he-IL" dirty="0"/>
              <a:t>מכיוון שהגדרת הדקדוק היא היררכית, אזי נשתמש בהיררכיה של פונקציות. 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268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כללי הסיווג של שפת </a:t>
            </a:r>
            <a:r>
              <a:rPr lang="en-US" dirty="0"/>
              <a:t>jack</a:t>
            </a:r>
            <a:r>
              <a:rPr lang="he-IL" dirty="0"/>
              <a:t> - מלא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1600" dirty="0"/>
              <a:t>מקרא:</a:t>
            </a:r>
          </a:p>
          <a:p>
            <a:pPr lvl="1"/>
            <a:r>
              <a:rPr lang="he-IL" sz="1400" dirty="0"/>
              <a:t>אותיות </a:t>
            </a:r>
            <a:r>
              <a:rPr lang="he-IL" sz="1400" b="1" dirty="0"/>
              <a:t>מודגשות</a:t>
            </a:r>
            <a:r>
              <a:rPr lang="he-IL" sz="1400" dirty="0"/>
              <a:t> משמשות עבור טרמינלים (אלמנטים סופיים)</a:t>
            </a:r>
          </a:p>
          <a:p>
            <a:pPr lvl="1"/>
            <a:r>
              <a:rPr lang="he-IL" sz="1400" dirty="0"/>
              <a:t>אותיות רגילות משמשות עבור נון- טרמינלים (אלמנטים לא סופיים, שנפתחים בעזרת כלל גזירה כלשהו)</a:t>
            </a:r>
          </a:p>
          <a:p>
            <a:pPr lvl="1"/>
            <a:r>
              <a:rPr lang="he-IL" sz="1400" dirty="0"/>
              <a:t>() משמשים כדי לקבץ מספר אלמנטים למבנה אחד</a:t>
            </a:r>
          </a:p>
          <a:p>
            <a:pPr lvl="1"/>
            <a:r>
              <a:rPr lang="he-IL" sz="1400" dirty="0"/>
              <a:t>| מסמן אפשרות בחירה בין אלמנטים אפשריים</a:t>
            </a:r>
          </a:p>
          <a:p>
            <a:pPr lvl="1"/>
            <a:r>
              <a:rPr lang="he-IL" sz="1400" dirty="0"/>
              <a:t>? מסמן שהאלמנט לא הכרחי (יופיע 0 או 1 פעמים)</a:t>
            </a:r>
          </a:p>
          <a:p>
            <a:pPr lvl="1"/>
            <a:r>
              <a:rPr lang="he-IL" sz="1400" dirty="0"/>
              <a:t>* מסמן שהאלמנט לא מוגבל בהופעותיו (יופיע 0 פעמים או יותר)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1" b="5621"/>
          <a:stretch/>
        </p:blipFill>
        <p:spPr bwMode="auto">
          <a:xfrm>
            <a:off x="179512" y="3717032"/>
            <a:ext cx="879216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חץ ימינה 3"/>
          <p:cNvSpPr/>
          <p:nvPr/>
        </p:nvSpPr>
        <p:spPr>
          <a:xfrm rot="10800000">
            <a:off x="611560" y="2852936"/>
            <a:ext cx="122413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he-IL" dirty="0"/>
              <a:t>המשך</a:t>
            </a:r>
          </a:p>
        </p:txBody>
      </p:sp>
    </p:spTree>
    <p:extLst>
      <p:ext uri="{BB962C8B-B14F-4D97-AF65-F5344CB8AC3E}">
        <p14:creationId xmlns:p14="http://schemas.microsoft.com/office/powerpoint/2010/main" val="3867954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08" b="4451"/>
          <a:stretch/>
        </p:blipFill>
        <p:spPr bwMode="auto">
          <a:xfrm>
            <a:off x="-19942" y="153782"/>
            <a:ext cx="9151644" cy="651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193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לקובץ שנוצר בניתוח תחבירי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קובץ מקור (</a:t>
            </a:r>
            <a:r>
              <a:rPr lang="en-US" dirty="0"/>
              <a:t>*.jack</a:t>
            </a:r>
            <a:r>
              <a:rPr lang="he-IL" dirty="0"/>
              <a:t>)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קובץ תוצר (</a:t>
            </a:r>
            <a:r>
              <a:rPr lang="en-US" dirty="0"/>
              <a:t>*.xml</a:t>
            </a:r>
            <a:r>
              <a:rPr lang="he-IL" dirty="0"/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" r="58333" b="83297"/>
          <a:stretch/>
        </p:blipFill>
        <p:spPr bwMode="auto">
          <a:xfrm>
            <a:off x="2051720" y="1484784"/>
            <a:ext cx="3844375" cy="16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0" t="4461" r="5922" b="49988"/>
          <a:stretch/>
        </p:blipFill>
        <p:spPr bwMode="auto">
          <a:xfrm>
            <a:off x="274431" y="3068960"/>
            <a:ext cx="4513593" cy="360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0" t="49590" r="5922" b="9659"/>
          <a:stretch/>
        </p:blipFill>
        <p:spPr bwMode="auto">
          <a:xfrm>
            <a:off x="4211960" y="3435957"/>
            <a:ext cx="4560382" cy="330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808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זה מתבצע?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נצא מנקודת הנחה שהקבצים תקינים, ובכל קובץ ישנה בדיוק מחלקה אחת, במבנה הנכון.</a:t>
            </a:r>
          </a:p>
          <a:p>
            <a:pPr lvl="1"/>
            <a:r>
              <a:rPr lang="he-IL" dirty="0"/>
              <a:t>כלומר – כל קובץ מתפתח היררכית מכלל הדקדוק עבור </a:t>
            </a:r>
            <a:r>
              <a:rPr lang="en-US" dirty="0"/>
              <a:t>class</a:t>
            </a:r>
            <a:endParaRPr lang="he-IL" dirty="0"/>
          </a:p>
          <a:p>
            <a:pPr lvl="2"/>
            <a:r>
              <a:rPr lang="en-US" dirty="0"/>
              <a:t>class: ‘</a:t>
            </a:r>
            <a:r>
              <a:rPr lang="en-US" b="1" dirty="0"/>
              <a:t>class</a:t>
            </a:r>
            <a:r>
              <a:rPr lang="en-US" dirty="0"/>
              <a:t>’  </a:t>
            </a:r>
            <a:r>
              <a:rPr lang="en-US" dirty="0" err="1"/>
              <a:t>className</a:t>
            </a:r>
            <a:r>
              <a:rPr lang="en-US" dirty="0"/>
              <a:t> ‘</a:t>
            </a:r>
            <a:r>
              <a:rPr lang="en-US" b="1" dirty="0"/>
              <a:t>{</a:t>
            </a:r>
            <a:r>
              <a:rPr lang="en-US" dirty="0"/>
              <a:t>‘ (</a:t>
            </a:r>
            <a:r>
              <a:rPr lang="en-US" dirty="0" err="1"/>
              <a:t>classVarDec</a:t>
            </a:r>
            <a:r>
              <a:rPr lang="en-US" dirty="0"/>
              <a:t>* </a:t>
            </a:r>
            <a:r>
              <a:rPr lang="en-US" dirty="0" err="1"/>
              <a:t>subRoutineDec</a:t>
            </a:r>
            <a:r>
              <a:rPr lang="en-US" dirty="0"/>
              <a:t>*’</a:t>
            </a:r>
            <a:r>
              <a:rPr lang="en-US" b="1" dirty="0"/>
              <a:t>}</a:t>
            </a:r>
            <a:r>
              <a:rPr lang="en-US" dirty="0"/>
              <a:t>’</a:t>
            </a:r>
            <a:endParaRPr lang="he-IL" dirty="0"/>
          </a:p>
          <a:p>
            <a:r>
              <a:rPr lang="he-IL" dirty="0"/>
              <a:t>נבדיל בין אלמנטים סופיים </a:t>
            </a:r>
            <a:r>
              <a:rPr lang="en-US" dirty="0"/>
              <a:t>(terminals)</a:t>
            </a:r>
            <a:r>
              <a:rPr lang="he-IL" dirty="0"/>
              <a:t> לבין כאלו שאינם סופיים </a:t>
            </a:r>
            <a:r>
              <a:rPr lang="en-US" dirty="0"/>
              <a:t>(non-terminals)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סופיים – כל הכלולים ב </a:t>
            </a:r>
            <a:r>
              <a:rPr lang="en-US" dirty="0"/>
              <a:t>Lexical elements</a:t>
            </a:r>
            <a:endParaRPr lang="he-IL" dirty="0"/>
          </a:p>
          <a:p>
            <a:pPr lvl="1"/>
            <a:r>
              <a:rPr lang="he-IL" dirty="0"/>
              <a:t>לא סופיים – </a:t>
            </a:r>
            <a:r>
              <a:rPr lang="en-US" dirty="0" err="1"/>
              <a:t>Progarm</a:t>
            </a:r>
            <a:r>
              <a:rPr lang="en-US" dirty="0"/>
              <a:t> structure</a:t>
            </a:r>
            <a:r>
              <a:rPr lang="he-IL" dirty="0"/>
              <a:t>, </a:t>
            </a:r>
            <a:r>
              <a:rPr lang="en-US" dirty="0"/>
              <a:t>Statements</a:t>
            </a:r>
            <a:r>
              <a:rPr lang="he-IL" dirty="0"/>
              <a:t>, </a:t>
            </a:r>
            <a:r>
              <a:rPr lang="en-US" dirty="0"/>
              <a:t>Expressions</a:t>
            </a:r>
            <a:endParaRPr lang="he-IL" dirty="0"/>
          </a:p>
          <a:p>
            <a:r>
              <a:rPr lang="he-IL" dirty="0"/>
              <a:t>כאשר מדובר באלמנט סופי – ניתן להעתיק את האסימון עם התגים שלו ישירות </a:t>
            </a:r>
          </a:p>
          <a:p>
            <a:r>
              <a:rPr lang="he-IL" dirty="0"/>
              <a:t>כאשר מדובר באלמנט לא סופי – נבנה את האלמנט בתוך תג חדש, וחוזר חלילה עד להגעה לאלמנט סופי.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276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ולכן -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התכנית תעבור על הקובץ שהתקבל משלב ראשון של התרגיל, שורה אחר שורה (כלומר – אסימון אחרי אסימון), במקביל לכללי הדקדוק. </a:t>
            </a:r>
          </a:p>
          <a:p>
            <a:r>
              <a:rPr lang="he-IL" dirty="0"/>
              <a:t>אלמנטים שאינם סופיים, יקבלו תגית </a:t>
            </a:r>
            <a:r>
              <a:rPr lang="en-US" dirty="0"/>
              <a:t>XML</a:t>
            </a:r>
            <a:r>
              <a:rPr lang="he-IL" dirty="0"/>
              <a:t> חדשה (נוספת), ויתפתחו באופן רקורסיבי (עד להגעה לאלמנט סופי).</a:t>
            </a:r>
          </a:p>
          <a:p>
            <a:pPr lvl="1"/>
            <a:r>
              <a:rPr lang="he-IL" dirty="0"/>
              <a:t>ניתן לקבוע באיזה אלמנט לא סופי מדובר לפי הדקדוק והאסימון שבו מטפלים.</a:t>
            </a:r>
            <a:endParaRPr lang="en-US" dirty="0"/>
          </a:p>
          <a:p>
            <a:r>
              <a:rPr lang="he-IL" dirty="0"/>
              <a:t>עבור כל חוק גזירה תוגדר פונקציה מקבילה. </a:t>
            </a:r>
          </a:p>
          <a:p>
            <a:pPr lvl="1"/>
            <a:r>
              <a:rPr lang="he-IL" dirty="0"/>
              <a:t>הפונקציה תרשום לקובץ </a:t>
            </a:r>
            <a:r>
              <a:rPr lang="en-US" dirty="0"/>
              <a:t> XML</a:t>
            </a:r>
            <a:r>
              <a:rPr lang="he-IL" dirty="0"/>
              <a:t>את התג המתאים לה בתחילתה ובסופה</a:t>
            </a:r>
          </a:p>
          <a:p>
            <a:pPr lvl="1"/>
            <a:r>
              <a:rPr lang="he-IL" dirty="0"/>
              <a:t>בין התג הפותח והסוגר הפונקציה תרשום את כל ה </a:t>
            </a:r>
            <a:r>
              <a:rPr lang="en-US" dirty="0"/>
              <a:t>terminal tokens</a:t>
            </a:r>
            <a:r>
              <a:rPr lang="he-IL" dirty="0"/>
              <a:t> ותקרא לפונקציה מתאימה עבור כל ה </a:t>
            </a:r>
            <a:r>
              <a:rPr lang="en-US" dirty="0"/>
              <a:t>non-terminal</a:t>
            </a:r>
            <a:r>
              <a:rPr lang="he-IL" dirty="0"/>
              <a:t>.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313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והיום: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>
                <a:latin typeface="Arial"/>
              </a:rPr>
              <a:t>תרגיל 4</a:t>
            </a:r>
          </a:p>
          <a:p>
            <a:pPr lvl="1"/>
            <a:r>
              <a:rPr lang="en-US" dirty="0">
                <a:latin typeface="Arial"/>
              </a:rPr>
              <a:t>Tokenizer</a:t>
            </a:r>
          </a:p>
          <a:p>
            <a:pPr lvl="1"/>
            <a:r>
              <a:rPr lang="en-US" dirty="0">
                <a:latin typeface="Arial"/>
              </a:rPr>
              <a:t>Parser</a:t>
            </a:r>
            <a:endParaRPr lang="he-IL" dirty="0">
              <a:latin typeface="Arial"/>
            </a:endParaRPr>
          </a:p>
          <a:p>
            <a:pPr marL="27432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0141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שאמרנו, מהספר, באנגלית..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80920" cy="498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67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סכמתית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776864" cy="502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190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המלצה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בפרק 10.3 בקטע </a:t>
            </a:r>
            <a:r>
              <a:rPr lang="en-US" dirty="0" err="1"/>
              <a:t>CompilationEngine</a:t>
            </a:r>
            <a:r>
              <a:rPr lang="en-US" dirty="0"/>
              <a:t> Module</a:t>
            </a:r>
            <a:r>
              <a:rPr lang="he-IL" dirty="0"/>
              <a:t> יש הצעה לקוד</a:t>
            </a:r>
            <a:endParaRPr lang="en-US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6984776" cy="39703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err="1"/>
              <a:t>ParseClass</a:t>
            </a:r>
            <a:r>
              <a:rPr lang="en-US" b="1" dirty="0"/>
              <a:t>()</a:t>
            </a:r>
          </a:p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	write "&lt;class"&gt;</a:t>
            </a:r>
          </a:p>
          <a:p>
            <a:pPr algn="l" rtl="0"/>
            <a:r>
              <a:rPr lang="en-US" dirty="0"/>
              <a:t>	write </a:t>
            </a:r>
            <a:r>
              <a:rPr lang="en-US" dirty="0" err="1"/>
              <a:t>getNextToken</a:t>
            </a:r>
            <a:r>
              <a:rPr lang="en-US" dirty="0"/>
              <a:t>() //&lt;keyword&gt; class &lt;/keyword&gt;</a:t>
            </a:r>
          </a:p>
          <a:p>
            <a:pPr algn="l" rtl="0"/>
            <a:r>
              <a:rPr lang="en-US" dirty="0"/>
              <a:t>	write </a:t>
            </a:r>
            <a:r>
              <a:rPr lang="en-US" dirty="0" err="1"/>
              <a:t>getNextToken</a:t>
            </a:r>
            <a:r>
              <a:rPr lang="en-US" dirty="0"/>
              <a:t>() //&lt;identifier&gt; Square &lt;/identifier&gt;</a:t>
            </a:r>
          </a:p>
          <a:p>
            <a:pPr algn="l" rtl="0"/>
            <a:r>
              <a:rPr lang="en-US" dirty="0"/>
              <a:t>	write </a:t>
            </a:r>
            <a:r>
              <a:rPr lang="en-US" dirty="0" err="1"/>
              <a:t>getNextToken</a:t>
            </a:r>
            <a:r>
              <a:rPr lang="en-US" dirty="0"/>
              <a:t>() //&lt;symbol&gt; { &lt;/symbol&gt;</a:t>
            </a:r>
          </a:p>
          <a:p>
            <a:pPr algn="l" rtl="0"/>
            <a:r>
              <a:rPr lang="en-US" dirty="0"/>
              <a:t>	</a:t>
            </a:r>
          </a:p>
          <a:p>
            <a:pPr algn="l" rtl="0"/>
            <a:r>
              <a:rPr lang="en-US" dirty="0"/>
              <a:t>	</a:t>
            </a:r>
            <a:r>
              <a:rPr lang="en-US" dirty="0" err="1"/>
              <a:t>ParseClassVarDec</a:t>
            </a:r>
            <a:r>
              <a:rPr lang="en-US" dirty="0"/>
              <a:t>();</a:t>
            </a:r>
          </a:p>
          <a:p>
            <a:pPr algn="l" rtl="0"/>
            <a:r>
              <a:rPr lang="en-US" dirty="0"/>
              <a:t>	</a:t>
            </a:r>
          </a:p>
          <a:p>
            <a:pPr algn="l" rtl="0"/>
            <a:r>
              <a:rPr lang="en-US" dirty="0"/>
              <a:t>	</a:t>
            </a:r>
            <a:r>
              <a:rPr lang="en-US" dirty="0" err="1"/>
              <a:t>ParseSubDec</a:t>
            </a:r>
            <a:r>
              <a:rPr lang="en-US" dirty="0"/>
              <a:t>();	</a:t>
            </a:r>
          </a:p>
          <a:p>
            <a:pPr algn="l" rtl="0"/>
            <a:r>
              <a:rPr lang="en-US" dirty="0"/>
              <a:t>	</a:t>
            </a:r>
          </a:p>
          <a:p>
            <a:pPr algn="l" rtl="0"/>
            <a:r>
              <a:rPr lang="en-US" dirty="0"/>
              <a:t>	write </a:t>
            </a:r>
            <a:r>
              <a:rPr lang="en-US" dirty="0" err="1"/>
              <a:t>getNextToken</a:t>
            </a:r>
            <a:r>
              <a:rPr lang="en-US" dirty="0"/>
              <a:t>() //&lt;symbol&gt; } &lt;/symbol&gt;</a:t>
            </a:r>
          </a:p>
          <a:p>
            <a:pPr algn="l" rtl="0"/>
            <a:r>
              <a:rPr lang="en-US" dirty="0"/>
              <a:t>	write "&lt;/class"&gt;</a:t>
            </a:r>
          </a:p>
          <a:p>
            <a:pPr algn="l" rtl="0"/>
            <a:r>
              <a:rPr lang="en-US" dirty="0"/>
              <a:t>}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660134"/>
            <a:ext cx="8064896" cy="4801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err="1"/>
              <a:t>ParseClassVarDec</a:t>
            </a:r>
            <a:r>
              <a:rPr lang="en-US" b="1" dirty="0"/>
              <a:t>()</a:t>
            </a:r>
          </a:p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	while (</a:t>
            </a:r>
            <a:r>
              <a:rPr lang="en-US" dirty="0" err="1"/>
              <a:t>CheckNextToken</a:t>
            </a:r>
            <a:r>
              <a:rPr lang="en-US" dirty="0"/>
              <a:t>() contain 'static' or 'field')</a:t>
            </a:r>
          </a:p>
          <a:p>
            <a:pPr algn="l" rtl="0"/>
            <a:r>
              <a:rPr lang="en-US" dirty="0"/>
              <a:t>	{</a:t>
            </a:r>
          </a:p>
          <a:p>
            <a:pPr algn="l" rtl="0"/>
            <a:r>
              <a:rPr lang="en-US" dirty="0"/>
              <a:t>		write "&lt;</a:t>
            </a:r>
            <a:r>
              <a:rPr lang="en-US" dirty="0" err="1"/>
              <a:t>classVarDec</a:t>
            </a:r>
            <a:r>
              <a:rPr lang="en-US" dirty="0"/>
              <a:t>&gt;"</a:t>
            </a:r>
          </a:p>
          <a:p>
            <a:pPr algn="l" rtl="0"/>
            <a:r>
              <a:rPr lang="en-US" dirty="0"/>
              <a:t>		write </a:t>
            </a:r>
            <a:r>
              <a:rPr lang="en-US" dirty="0" err="1"/>
              <a:t>getNextToken</a:t>
            </a:r>
            <a:r>
              <a:rPr lang="en-US" dirty="0"/>
              <a:t>() //&lt;keyword&gt; field or static &lt;/keyword&gt;</a:t>
            </a:r>
          </a:p>
          <a:p>
            <a:pPr algn="l" rtl="0"/>
            <a:r>
              <a:rPr lang="en-US" dirty="0"/>
              <a:t>		write </a:t>
            </a:r>
            <a:r>
              <a:rPr lang="en-US" dirty="0" err="1"/>
              <a:t>getNextToken</a:t>
            </a:r>
            <a:r>
              <a:rPr lang="en-US" dirty="0"/>
              <a:t>()//&lt;keyword&gt; </a:t>
            </a:r>
            <a:r>
              <a:rPr lang="en-US" dirty="0" err="1"/>
              <a:t>int</a:t>
            </a:r>
            <a:r>
              <a:rPr lang="en-US" dirty="0"/>
              <a:t> &lt;/keyword&gt;</a:t>
            </a:r>
          </a:p>
          <a:p>
            <a:pPr algn="l" rtl="0"/>
            <a:r>
              <a:rPr lang="en-US" dirty="0"/>
              <a:t>    		write </a:t>
            </a:r>
            <a:r>
              <a:rPr lang="en-US" dirty="0" err="1"/>
              <a:t>getNextToken</a:t>
            </a:r>
            <a:r>
              <a:rPr lang="en-US" dirty="0"/>
              <a:t>() //&lt;identifier&gt; x &lt;/identifier&gt;</a:t>
            </a:r>
          </a:p>
          <a:p>
            <a:pPr algn="l" rtl="0"/>
            <a:r>
              <a:rPr lang="en-US" dirty="0"/>
              <a:t>		while (</a:t>
            </a:r>
            <a:r>
              <a:rPr lang="en-US" dirty="0" err="1"/>
              <a:t>CheckNextToken</a:t>
            </a:r>
            <a:r>
              <a:rPr lang="en-US" dirty="0"/>
              <a:t>() contain comma,)</a:t>
            </a:r>
          </a:p>
          <a:p>
            <a:pPr algn="l" rtl="0"/>
            <a:r>
              <a:rPr lang="en-US" dirty="0"/>
              <a:t>		{</a:t>
            </a:r>
          </a:p>
          <a:p>
            <a:pPr algn="l" rtl="0"/>
            <a:r>
              <a:rPr lang="en-US" dirty="0"/>
              <a:t>			write </a:t>
            </a:r>
            <a:r>
              <a:rPr lang="en-US" dirty="0" err="1"/>
              <a:t>getNextToken</a:t>
            </a:r>
            <a:r>
              <a:rPr lang="en-US" dirty="0"/>
              <a:t>() // &lt;symbol&gt; , &lt;/symbol&gt;</a:t>
            </a:r>
          </a:p>
          <a:p>
            <a:pPr algn="l" rtl="0"/>
            <a:r>
              <a:rPr lang="en-US" dirty="0"/>
              <a:t>			write </a:t>
            </a:r>
            <a:r>
              <a:rPr lang="en-US" dirty="0" err="1"/>
              <a:t>getNextToken</a:t>
            </a:r>
            <a:r>
              <a:rPr lang="en-US" dirty="0"/>
              <a:t>() // &lt;identifier&gt; y &lt;/identifier&gt;</a:t>
            </a:r>
          </a:p>
          <a:p>
            <a:pPr algn="l" rtl="0"/>
            <a:r>
              <a:rPr lang="en-US" dirty="0"/>
              <a:t>    	}	</a:t>
            </a:r>
          </a:p>
          <a:p>
            <a:pPr algn="l" rtl="0"/>
            <a:r>
              <a:rPr lang="en-US" dirty="0"/>
              <a:t>		write </a:t>
            </a:r>
            <a:r>
              <a:rPr lang="en-US" dirty="0" err="1"/>
              <a:t>getNextToken</a:t>
            </a:r>
            <a:r>
              <a:rPr lang="en-US" dirty="0"/>
              <a:t>() // &lt;symbol&gt; ; &lt;/symbol&gt;</a:t>
            </a:r>
          </a:p>
          <a:p>
            <a:pPr algn="l" rtl="0"/>
            <a:r>
              <a:rPr lang="en-US" dirty="0"/>
              <a:t>		write "&lt;/</a:t>
            </a:r>
            <a:r>
              <a:rPr lang="en-US" dirty="0" err="1"/>
              <a:t>classVarDec</a:t>
            </a:r>
            <a:r>
              <a:rPr lang="en-US" dirty="0"/>
              <a:t>&gt;"</a:t>
            </a:r>
          </a:p>
          <a:p>
            <a:pPr algn="l" rtl="0"/>
            <a:r>
              <a:rPr lang="en-US" dirty="0"/>
              <a:t>	}</a:t>
            </a:r>
          </a:p>
          <a:p>
            <a:pPr algn="l" rtl="0"/>
            <a:r>
              <a:rPr lang="en-US" dirty="0"/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04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טכנית..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בדיקת החלק השני של התרגיל (בדומה חלק הראשון)</a:t>
            </a:r>
            <a:endParaRPr lang="en-US" dirty="0"/>
          </a:p>
          <a:p>
            <a:pPr lvl="1"/>
            <a:r>
              <a:rPr lang="he-IL" sz="1800" dirty="0"/>
              <a:t>יש להוריד מהאתר את הקבצים המתאימים</a:t>
            </a:r>
            <a:r>
              <a:rPr lang="en-US" sz="1800" dirty="0"/>
              <a:t> </a:t>
            </a:r>
            <a:r>
              <a:rPr lang="he-IL" sz="1800" dirty="0"/>
              <a:t>ולהשוות בין התוצאה שלכן לתוצאה שלהם.</a:t>
            </a:r>
          </a:p>
          <a:p>
            <a:pPr lvl="2"/>
            <a:r>
              <a:rPr lang="en-US" sz="1600" b="1" dirty="0"/>
              <a:t>Expressionless Square</a:t>
            </a:r>
            <a:r>
              <a:rPr lang="he-IL" sz="1600" b="1" dirty="0"/>
              <a:t> </a:t>
            </a:r>
            <a:r>
              <a:rPr lang="he-IL" sz="1600" dirty="0"/>
              <a:t>קבצים מתרגיל 3, כאשר במקום כל הביטויים מופיעים מילות דמה. </a:t>
            </a:r>
          </a:p>
          <a:p>
            <a:pPr lvl="3"/>
            <a:r>
              <a:rPr lang="he-IL" dirty="0"/>
              <a:t>נועד להקל על פיתוח בשלבים. בשלב הראשון ללא טיפול בביטויים. </a:t>
            </a:r>
          </a:p>
          <a:p>
            <a:pPr lvl="3"/>
            <a:r>
              <a:rPr lang="he-IL" dirty="0"/>
              <a:t>כמובן, </a:t>
            </a:r>
            <a:r>
              <a:rPr lang="he-IL" dirty="0" err="1"/>
              <a:t>שקבצי</a:t>
            </a:r>
            <a:r>
              <a:rPr lang="he-IL" dirty="0"/>
              <a:t> ה </a:t>
            </a:r>
            <a:r>
              <a:rPr lang="en-US" dirty="0"/>
              <a:t>jack</a:t>
            </a:r>
            <a:r>
              <a:rPr lang="he-IL" dirty="0"/>
              <a:t> הללו לא מתקמפלים אלא נועדו להתחלה בלבד.</a:t>
            </a:r>
            <a:endParaRPr lang="en-US" dirty="0"/>
          </a:p>
          <a:p>
            <a:pPr lvl="2"/>
            <a:r>
              <a:rPr lang="en-US" sz="1600" b="1" dirty="0"/>
              <a:t>Square </a:t>
            </a:r>
            <a:r>
              <a:rPr lang="he-IL" sz="1600" dirty="0"/>
              <a:t>-</a:t>
            </a:r>
            <a:r>
              <a:rPr lang="en-US" sz="1600" dirty="0"/>
              <a:t>  </a:t>
            </a:r>
            <a:r>
              <a:rPr lang="he-IL" sz="1600" dirty="0"/>
              <a:t>אותם קבצים מתרגיל 3</a:t>
            </a:r>
            <a:endParaRPr lang="en-US" sz="1600" dirty="0"/>
          </a:p>
          <a:p>
            <a:pPr lvl="2"/>
            <a:r>
              <a:rPr lang="en-US" sz="1600" b="1" dirty="0" err="1"/>
              <a:t>ArrayTest</a:t>
            </a:r>
            <a:r>
              <a:rPr lang="en-US" sz="1600" b="1" dirty="0"/>
              <a:t> </a:t>
            </a:r>
            <a:r>
              <a:rPr lang="he-IL" sz="1600" dirty="0"/>
              <a:t>– קבצים המכילים שימוש במערכים.</a:t>
            </a:r>
            <a:endParaRPr lang="en-US" sz="1600" dirty="0"/>
          </a:p>
          <a:p>
            <a:pPr lvl="1"/>
            <a:r>
              <a:rPr lang="he-IL" sz="1800" dirty="0"/>
              <a:t>כאמור, נשתמש בתוכנה שבמודל בשם </a:t>
            </a:r>
            <a:r>
              <a:rPr lang="en-US" sz="1800" dirty="0" err="1"/>
              <a:t>ExamDiff</a:t>
            </a:r>
            <a:r>
              <a:rPr lang="he-IL" sz="1800" dirty="0"/>
              <a:t> </a:t>
            </a:r>
            <a:endParaRPr lang="en-US" sz="1800" dirty="0"/>
          </a:p>
          <a:p>
            <a:pPr lvl="2"/>
            <a:r>
              <a:rPr lang="he-IL" sz="1600" dirty="0"/>
              <a:t>במידה והקבצים זהים אפשר להניח שהחלק הזה נעשה נכון. כך גם נבדוק בזמן ההגשה</a:t>
            </a:r>
          </a:p>
          <a:p>
            <a:pPr lvl="2"/>
            <a:r>
              <a:rPr lang="he-IL" sz="1600" dirty="0"/>
              <a:t>בדקו את האפשרויות שמציגה התוכנה (התעלמות </a:t>
            </a:r>
            <a:r>
              <a:rPr lang="he-IL" sz="1600"/>
              <a:t>מרווחים וכדומה)</a:t>
            </a:r>
            <a:endParaRPr lang="en-US" sz="1600" dirty="0"/>
          </a:p>
          <a:p>
            <a:pPr lvl="0"/>
            <a:endParaRPr lang="he-IL" dirty="0"/>
          </a:p>
          <a:p>
            <a:r>
              <a:rPr lang="he-IL" dirty="0"/>
              <a:t>שימו לב שבקובץ הנוצר, קיימת התאמה לניתוח ולצורה בה הם כתבו בקובץ </a:t>
            </a:r>
            <a:r>
              <a:rPr lang="en-US" dirty="0"/>
              <a:t>XML</a:t>
            </a:r>
            <a:r>
              <a:rPr lang="he-IL" dirty="0"/>
              <a:t>.</a:t>
            </a:r>
          </a:p>
          <a:p>
            <a:pPr lvl="1"/>
            <a:r>
              <a:rPr lang="he-IL" sz="1800" dirty="0"/>
              <a:t>עבור </a:t>
            </a:r>
            <a:r>
              <a:rPr lang="en-US" sz="1800" dirty="0"/>
              <a:t>SUBCALL</a:t>
            </a:r>
            <a:r>
              <a:rPr lang="he-IL" sz="1800" dirty="0"/>
              <a:t> אין תג, ולכן בפונקציה </a:t>
            </a:r>
            <a:r>
              <a:rPr lang="en-US" sz="1800" dirty="0" err="1"/>
              <a:t>ParseSubCall</a:t>
            </a:r>
            <a:r>
              <a:rPr lang="he-IL" sz="1800" dirty="0"/>
              <a:t> אין לפתוח תג, אלא רק לכתוב טרמינלים ולקרוא לפונקציות שמטפלות באילו שאינם טרמינלים.</a:t>
            </a:r>
            <a:endParaRPr lang="en-US" sz="1800" dirty="0"/>
          </a:p>
          <a:p>
            <a:pPr lvl="1"/>
            <a:r>
              <a:rPr lang="he-IL" sz="1800" dirty="0"/>
              <a:t>במקרים </a:t>
            </a:r>
            <a:r>
              <a:rPr lang="he-IL" sz="1800" dirty="0" err="1"/>
              <a:t>מסויימים</a:t>
            </a:r>
            <a:r>
              <a:rPr lang="he-IL" sz="1800" dirty="0"/>
              <a:t> כמו </a:t>
            </a:r>
            <a:r>
              <a:rPr lang="en-US" sz="1800" dirty="0"/>
              <a:t>PARAMETEIRLST</a:t>
            </a:r>
            <a:r>
              <a:rPr lang="he-IL" sz="1800" dirty="0"/>
              <a:t> יש לפתוח תג בכל מקרה, ואפילו אם אין פרמטרים לפתוח ולהשאיר ריק.</a:t>
            </a:r>
            <a:endParaRPr lang="en-US" sz="1800" dirty="0"/>
          </a:p>
          <a:p>
            <a:pPr lvl="1"/>
            <a:r>
              <a:rPr lang="he-IL" sz="1800" dirty="0"/>
              <a:t>במקרים אחרים כמו </a:t>
            </a:r>
            <a:r>
              <a:rPr lang="en-US" sz="1800" dirty="0"/>
              <a:t>VARDEC</a:t>
            </a:r>
            <a:r>
              <a:rPr lang="he-IL" sz="1800" dirty="0"/>
              <a:t> או </a:t>
            </a:r>
            <a:r>
              <a:rPr lang="en-US" sz="1800" dirty="0"/>
              <a:t>CLASSVARDEC</a:t>
            </a:r>
            <a:r>
              <a:rPr lang="he-IL" sz="1800" dirty="0"/>
              <a:t> צריך לפתוח תג רק אם קיימים משתנים.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0387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אז מה היה לנו היום?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Tokenizer</a:t>
            </a:r>
            <a:endParaRPr lang="he-IL" dirty="0"/>
          </a:p>
          <a:p>
            <a:r>
              <a:rPr lang="en-US" dirty="0"/>
              <a:t>Parsing</a:t>
            </a:r>
            <a:endParaRPr lang="he-IL" dirty="0"/>
          </a:p>
          <a:p>
            <a:r>
              <a:rPr lang="he-IL" dirty="0"/>
              <a:t>הכנה להגשת תרגיל 4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800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4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564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1"/>
            <a:r>
              <a:rPr lang="he-IL" dirty="0">
                <a:latin typeface="Arial"/>
                <a:cs typeface="Arial"/>
              </a:rPr>
              <a:t> </a:t>
            </a:r>
            <a:r>
              <a:rPr lang="he-IL" b="0" i="0" u="none" strike="noStrike" baseline="0" dirty="0">
                <a:latin typeface="Arial"/>
                <a:cs typeface="Arial"/>
              </a:rPr>
              <a:t>חמישה שלבים: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638002" y="1701918"/>
            <a:ext cx="8110813" cy="4751924"/>
            <a:chOff x="801" y="11154"/>
            <a:chExt cx="9864" cy="4038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801" y="11154"/>
              <a:ext cx="9864" cy="1377"/>
              <a:chOff x="801" y="11154"/>
              <a:chExt cx="9864" cy="1377"/>
            </a:xfrm>
          </p:grpSpPr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4619" y="11154"/>
                <a:ext cx="2358" cy="13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rt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he-IL" altLang="he-IL" sz="20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One</a:t>
                </a:r>
                <a:r>
                  <a:rPr kumimoji="0" lang="he-IL" altLang="he-IL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he-IL" altLang="he-IL" sz="20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or</a:t>
                </a:r>
                <a:r>
                  <a:rPr kumimoji="0" lang="he-IL" altLang="he-IL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he-IL" altLang="he-IL" sz="20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more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lang="he-IL" altLang="he-IL" sz="2000" dirty="0" err="1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file</a:t>
                </a:r>
                <a:r>
                  <a:rPr lang="he-IL" altLang="he-IL" sz="20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(s(</a:t>
                </a:r>
              </a:p>
              <a:p>
                <a:pPr lvl="0" algn="ctr" rt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he-IL" sz="20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*</a:t>
                </a:r>
                <a:r>
                  <a:rPr lang="he-IL" altLang="he-IL" sz="20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.</a:t>
                </a:r>
                <a:r>
                  <a:rPr kumimoji="0" lang="he-IL" altLang="he-IL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vm</a:t>
                </a:r>
                <a:endParaRPr kumimoji="0" lang="he-IL" altLang="he-IL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e-IL" altLang="he-IL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Written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he-IL" altLang="he-IL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in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VM </a:t>
                </a:r>
                <a:r>
                  <a:rPr kumimoji="0" lang="he-IL" altLang="he-IL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language</a:t>
                </a:r>
                <a:endParaRPr kumimoji="0" lang="he-IL" altLang="he-IL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8285" y="11154"/>
                <a:ext cx="2380" cy="13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e-IL" altLang="he-IL" sz="20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Only</a:t>
                </a:r>
                <a:r>
                  <a:rPr kumimoji="0" lang="he-IL" altLang="he-IL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he-IL" altLang="he-IL" sz="20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One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he-IL" altLang="he-IL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file</a:t>
                </a:r>
                <a:endParaRPr kumimoji="0" lang="he-IL" altLang="he-IL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he-IL" sz="20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*.</a:t>
                </a:r>
                <a:r>
                  <a:rPr kumimoji="0" lang="he-IL" altLang="he-IL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asm</a:t>
                </a:r>
                <a:endParaRPr kumimoji="0" lang="he-IL" altLang="he-IL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he-IL" altLang="he-IL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Written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he-IL" altLang="he-IL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in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he-IL" altLang="he-IL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Hack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he-IL" altLang="he-IL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assembly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he-IL" altLang="he-IL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language</a:t>
                </a:r>
                <a:endParaRPr kumimoji="0" lang="he-IL" altLang="he-IL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6977" y="11841"/>
                <a:ext cx="13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801" y="11154"/>
                <a:ext cx="2393" cy="13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e-IL" altLang="he-IL" sz="20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One</a:t>
                </a:r>
                <a:r>
                  <a:rPr kumimoji="0" lang="he-IL" altLang="he-IL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he-IL" altLang="he-IL" sz="20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or</a:t>
                </a:r>
                <a:r>
                  <a:rPr kumimoji="0" lang="he-IL" altLang="he-IL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he-IL" altLang="he-IL" sz="20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more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he-IL" altLang="he-IL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file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(s</a:t>
                </a:r>
                <a:r>
                  <a:rPr lang="he-IL" altLang="he-IL" sz="20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(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he-IL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*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.</a:t>
                </a:r>
                <a:r>
                  <a:rPr kumimoji="0" lang="he-IL" altLang="he-IL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jack</a:t>
                </a:r>
                <a:endParaRPr kumimoji="0" lang="he-IL" altLang="he-IL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e-IL" altLang="he-IL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Written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he-IL" altLang="he-IL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in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JACK </a:t>
                </a:r>
                <a:r>
                  <a:rPr kumimoji="0" lang="he-IL" altLang="he-IL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language</a:t>
                </a:r>
                <a:endParaRPr kumimoji="0" lang="he-IL" altLang="he-IL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3194" y="11922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801" y="12821"/>
              <a:ext cx="8631" cy="2371"/>
              <a:chOff x="801" y="12821"/>
              <a:chExt cx="8631" cy="2371"/>
            </a:xfrm>
          </p:grpSpPr>
          <p:sp>
            <p:nvSpPr>
              <p:cNvPr id="8" name="AutoShape 7"/>
              <p:cNvSpPr>
                <a:spLocks/>
              </p:cNvSpPr>
              <p:nvPr/>
            </p:nvSpPr>
            <p:spPr bwMode="auto">
              <a:xfrm>
                <a:off x="5830" y="14641"/>
                <a:ext cx="3602" cy="551"/>
              </a:xfrm>
              <a:prstGeom prst="accentBorderCallout1">
                <a:avLst>
                  <a:gd name="adj1" fmla="val 52940"/>
                  <a:gd name="adj2" fmla="val -3333"/>
                  <a:gd name="adj3" fmla="val -179412"/>
                  <a:gd name="adj4" fmla="val -4025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e-IL" altLang="he-IL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תרגיל </a:t>
                </a:r>
                <a:r>
                  <a:rPr kumimoji="0" lang="he-IL" altLang="he-IL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3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 </a:t>
                </a:r>
                <a:r>
                  <a:rPr kumimoji="0" lang="he-IL" altLang="he-IL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(פרק 9 בספר) להכרת שפת </a:t>
                </a:r>
                <a:r>
                  <a:rPr kumimoji="0" lang="en-US" altLang="he-IL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Guttman Yad-Brush" panose="02010401010101010101" pitchFamily="2" charset="-79"/>
                  </a:rPr>
                  <a:t>JACK</a:t>
                </a:r>
                <a:endParaRPr kumimoji="0" lang="he-IL" altLang="he-IL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uttman Yad-Brush" panose="02010401010101010101" pitchFamily="2" charset="-79"/>
                  <a:cs typeface="Guttman Yad-Brush" panose="02010401010101010101" pitchFamily="2" charset="-79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altLang="he-IL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uttman Yad-Brush" panose="02010401010101010101" pitchFamily="2" charset="-79"/>
                  <a:cs typeface="Guttman Yad-Brush" panose="02010401010101010101" pitchFamily="2" charset="-79"/>
                </a:endParaRPr>
              </a:p>
            </p:txBody>
          </p:sp>
          <p:sp>
            <p:nvSpPr>
              <p:cNvPr id="9" name="AutoShape 6"/>
              <p:cNvSpPr>
                <a:spLocks/>
              </p:cNvSpPr>
              <p:nvPr/>
            </p:nvSpPr>
            <p:spPr bwMode="auto">
              <a:xfrm>
                <a:off x="801" y="12889"/>
                <a:ext cx="2243" cy="363"/>
              </a:xfrm>
              <a:prstGeom prst="accentCallout2">
                <a:avLst>
                  <a:gd name="adj1" fmla="val 49657"/>
                  <a:gd name="adj2" fmla="val 105653"/>
                  <a:gd name="adj3" fmla="val 49657"/>
                  <a:gd name="adj4" fmla="val 133097"/>
                  <a:gd name="adj5" fmla="val -265519"/>
                  <a:gd name="adj6" fmla="val 13392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e-IL" altLang="he-IL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תרגיל </a:t>
                </a:r>
                <a:r>
                  <a:rPr kumimoji="0" lang="he-IL" altLang="he-IL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4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 </a:t>
                </a:r>
                <a:r>
                  <a:rPr kumimoji="0" lang="he-IL" altLang="he-IL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(פרק 10 בספר)</a:t>
                </a:r>
                <a:endParaRPr kumimoji="0" lang="he-IL" altLang="he-IL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uttman Yad-Brush" panose="02010401010101010101" pitchFamily="2" charset="-79"/>
                  <a:cs typeface="Guttman Yad-Brush" panose="02010401010101010101" pitchFamily="2" charset="-79"/>
                </a:endParaRPr>
              </a:p>
            </p:txBody>
          </p:sp>
          <p:sp>
            <p:nvSpPr>
              <p:cNvPr id="10" name="AutoShape 5"/>
              <p:cNvSpPr>
                <a:spLocks/>
              </p:cNvSpPr>
              <p:nvPr/>
            </p:nvSpPr>
            <p:spPr bwMode="auto">
              <a:xfrm>
                <a:off x="801" y="13651"/>
                <a:ext cx="2260" cy="363"/>
              </a:xfrm>
              <a:prstGeom prst="accentCallout2">
                <a:avLst>
                  <a:gd name="adj1" fmla="val 49657"/>
                  <a:gd name="adj2" fmla="val 105653"/>
                  <a:gd name="adj3" fmla="val 49657"/>
                  <a:gd name="adj4" fmla="val 142403"/>
                  <a:gd name="adj5" fmla="val -473102"/>
                  <a:gd name="adj6" fmla="val 1434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e-IL" altLang="he-IL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תרגיל </a:t>
                </a:r>
                <a:r>
                  <a:rPr kumimoji="0" lang="he-IL" altLang="he-IL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5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 </a:t>
                </a:r>
                <a:r>
                  <a:rPr kumimoji="0" lang="he-IL" altLang="he-IL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(פרק 11 בספר)</a:t>
                </a:r>
                <a:endParaRPr kumimoji="0" lang="he-IL" altLang="he-IL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uttman Yad-Brush" panose="02010401010101010101" pitchFamily="2" charset="-79"/>
                  <a:cs typeface="Guttman Yad-Brush" panose="02010401010101010101" pitchFamily="2" charset="-79"/>
                </a:endParaRPr>
              </a:p>
            </p:txBody>
          </p:sp>
          <p:sp>
            <p:nvSpPr>
              <p:cNvPr id="11" name="AutoShape 4"/>
              <p:cNvSpPr>
                <a:spLocks/>
              </p:cNvSpPr>
              <p:nvPr/>
            </p:nvSpPr>
            <p:spPr bwMode="auto">
              <a:xfrm>
                <a:off x="4300" y="12821"/>
                <a:ext cx="2533" cy="363"/>
              </a:xfrm>
              <a:prstGeom prst="accentCallout2">
                <a:avLst>
                  <a:gd name="adj1" fmla="val 49657"/>
                  <a:gd name="adj2" fmla="val 104731"/>
                  <a:gd name="adj3" fmla="val 49657"/>
                  <a:gd name="adj4" fmla="val 127713"/>
                  <a:gd name="adj5" fmla="val -265519"/>
                  <a:gd name="adj6" fmla="val 12840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e-IL" altLang="he-IL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תרגיל </a:t>
                </a:r>
                <a:r>
                  <a:rPr kumimoji="0" lang="he-IL" altLang="he-IL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1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 </a:t>
                </a:r>
                <a:r>
                  <a:rPr kumimoji="0" lang="he-IL" altLang="he-IL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(פרק 4 ופרק 7 בספר)</a:t>
                </a:r>
                <a:endParaRPr kumimoji="0" lang="he-IL" altLang="he-IL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uttman Yad-Brush" panose="02010401010101010101" pitchFamily="2" charset="-79"/>
                  <a:cs typeface="Guttman Yad-Brush" panose="02010401010101010101" pitchFamily="2" charset="-79"/>
                </a:endParaRPr>
              </a:p>
            </p:txBody>
          </p:sp>
          <p:sp>
            <p:nvSpPr>
              <p:cNvPr id="12" name="AutoShape 3"/>
              <p:cNvSpPr>
                <a:spLocks/>
              </p:cNvSpPr>
              <p:nvPr/>
            </p:nvSpPr>
            <p:spPr bwMode="auto">
              <a:xfrm>
                <a:off x="4447" y="13572"/>
                <a:ext cx="2386" cy="363"/>
              </a:xfrm>
              <a:prstGeom prst="accentCallout2">
                <a:avLst>
                  <a:gd name="adj1" fmla="val 49315"/>
                  <a:gd name="adj2" fmla="val 105653"/>
                  <a:gd name="adj3" fmla="val 49315"/>
                  <a:gd name="adj4" fmla="val 142403"/>
                  <a:gd name="adj5" fmla="val -473287"/>
                  <a:gd name="adj6" fmla="val 1434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e-IL" altLang="he-IL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תרגיל </a:t>
                </a:r>
                <a:r>
                  <a:rPr kumimoji="0" lang="he-IL" altLang="he-IL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2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 </a:t>
                </a:r>
                <a:r>
                  <a:rPr kumimoji="0" lang="he-IL" altLang="he-IL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uttman Yad-Brush" panose="02010401010101010101" pitchFamily="2" charset="-79"/>
                    <a:ea typeface="Times New Roman" pitchFamily="18" charset="0"/>
                    <a:cs typeface="Guttman Yad-Brush" panose="02010401010101010101" pitchFamily="2" charset="-79"/>
                  </a:rPr>
                  <a:t>(פרק 8 בספר)</a:t>
                </a:r>
                <a:endParaRPr kumimoji="0" lang="he-IL" altLang="he-IL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uttman Yad-Brush" panose="02010401010101010101" pitchFamily="2" charset="-79"/>
                  <a:cs typeface="Guttman Yad-Brush" panose="02010401010101010101" pitchFamily="2" charset="-79"/>
                </a:endParaRPr>
              </a:p>
            </p:txBody>
          </p:sp>
        </p:grp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פיצוץ 1 18"/>
          <p:cNvSpPr/>
          <p:nvPr/>
        </p:nvSpPr>
        <p:spPr>
          <a:xfrm>
            <a:off x="179512" y="1484784"/>
            <a:ext cx="8700461" cy="4680520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000" dirty="0"/>
              <a:t>וכל זה נעשה בשפה שתכירו בתרגיל </a:t>
            </a:r>
            <a:r>
              <a:rPr lang="he-IL" sz="4400" b="1" dirty="0">
                <a:solidFill>
                  <a:srgbClr val="FF0000"/>
                </a:solidFill>
              </a:rPr>
              <a:t>0</a:t>
            </a:r>
            <a:endParaRPr lang="he-IL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4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תזכורות: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b="1" dirty="0"/>
              <a:t>אתר הקורס:</a:t>
            </a:r>
            <a:endParaRPr lang="en-US" dirty="0"/>
          </a:p>
          <a:p>
            <a:pPr algn="l" rtl="0"/>
            <a:r>
              <a:rPr lang="en-US" dirty="0">
                <a:hlinkClick r:id="rId2"/>
              </a:rPr>
              <a:t>http://nand2tetris.org</a:t>
            </a:r>
            <a:endParaRPr lang="en-US" dirty="0"/>
          </a:p>
          <a:p>
            <a:pPr lvl="1"/>
            <a:r>
              <a:rPr lang="he-IL" dirty="0"/>
              <a:t>באתר ניתן למצוא הסברים ודרישות עבור כל 5 </a:t>
            </a:r>
            <a:r>
              <a:rPr lang="he-IL" dirty="0" err="1"/>
              <a:t>הפרוייקטים</a:t>
            </a:r>
            <a:r>
              <a:rPr lang="he-IL" dirty="0"/>
              <a:t> שיוגשו במהלך התרגול.</a:t>
            </a:r>
          </a:p>
          <a:p>
            <a:pPr marL="274320" lvl="1" indent="0">
              <a:buNone/>
            </a:pPr>
            <a:endParaRPr lang="en-US" dirty="0"/>
          </a:p>
          <a:p>
            <a:pPr algn="r"/>
            <a:r>
              <a:rPr lang="he-IL" b="1" dirty="0"/>
              <a:t>מצגת </a:t>
            </a:r>
            <a:r>
              <a:rPr lang="en-US" b="1" dirty="0"/>
              <a:t>PDF</a:t>
            </a:r>
            <a:r>
              <a:rPr lang="he-IL" b="1" dirty="0"/>
              <a:t> המפרטת את חומר הרקע לתרגיל 4 (פרק 10) באתר הקורס:</a:t>
            </a:r>
            <a:r>
              <a:rPr lang="he-IL" u="sng" dirty="0"/>
              <a:t> </a:t>
            </a:r>
            <a:endParaRPr lang="en-US" u="sng" dirty="0"/>
          </a:p>
          <a:p>
            <a:pPr algn="l" rtl="0"/>
            <a:r>
              <a:rPr lang="en-US" u="sng" dirty="0">
                <a:hlinkClick r:id="rId3"/>
              </a:rPr>
              <a:t>http://nand2tetris.org/lectures/PDF/lecture%2010%20compiler%20I.pdf</a:t>
            </a:r>
            <a:r>
              <a:rPr lang="en-US" u="sng" dirty="0"/>
              <a:t> </a:t>
            </a:r>
          </a:p>
          <a:p>
            <a:r>
              <a:rPr lang="he-IL" sz="1800" b="1" dirty="0"/>
              <a:t>חומר נוסף ומפורט יותר, ניתן לראות בספר הקורס, פרק 10:</a:t>
            </a:r>
            <a:endParaRPr lang="en-US" sz="2200" dirty="0"/>
          </a:p>
          <a:p>
            <a:pPr lvl="1" algn="l" rtl="0"/>
            <a:r>
              <a:rPr lang="en-US" sz="1800" u="sng" dirty="0">
                <a:hlinkClick r:id="rId4"/>
              </a:rPr>
              <a:t>http://www1.idc.ac.il/tecs/book/chapter10.pdf</a:t>
            </a:r>
            <a:endParaRPr lang="en-US" dirty="0"/>
          </a:p>
          <a:p>
            <a:pPr marL="274320" lvl="1" indent="0" algn="l">
              <a:buNone/>
            </a:pPr>
            <a:endParaRPr lang="en-US" dirty="0"/>
          </a:p>
          <a:p>
            <a:r>
              <a:rPr lang="he-IL" b="1" dirty="0"/>
              <a:t>הגדרה </a:t>
            </a:r>
            <a:r>
              <a:rPr lang="he-IL" b="1" dirty="0" err="1"/>
              <a:t>מדוייקת</a:t>
            </a:r>
            <a:r>
              <a:rPr lang="he-IL" b="1" dirty="0"/>
              <a:t> של דרישות תרגיל זה, כולל כל הקבצים שיש להוריד לצורך התרגיל, ניתן למצוא באתר הקורס:</a:t>
            </a:r>
            <a:r>
              <a:rPr lang="he-IL" dirty="0"/>
              <a:t> </a:t>
            </a:r>
          </a:p>
          <a:p>
            <a:pPr algn="l" rtl="0"/>
            <a:r>
              <a:rPr lang="en-US" u="sng" dirty="0">
                <a:hlinkClick r:id="rId5"/>
              </a:rPr>
              <a:t>http://nand2tetris.org/10.php</a:t>
            </a:r>
            <a:r>
              <a:rPr lang="en-US" u="sng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85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המטרה: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b="1" dirty="0"/>
              <a:t>בשני התרגילים הקודמים (1, ו 2)</a:t>
            </a:r>
            <a:r>
              <a:rPr lang="he-IL" sz="2000" dirty="0"/>
              <a:t> כתבנו את החצי השני של קומפיילר שמתרגם מתוכנית בשפת הביניים </a:t>
            </a:r>
            <a:r>
              <a:rPr lang="en-US" sz="2000" dirty="0"/>
              <a:t>(*.</a:t>
            </a:r>
            <a:r>
              <a:rPr lang="en-US" sz="2000" dirty="0" err="1"/>
              <a:t>vm</a:t>
            </a:r>
            <a:r>
              <a:rPr lang="en-US" sz="2000" dirty="0"/>
              <a:t>)</a:t>
            </a:r>
            <a:r>
              <a:rPr lang="he-IL" sz="2000" dirty="0"/>
              <a:t> לתוכנית בשפת אסמבלר </a:t>
            </a:r>
            <a:r>
              <a:rPr lang="en-US" sz="2000" dirty="0"/>
              <a:t>(*.</a:t>
            </a:r>
            <a:r>
              <a:rPr lang="en-US" sz="2000" dirty="0" err="1"/>
              <a:t>asm</a:t>
            </a:r>
            <a:r>
              <a:rPr lang="en-US" sz="2000" dirty="0"/>
              <a:t>)</a:t>
            </a:r>
            <a:r>
              <a:rPr lang="he-IL" sz="2000" dirty="0"/>
              <a:t>.</a:t>
            </a:r>
            <a:endParaRPr lang="en-US" sz="2000" dirty="0"/>
          </a:p>
          <a:p>
            <a:r>
              <a:rPr lang="he-IL" sz="2000" dirty="0"/>
              <a:t> </a:t>
            </a:r>
            <a:endParaRPr lang="en-US" sz="2000" dirty="0"/>
          </a:p>
          <a:p>
            <a:r>
              <a:rPr lang="he-IL" sz="2000" b="1" dirty="0"/>
              <a:t>בשני התרגילים הבאים (4 ו 5)</a:t>
            </a:r>
            <a:r>
              <a:rPr lang="he-IL" sz="2000" dirty="0"/>
              <a:t> נכתוב את החצי הראשון של הקומפיילר שמתרגם מהשפה העילית </a:t>
            </a:r>
            <a:r>
              <a:rPr lang="en-US" sz="2000" dirty="0"/>
              <a:t>(*.jack)</a:t>
            </a:r>
            <a:r>
              <a:rPr lang="he-IL" sz="2000" dirty="0"/>
              <a:t> לתוכנית בשפת הביניים </a:t>
            </a:r>
            <a:r>
              <a:rPr lang="en-US" sz="2000" dirty="0"/>
              <a:t>(*.</a:t>
            </a:r>
            <a:r>
              <a:rPr lang="en-US" sz="2000" dirty="0" err="1"/>
              <a:t>vm</a:t>
            </a:r>
            <a:r>
              <a:rPr lang="en-US" sz="2000" dirty="0"/>
              <a:t>)</a:t>
            </a:r>
            <a:r>
              <a:rPr lang="he-IL" sz="2000" dirty="0"/>
              <a:t>. </a:t>
            </a:r>
            <a:endParaRPr lang="en-US" sz="2000" dirty="0"/>
          </a:p>
          <a:p>
            <a:endParaRPr lang="he-IL" sz="2000" dirty="0"/>
          </a:p>
          <a:p>
            <a:r>
              <a:rPr lang="he-IL" sz="2000" dirty="0"/>
              <a:t>התרגום יעשה </a:t>
            </a:r>
            <a:r>
              <a:rPr lang="he-IL" sz="2000" b="1" dirty="0"/>
              <a:t>בשני שלבים</a:t>
            </a:r>
            <a:r>
              <a:rPr lang="he-IL" sz="2000" dirty="0"/>
              <a:t>:</a:t>
            </a:r>
            <a:endParaRPr lang="en-US" sz="2000" dirty="0"/>
          </a:p>
          <a:p>
            <a:r>
              <a:rPr lang="he-IL" sz="2000" b="1" dirty="0"/>
              <a:t>תרגיל 4</a:t>
            </a:r>
            <a:r>
              <a:rPr lang="he-IL" sz="2000" dirty="0"/>
              <a:t>  - שלב הניתוח התחבירי </a:t>
            </a:r>
            <a:r>
              <a:rPr lang="en-US" sz="2000" dirty="0"/>
              <a:t> (Syntax Analysis)</a:t>
            </a:r>
            <a:r>
              <a:rPr lang="he-IL" sz="2000" dirty="0"/>
              <a:t>– פירוק קבצי ה </a:t>
            </a:r>
            <a:r>
              <a:rPr lang="en-US" sz="2000" dirty="0"/>
              <a:t>*.jack</a:t>
            </a:r>
            <a:r>
              <a:rPr lang="he-IL" sz="2000" dirty="0"/>
              <a:t> לאסימונים, וניתוח סמנטי שלהם לקובץ</a:t>
            </a:r>
            <a:r>
              <a:rPr lang="en-US" sz="2000" dirty="0"/>
              <a:t>*.xml </a:t>
            </a:r>
          </a:p>
          <a:p>
            <a:r>
              <a:rPr lang="he-IL" sz="2000" b="1" dirty="0"/>
              <a:t>תרגיל 5</a:t>
            </a:r>
            <a:r>
              <a:rPr lang="he-IL" sz="2000" dirty="0"/>
              <a:t> –  שלב ייצור הקוד </a:t>
            </a:r>
            <a:r>
              <a:rPr lang="en-US" sz="2000" dirty="0"/>
              <a:t>(Code Generation)</a:t>
            </a:r>
            <a:r>
              <a:rPr lang="he-IL" sz="2000" dirty="0"/>
              <a:t>  - נחליף את שורות הקוד שתורגמו ל </a:t>
            </a:r>
            <a:r>
              <a:rPr lang="en-US" sz="2000" dirty="0"/>
              <a:t>xml</a:t>
            </a:r>
            <a:r>
              <a:rPr lang="he-IL" sz="2000" dirty="0"/>
              <a:t> בשורות קוד בשפת ביניים </a:t>
            </a:r>
            <a:r>
              <a:rPr lang="en-US" sz="2000" dirty="0"/>
              <a:t>(</a:t>
            </a:r>
            <a:r>
              <a:rPr lang="en-US" sz="2000" dirty="0" err="1"/>
              <a:t>vm</a:t>
            </a:r>
            <a:r>
              <a:rPr lang="en-US" sz="2000" dirty="0"/>
              <a:t>)</a:t>
            </a:r>
            <a:r>
              <a:rPr lang="he-IL" sz="2000" dirty="0"/>
              <a:t>.</a:t>
            </a:r>
            <a:endParaRPr lang="en-US" sz="2000" dirty="0"/>
          </a:p>
          <a:p>
            <a:r>
              <a:rPr lang="he-IL" sz="2000" dirty="0"/>
              <a:t> </a:t>
            </a:r>
            <a:endParaRPr lang="en-US" sz="20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157193"/>
            <a:ext cx="1226635" cy="1728192"/>
          </a:xfrm>
          <a:prstGeom prst="rect">
            <a:avLst/>
          </a:prstGeom>
        </p:spPr>
      </p:pic>
      <p:sp>
        <p:nvSpPr>
          <p:cNvPr id="5" name="הסבר מלבני מעוגל 17"/>
          <p:cNvSpPr/>
          <p:nvPr/>
        </p:nvSpPr>
        <p:spPr bwMode="auto">
          <a:xfrm>
            <a:off x="2339752" y="5733257"/>
            <a:ext cx="5040560" cy="576064"/>
          </a:xfrm>
          <a:prstGeom prst="wedgeRoundRectCallout">
            <a:avLst>
              <a:gd name="adj1" fmla="val 65168"/>
              <a:gd name="adj2" fmla="val -590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800" dirty="0">
                <a:solidFill>
                  <a:srgbClr val="000000"/>
                </a:solidFill>
                <a:latin typeface="+mj-lt"/>
                <a:cs typeface="+mn-cs"/>
              </a:rPr>
              <a:t>זוכרות קורס קומפיילרים??</a:t>
            </a:r>
            <a:endParaRPr lang="en-US" sz="28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9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תחבירי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הניתוח התחבירי מתחלק לשני חלקים:</a:t>
            </a:r>
            <a:endParaRPr lang="en-US" dirty="0"/>
          </a:p>
          <a:p>
            <a:pPr lvl="1"/>
            <a:r>
              <a:rPr lang="en-US" b="1" dirty="0"/>
              <a:t>Tokenizing</a:t>
            </a:r>
            <a:r>
              <a:rPr lang="he-IL" dirty="0"/>
              <a:t> </a:t>
            </a:r>
          </a:p>
          <a:p>
            <a:pPr lvl="2"/>
            <a:r>
              <a:rPr lang="he-IL" dirty="0"/>
              <a:t>מעבר על הקוד </a:t>
            </a:r>
            <a:r>
              <a:rPr lang="en-US" dirty="0"/>
              <a:t>(</a:t>
            </a:r>
            <a:r>
              <a:rPr lang="en-US" b="1" dirty="0" err="1"/>
              <a:t>xxx.jack</a:t>
            </a:r>
            <a:r>
              <a:rPr lang="en-US" dirty="0"/>
              <a:t>)</a:t>
            </a:r>
            <a:r>
              <a:rPr lang="he-IL" dirty="0"/>
              <a:t> וחלוקתו לאסימונים (</a:t>
            </a:r>
            <a:r>
              <a:rPr lang="en-US" dirty="0"/>
              <a:t>Tokens</a:t>
            </a:r>
            <a:r>
              <a:rPr lang="he-IL" dirty="0"/>
              <a:t>). </a:t>
            </a:r>
          </a:p>
          <a:p>
            <a:pPr lvl="2"/>
            <a:r>
              <a:rPr lang="he-IL" dirty="0"/>
              <a:t>התוצר: קובץ </a:t>
            </a:r>
            <a:r>
              <a:rPr lang="en-US" b="1" dirty="0"/>
              <a:t>xxx</a:t>
            </a:r>
            <a:r>
              <a:rPr lang="en-US" b="1" i="1" u="sng" dirty="0"/>
              <a:t>T</a:t>
            </a:r>
            <a:r>
              <a:rPr lang="en-US" b="1" dirty="0"/>
              <a:t>.xml</a:t>
            </a:r>
            <a:r>
              <a:rPr lang="he-IL" b="1" dirty="0"/>
              <a:t> </a:t>
            </a:r>
            <a:r>
              <a:rPr lang="he-IL" dirty="0"/>
              <a:t>המכיל את הקוד בצורת אסימונים.</a:t>
            </a:r>
            <a:endParaRPr lang="en-US" dirty="0"/>
          </a:p>
          <a:p>
            <a:pPr lvl="1"/>
            <a:r>
              <a:rPr lang="en-US" b="1" dirty="0"/>
              <a:t>Parsing</a:t>
            </a:r>
            <a:r>
              <a:rPr lang="he-IL" dirty="0"/>
              <a:t> </a:t>
            </a:r>
          </a:p>
          <a:p>
            <a:pPr lvl="2"/>
            <a:r>
              <a:rPr lang="he-IL" dirty="0"/>
              <a:t>מעבר על קובץ </a:t>
            </a:r>
            <a:r>
              <a:rPr lang="en-US" dirty="0"/>
              <a:t>xxxT.xml</a:t>
            </a:r>
            <a:r>
              <a:rPr lang="he-IL" dirty="0"/>
              <a:t>, בצורה רקורסיבית על כל ביטוי (</a:t>
            </a:r>
            <a:r>
              <a:rPr lang="en-US" dirty="0"/>
              <a:t>statement</a:t>
            </a:r>
            <a:r>
              <a:rPr lang="he-IL" dirty="0"/>
              <a:t>)</a:t>
            </a:r>
          </a:p>
          <a:p>
            <a:pPr lvl="2"/>
            <a:r>
              <a:rPr lang="he-IL" dirty="0"/>
              <a:t>התוצר: קובץ </a:t>
            </a:r>
            <a:r>
              <a:rPr lang="en-US" b="1" dirty="0"/>
              <a:t>xxx.xml</a:t>
            </a:r>
            <a:r>
              <a:rPr lang="he-IL" b="1" dirty="0"/>
              <a:t> </a:t>
            </a:r>
            <a:r>
              <a:rPr lang="he-IL" dirty="0"/>
              <a:t>המכיל את האסימונים מסווגים בצורה </a:t>
            </a:r>
            <a:r>
              <a:rPr lang="he-IL" u="sng" dirty="0"/>
              <a:t>היררכית</a:t>
            </a:r>
            <a:endParaRPr lang="en-US" u="sng" dirty="0"/>
          </a:p>
          <a:p>
            <a:endParaRPr lang="he-IL" dirty="0"/>
          </a:p>
          <a:p>
            <a:r>
              <a:rPr lang="he-IL" dirty="0"/>
              <a:t>אין צורך בבדיקת שגיאות תחביר. יש להניח </a:t>
            </a:r>
            <a:r>
              <a:rPr lang="he-IL" dirty="0" err="1"/>
              <a:t>שקבצי</a:t>
            </a:r>
            <a:r>
              <a:rPr lang="he-IL" dirty="0"/>
              <a:t> המקור תקינים.</a:t>
            </a:r>
            <a:endParaRPr lang="en-US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157193"/>
            <a:ext cx="1226635" cy="1728192"/>
          </a:xfrm>
          <a:prstGeom prst="rect">
            <a:avLst/>
          </a:prstGeom>
        </p:spPr>
      </p:pic>
      <p:sp>
        <p:nvSpPr>
          <p:cNvPr id="5" name="הסבר מלבני מעוגל 17"/>
          <p:cNvSpPr/>
          <p:nvPr/>
        </p:nvSpPr>
        <p:spPr bwMode="auto">
          <a:xfrm>
            <a:off x="2339752" y="5301208"/>
            <a:ext cx="5040560" cy="1008113"/>
          </a:xfrm>
          <a:prstGeom prst="wedgeRoundRectCallout">
            <a:avLst>
              <a:gd name="adj1" fmla="val 64069"/>
              <a:gd name="adj2" fmla="val -1320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800" dirty="0">
                <a:solidFill>
                  <a:srgbClr val="000000"/>
                </a:solidFill>
                <a:latin typeface="+mj-lt"/>
                <a:cs typeface="+mn-cs"/>
              </a:rPr>
              <a:t>הקומפיילר שלנו לא בודק תקינות תחבירית!</a:t>
            </a:r>
            <a:endParaRPr lang="en-US" sz="28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56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תרשים...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43"/>
          <a:stretch/>
        </p:blipFill>
        <p:spPr bwMode="auto">
          <a:xfrm>
            <a:off x="467544" y="2030617"/>
            <a:ext cx="8231411" cy="370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24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בהירות">
  <a:themeElements>
    <a:clrScheme name="בהירות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בהירות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בהירות">
  <a:themeElements>
    <a:clrScheme name="בהירות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בהירות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2256</Words>
  <Application>Microsoft Office PowerPoint</Application>
  <PresentationFormat>‫הצגה על המסך (4:3)</PresentationFormat>
  <Paragraphs>255</Paragraphs>
  <Slides>34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34</vt:i4>
      </vt:variant>
    </vt:vector>
  </HeadingPairs>
  <TitlesOfParts>
    <vt:vector size="39" baseType="lpstr">
      <vt:lpstr>Arial</vt:lpstr>
      <vt:lpstr>Calibri</vt:lpstr>
      <vt:lpstr>Guttman Yad-Brush</vt:lpstr>
      <vt:lpstr>בהירות</vt:lpstr>
      <vt:lpstr>1_בהירות</vt:lpstr>
      <vt:lpstr>עקרונות שפות תכנה</vt:lpstr>
      <vt:lpstr>תודה ל</vt:lpstr>
      <vt:lpstr>והיום:</vt:lpstr>
      <vt:lpstr>תרגיל 4</vt:lpstr>
      <vt:lpstr> חמישה שלבים:</vt:lpstr>
      <vt:lpstr>תזכורות: </vt:lpstr>
      <vt:lpstr>המטרה:</vt:lpstr>
      <vt:lpstr>ניתוח תחבירי</vt:lpstr>
      <vt:lpstr>תרשים...</vt:lpstr>
      <vt:lpstr>מה זה בכלל XML?</vt:lpstr>
      <vt:lpstr>קצת על XML</vt:lpstr>
      <vt:lpstr> על XML ועצים</vt:lpstr>
      <vt:lpstr>חלק א - Tokenizing</vt:lpstr>
      <vt:lpstr>מצגת של PowerPoint‏</vt:lpstr>
      <vt:lpstr>המטרה:</vt:lpstr>
      <vt:lpstr>כללי הסיווג של שפת jack - חלקי</vt:lpstr>
      <vt:lpstr>ואצלינו..</vt:lpstr>
      <vt:lpstr>שימו לב</vt:lpstr>
      <vt:lpstr>הערות למימוש:</vt:lpstr>
      <vt:lpstr>הערה</vt:lpstr>
      <vt:lpstr>טכנית...</vt:lpstr>
      <vt:lpstr>חלק ב - Parsing </vt:lpstr>
      <vt:lpstr>מצגת של PowerPoint‏</vt:lpstr>
      <vt:lpstr>המטרה:</vt:lpstr>
      <vt:lpstr>כללי הסיווג של שפת jack - מלא</vt:lpstr>
      <vt:lpstr>מצגת של PowerPoint‏</vt:lpstr>
      <vt:lpstr>דוגמא לקובץ שנוצר בניתוח תחבירי</vt:lpstr>
      <vt:lpstr>איך זה מתבצע?</vt:lpstr>
      <vt:lpstr>ולכן - </vt:lpstr>
      <vt:lpstr>מה שאמרנו, מהספר, באנגלית..</vt:lpstr>
      <vt:lpstr>דוגמא סכמתית</vt:lpstr>
      <vt:lpstr>המלצה</vt:lpstr>
      <vt:lpstr>טכנית..</vt:lpstr>
      <vt:lpstr>אז מה היה לנו היום?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עקרונות שפות תכנה</dc:title>
  <dc:creator>user</dc:creator>
  <cp:lastModifiedBy>נורית גרינברג</cp:lastModifiedBy>
  <cp:revision>124</cp:revision>
  <dcterms:created xsi:type="dcterms:W3CDTF">2017-03-19T05:06:18Z</dcterms:created>
  <dcterms:modified xsi:type="dcterms:W3CDTF">2022-05-08T18:18:33Z</dcterms:modified>
</cp:coreProperties>
</file>