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3"/>
  </p:notesMasterIdLst>
  <p:sldIdLst>
    <p:sldId id="256" r:id="rId2"/>
    <p:sldId id="310" r:id="rId3"/>
    <p:sldId id="311" r:id="rId4"/>
    <p:sldId id="289" r:id="rId5"/>
    <p:sldId id="330" r:id="rId6"/>
    <p:sldId id="363" r:id="rId7"/>
    <p:sldId id="364" r:id="rId8"/>
    <p:sldId id="365" r:id="rId9"/>
    <p:sldId id="332" r:id="rId10"/>
    <p:sldId id="331" r:id="rId11"/>
    <p:sldId id="325" r:id="rId12"/>
    <p:sldId id="370" r:id="rId13"/>
    <p:sldId id="366" r:id="rId14"/>
    <p:sldId id="327" r:id="rId15"/>
    <p:sldId id="312" r:id="rId16"/>
    <p:sldId id="313" r:id="rId17"/>
    <p:sldId id="333" r:id="rId18"/>
    <p:sldId id="315" r:id="rId19"/>
    <p:sldId id="316" r:id="rId20"/>
    <p:sldId id="368" r:id="rId21"/>
    <p:sldId id="317" r:id="rId22"/>
    <p:sldId id="373" r:id="rId23"/>
    <p:sldId id="335" r:id="rId24"/>
    <p:sldId id="336" r:id="rId25"/>
    <p:sldId id="321" r:id="rId26"/>
    <p:sldId id="337" r:id="rId27"/>
    <p:sldId id="318" r:id="rId28"/>
    <p:sldId id="338" r:id="rId29"/>
    <p:sldId id="340" r:id="rId30"/>
    <p:sldId id="341" r:id="rId31"/>
    <p:sldId id="342" r:id="rId32"/>
    <p:sldId id="369" r:id="rId33"/>
    <p:sldId id="343" r:id="rId34"/>
    <p:sldId id="258" r:id="rId35"/>
    <p:sldId id="261" r:id="rId36"/>
    <p:sldId id="262" r:id="rId37"/>
    <p:sldId id="264" r:id="rId38"/>
    <p:sldId id="282" r:id="rId39"/>
    <p:sldId id="265" r:id="rId40"/>
    <p:sldId id="376" r:id="rId41"/>
    <p:sldId id="257" r:id="rId42"/>
    <p:sldId id="266" r:id="rId43"/>
    <p:sldId id="374" r:id="rId44"/>
    <p:sldId id="267" r:id="rId45"/>
    <p:sldId id="375" r:id="rId46"/>
    <p:sldId id="351" r:id="rId47"/>
    <p:sldId id="356" r:id="rId48"/>
    <p:sldId id="361" r:id="rId49"/>
    <p:sldId id="358" r:id="rId50"/>
    <p:sldId id="371" r:id="rId51"/>
    <p:sldId id="362" r:id="rId5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D1F6261-9161-4BE9-BADC-3EFA184A8DB6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4544C4-0544-4EB0-9700-7C84F11D2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4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התחלת תרגום של תכנית 0 שלכן בדרך כלל לוקח שני שיעורים להסביר אותו. אבל צריך שכבר אחרי השיעור הראשון יוכלו לעשות משהו.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4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</a:t>
            </a:r>
            <a:r>
              <a:rPr lang="he-IL" dirty="0" err="1"/>
              <a:t>הכל</a:t>
            </a:r>
            <a:r>
              <a:rPr lang="he-IL" dirty="0"/>
              <a:t> זהה בין הגרסה שבמודל לגרסה שבאתר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85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סימולטור – מחקה מציאות. </a:t>
            </a:r>
            <a:r>
              <a:rPr lang="he-IL" dirty="0" err="1"/>
              <a:t>אמולטור</a:t>
            </a:r>
            <a:r>
              <a:rPr lang="he-IL" dirty="0"/>
              <a:t> מחקה מכונה.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9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72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לתווית יש שם טקסטואלי ואנו לא יודעים בדיוק לאיזו מספר פקודה נקפוץ.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379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48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</a:t>
            </a:r>
            <a:r>
              <a:rPr lang="he-IL" dirty="0" err="1"/>
              <a:t>התכנית</a:t>
            </a:r>
            <a:r>
              <a:rPr lang="he-IL" dirty="0"/>
              <a:t> קצרה מדי, ירוץ על שורות ריקות. זה בסדר.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15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כמובן – נריץ באמת ונראה את כל הפעולות שהזכרנו.</a:t>
            </a:r>
          </a:p>
          <a:p>
            <a:r>
              <a:rPr lang="he-IL" dirty="0"/>
              <a:t>מבצע</a:t>
            </a:r>
            <a:r>
              <a:rPr lang="he-IL" baseline="0" dirty="0"/>
              <a:t> חיבור של שני מספרים.</a:t>
            </a:r>
          </a:p>
          <a:p>
            <a:r>
              <a:rPr lang="he-IL" baseline="0" dirty="0"/>
              <a:t>התוצאה תהיה בתא שלפני התא שעליו מצביע </a:t>
            </a:r>
            <a:r>
              <a:rPr lang="en-US" baseline="0" dirty="0"/>
              <a:t>SP</a:t>
            </a:r>
            <a:r>
              <a:rPr lang="he-IL" baseline="0" dirty="0"/>
              <a:t>.</a:t>
            </a:r>
          </a:p>
          <a:p>
            <a:r>
              <a:rPr lang="he-IL" baseline="0" dirty="0"/>
              <a:t>כל הפעולות מתבצעות החל ממקום 256, ועל זה נדבר.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73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 </a:t>
            </a:r>
            <a:r>
              <a:rPr lang="he-IL" dirty="0"/>
              <a:t>– </a:t>
            </a:r>
            <a:r>
              <a:rPr lang="en-US" dirty="0"/>
              <a:t>less</a:t>
            </a:r>
            <a:r>
              <a:rPr lang="en-US" baseline="0" dirty="0"/>
              <a:t> then</a:t>
            </a:r>
            <a:r>
              <a:rPr lang="he-IL" dirty="0"/>
              <a:t>– בודקת את שני הארגומנטים ודוחפת ערך בוליאני</a:t>
            </a:r>
            <a:endParaRPr lang="en-US" dirty="0"/>
          </a:p>
          <a:p>
            <a:r>
              <a:rPr lang="en-US" dirty="0"/>
              <a:t>EQ </a:t>
            </a:r>
            <a:r>
              <a:rPr lang="he-IL" dirty="0"/>
              <a:t>– אם שווה. פעולה בינארית</a:t>
            </a:r>
            <a:endParaRPr lang="en-US" dirty="0"/>
          </a:p>
          <a:p>
            <a:r>
              <a:rPr lang="en-US" dirty="0"/>
              <a:t>OR </a:t>
            </a:r>
            <a:r>
              <a:rPr lang="he-IL" dirty="0"/>
              <a:t>על שני העליונים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61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6071-7B5C-40B8-BF65-D92BEC681E7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6BD-64E6-49B4-8273-405B0A863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25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D0D7228C-9BD1-443F-81E9-48520B02A68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DCA730-521C-4414-A570-EC27854A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377352-321E-406A-9A1B-F0932B80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5F461AD-917A-464C-8F3C-E13F134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F1315E-1335-40F8-A6AA-9EF6DE1F596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54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565795-123C-4BC6-8FFF-5D248214ED42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86F7BD7-9EB9-4E49-AB69-19B6B690B69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d2tetris.org/softwa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עקרונות שפות תכנה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 תרגול 2 – תשפ"ב</a:t>
            </a:r>
          </a:p>
        </p:txBody>
      </p:sp>
    </p:spTree>
    <p:extLst>
      <p:ext uri="{BB962C8B-B14F-4D97-AF65-F5344CB8AC3E}">
        <p14:creationId xmlns:p14="http://schemas.microsoft.com/office/powerpoint/2010/main" val="16217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he-IL" dirty="0" err="1"/>
              <a:t>האסמבליי</a:t>
            </a:r>
            <a:r>
              <a:rPr lang="he-IL" dirty="0"/>
              <a:t> - </a:t>
            </a:r>
            <a:r>
              <a:rPr lang="en-US" dirty="0"/>
              <a:t>ASM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שפת </a:t>
            </a:r>
            <a:r>
              <a:rPr lang="he-IL" dirty="0" err="1"/>
              <a:t>אסמבליי</a:t>
            </a:r>
            <a:r>
              <a:rPr lang="he-IL" dirty="0"/>
              <a:t> היא שפת סף – כלומר שפת תכנות הקרובה ביותר לשפת מכונה.</a:t>
            </a:r>
          </a:p>
          <a:p>
            <a:r>
              <a:rPr lang="he-IL" dirty="0"/>
              <a:t>קיימת התאמה של 1:1 בין הפקודות בשפת הסף לבין ההוראות המופקות מהן בשפת מכונה. כלומר, כל פקודה יחידה </a:t>
            </a:r>
            <a:r>
              <a:rPr lang="he-IL" dirty="0" err="1"/>
              <a:t>באסמבליי</a:t>
            </a:r>
            <a:r>
              <a:rPr lang="he-IL" dirty="0"/>
              <a:t> מתורגמת לפקודה אחת בשפת מכונה. </a:t>
            </a:r>
          </a:p>
          <a:p>
            <a:r>
              <a:rPr lang="he-IL" dirty="0"/>
              <a:t>לכן, כמו שפת המכונה, גם שפת הסף פועלת באופן ישיר על הזיכרון של המחשב (אוגרים, </a:t>
            </a:r>
            <a:r>
              <a:rPr lang="en-US" dirty="0"/>
              <a:t>RAM</a:t>
            </a:r>
            <a:r>
              <a:rPr lang="he-IL" dirty="0"/>
              <a:t>) בפרטנות רבה. </a:t>
            </a:r>
          </a:p>
          <a:p>
            <a:r>
              <a:rPr lang="he-IL" dirty="0"/>
              <a:t>כתוצאה מכך, לכל סוג של מעבד יש שפת סף משלו, לפי הפקודות האפשריות והזיכרון המתאים.</a:t>
            </a:r>
          </a:p>
          <a:p>
            <a:endParaRPr lang="he-IL" dirty="0"/>
          </a:p>
          <a:p>
            <a:r>
              <a:rPr lang="he-IL" dirty="0"/>
              <a:t>שפת </a:t>
            </a:r>
            <a:r>
              <a:rPr lang="he-IL" dirty="0" err="1"/>
              <a:t>האסמבליי</a:t>
            </a:r>
            <a:r>
              <a:rPr lang="he-IL" dirty="0"/>
              <a:t> שנלמד, מותאמת למכונה (מדומה) בשם </a:t>
            </a:r>
            <a:r>
              <a:rPr lang="en-US" dirty="0"/>
              <a:t>HACK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932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46314"/>
            <a:ext cx="8229600" cy="990600"/>
          </a:xfrm>
        </p:spPr>
        <p:txBody>
          <a:bodyPr/>
          <a:lstStyle/>
          <a:p>
            <a:r>
              <a:rPr lang="he-IL" dirty="0"/>
              <a:t>מכונת </a:t>
            </a:r>
            <a:r>
              <a:rPr lang="en-US" dirty="0"/>
              <a:t>HACK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נשתמש </a:t>
            </a:r>
            <a:r>
              <a:rPr lang="he-IL" dirty="0" err="1"/>
              <a:t>באמולטור</a:t>
            </a:r>
            <a:r>
              <a:rPr lang="he-IL" dirty="0"/>
              <a:t>, המדמה את סביבת העבודה להרצת התרגילים:</a:t>
            </a:r>
            <a:endParaRPr lang="en-US" dirty="0"/>
          </a:p>
          <a:p>
            <a:pPr lvl="1"/>
            <a:r>
              <a:rPr lang="en-US" dirty="0" err="1"/>
              <a:t>CPUEmulator</a:t>
            </a:r>
            <a:r>
              <a:rPr lang="he-IL" dirty="0"/>
              <a:t>, המדמה את סביבת המחשב </a:t>
            </a:r>
            <a:r>
              <a:rPr lang="en-US" dirty="0"/>
              <a:t>HACK</a:t>
            </a:r>
            <a:r>
              <a:rPr lang="he-IL" dirty="0"/>
              <a:t>, בה מורצים קבצי </a:t>
            </a:r>
            <a:r>
              <a:rPr lang="en-US" dirty="0"/>
              <a:t>ASM </a:t>
            </a:r>
          </a:p>
          <a:p>
            <a:r>
              <a:rPr lang="he-IL" dirty="0"/>
              <a:t>סוגי הקבצים בהם נעשה שימוש </a:t>
            </a:r>
            <a:r>
              <a:rPr lang="he-IL" dirty="0" err="1"/>
              <a:t>באמולטור</a:t>
            </a:r>
            <a:r>
              <a:rPr lang="he-IL" dirty="0"/>
              <a:t> זה:</a:t>
            </a:r>
          </a:p>
          <a:p>
            <a:pPr lvl="1"/>
            <a:r>
              <a:rPr lang="en-US" dirty="0"/>
              <a:t>*.</a:t>
            </a:r>
            <a:r>
              <a:rPr lang="en-US" dirty="0" err="1"/>
              <a:t>asm</a:t>
            </a:r>
            <a:r>
              <a:rPr lang="he-IL" dirty="0"/>
              <a:t> – קבצים המכילים תכנית בשפת </a:t>
            </a:r>
            <a:r>
              <a:rPr lang="he-IL" dirty="0" err="1"/>
              <a:t>אסמבליי</a:t>
            </a:r>
            <a:endParaRPr lang="en-US" dirty="0"/>
          </a:p>
          <a:p>
            <a:pPr lvl="1"/>
            <a:r>
              <a:rPr lang="en-US" dirty="0"/>
              <a:t>*.out</a:t>
            </a:r>
            <a:r>
              <a:rPr lang="he-IL" dirty="0"/>
              <a:t> – קבצי פלט הנוצרים לאחר ההרצה של הסקריפט (מכילים </a:t>
            </a:r>
            <a:r>
              <a:rPr lang="he-IL" dirty="0" err="1"/>
              <a:t>תאור</a:t>
            </a:r>
            <a:r>
              <a:rPr lang="he-IL" dirty="0"/>
              <a:t> הזיכרון)</a:t>
            </a:r>
            <a:endParaRPr lang="en-US" dirty="0"/>
          </a:p>
          <a:p>
            <a:pPr lvl="1"/>
            <a:r>
              <a:rPr lang="en-US" dirty="0"/>
              <a:t>*.</a:t>
            </a:r>
            <a:r>
              <a:rPr lang="en-US" dirty="0" err="1"/>
              <a:t>cmp</a:t>
            </a:r>
            <a:r>
              <a:rPr lang="he-IL" dirty="0"/>
              <a:t> – קבצים המכילים את מצב הזיכרון הצפוי עבור התכנית</a:t>
            </a:r>
            <a:endParaRPr lang="en-US" dirty="0"/>
          </a:p>
          <a:p>
            <a:pPr lvl="1"/>
            <a:r>
              <a:rPr lang="en-US" dirty="0"/>
              <a:t>*.</a:t>
            </a:r>
            <a:r>
              <a:rPr lang="en-US" dirty="0" err="1"/>
              <a:t>tst</a:t>
            </a:r>
            <a:r>
              <a:rPr lang="he-IL" dirty="0"/>
              <a:t> –  קבצים המכילים סקריפטים, אותם ניתן להריץ </a:t>
            </a:r>
            <a:r>
              <a:rPr lang="he-IL" dirty="0" err="1"/>
              <a:t>באמולטור</a:t>
            </a:r>
            <a:r>
              <a:rPr lang="he-IL" dirty="0"/>
              <a:t>. </a:t>
            </a:r>
          </a:p>
          <a:p>
            <a:r>
              <a:rPr lang="he-IL" dirty="0"/>
              <a:t>הסקריפט שבקובץ </a:t>
            </a:r>
            <a:r>
              <a:rPr lang="en-US" dirty="0"/>
              <a:t>*.</a:t>
            </a:r>
            <a:r>
              <a:rPr lang="en-US" dirty="0" err="1"/>
              <a:t>tst</a:t>
            </a:r>
            <a:r>
              <a:rPr lang="en-US" dirty="0"/>
              <a:t> </a:t>
            </a:r>
            <a:r>
              <a:rPr lang="he-IL" dirty="0"/>
              <a:t>, מריץ </a:t>
            </a:r>
            <a:r>
              <a:rPr lang="he-IL" dirty="0" err="1"/>
              <a:t>באמולטור</a:t>
            </a:r>
            <a:r>
              <a:rPr lang="he-IL" dirty="0"/>
              <a:t> את קובץ ה</a:t>
            </a:r>
            <a:r>
              <a:rPr lang="en-US" dirty="0"/>
              <a:t> *.</a:t>
            </a:r>
            <a:r>
              <a:rPr lang="en-US" dirty="0" err="1"/>
              <a:t>asm</a:t>
            </a:r>
            <a:r>
              <a:rPr lang="en-US" dirty="0"/>
              <a:t> </a:t>
            </a:r>
            <a:r>
              <a:rPr lang="he-IL" dirty="0"/>
              <a:t>, ומשווה בין קובץ ה </a:t>
            </a:r>
            <a:r>
              <a:rPr lang="en-US" dirty="0"/>
              <a:t> *.out</a:t>
            </a:r>
            <a:r>
              <a:rPr lang="he-IL" dirty="0"/>
              <a:t>שנוצר - לקובץ </a:t>
            </a:r>
            <a:r>
              <a:rPr lang="en-US" dirty="0"/>
              <a:t>*.</a:t>
            </a:r>
            <a:r>
              <a:rPr lang="en-US" dirty="0" err="1"/>
              <a:t>cmp</a:t>
            </a:r>
            <a:r>
              <a:rPr lang="he-IL" dirty="0"/>
              <a:t> עם מצב הזיכרון המצופה. </a:t>
            </a:r>
            <a:endParaRPr lang="en-US" dirty="0"/>
          </a:p>
          <a:p>
            <a:endParaRPr lang="he-IL" dirty="0"/>
          </a:p>
          <a:p>
            <a:r>
              <a:rPr lang="he-IL" dirty="0"/>
              <a:t>מדריך ללימוד ה </a:t>
            </a:r>
            <a:r>
              <a:rPr lang="en-US" dirty="0" err="1"/>
              <a:t>CPUEmulator</a:t>
            </a:r>
            <a:endParaRPr lang="en-US" dirty="0"/>
          </a:p>
          <a:p>
            <a:r>
              <a:rPr lang="he-IL" dirty="0"/>
              <a:t> </a:t>
            </a:r>
            <a:r>
              <a:rPr lang="en-US" dirty="0">
                <a:hlinkClick r:id="rId3"/>
              </a:rPr>
              <a:t>https://www.nand2tetris.org/software</a:t>
            </a:r>
            <a:endParaRPr lang="en-US" dirty="0"/>
          </a:p>
          <a:p>
            <a:endParaRPr lang="he-IL" dirty="0"/>
          </a:p>
        </p:txBody>
      </p:sp>
      <p:sp>
        <p:nvSpPr>
          <p:cNvPr id="4" name="Right Arrow 3"/>
          <p:cNvSpPr/>
          <p:nvPr/>
        </p:nvSpPr>
        <p:spPr>
          <a:xfrm>
            <a:off x="539552" y="2636912"/>
            <a:ext cx="27363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אתן מייצרות כתרגום ל</a:t>
            </a:r>
            <a:r>
              <a:rPr lang="en-US" dirty="0"/>
              <a:t>*.</a:t>
            </a:r>
            <a:r>
              <a:rPr lang="en-US"/>
              <a:t>vm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8743" t="38499" r="19308" b="35778"/>
          <a:stretch/>
        </p:blipFill>
        <p:spPr>
          <a:xfrm>
            <a:off x="0" y="5301208"/>
            <a:ext cx="3360889" cy="936104"/>
          </a:xfrm>
          <a:prstGeom prst="rect">
            <a:avLst/>
          </a:prstGeom>
        </p:spPr>
      </p:pic>
      <p:sp>
        <p:nvSpPr>
          <p:cNvPr id="6" name="הסבר: חץ למטה 5">
            <a:extLst>
              <a:ext uri="{FF2B5EF4-FFF2-40B4-BE49-F238E27FC236}">
                <a16:creationId xmlns:a16="http://schemas.microsoft.com/office/drawing/2014/main" id="{66C5042E-8687-4E3C-9A7F-2765894D785E}"/>
              </a:ext>
            </a:extLst>
          </p:cNvPr>
          <p:cNvSpPr/>
          <p:nvPr/>
        </p:nvSpPr>
        <p:spPr>
          <a:xfrm>
            <a:off x="5796136" y="868760"/>
            <a:ext cx="2376264" cy="758417"/>
          </a:xfrm>
          <a:prstGeom prst="downArrowCallout">
            <a:avLst>
              <a:gd name="adj1" fmla="val 20604"/>
              <a:gd name="adj2" fmla="val 25000"/>
              <a:gd name="adj3" fmla="val 25000"/>
              <a:gd name="adj4" fmla="val 6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אמולטור</a:t>
            </a:r>
            <a:r>
              <a:rPr lang="he-IL" dirty="0"/>
              <a:t> = חיקוי תוכנה</a:t>
            </a:r>
          </a:p>
        </p:txBody>
      </p:sp>
    </p:spTree>
    <p:extLst>
      <p:ext uri="{BB962C8B-B14F-4D97-AF65-F5344CB8AC3E}">
        <p14:creationId xmlns:p14="http://schemas.microsoft.com/office/powerpoint/2010/main" val="10457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391DC-0C76-4E4B-9488-3D263EE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תמצות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8D202C-AB0C-4003-86D5-30C9AC7B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קלט: </a:t>
            </a:r>
            <a:r>
              <a:rPr lang="he-IL" dirty="0"/>
              <a:t>קובץ אחד או יותר בשפת </a:t>
            </a:r>
            <a:r>
              <a:rPr lang="en-US" dirty="0"/>
              <a:t>VM</a:t>
            </a:r>
            <a:r>
              <a:rPr lang="he-IL" dirty="0"/>
              <a:t> (שפת ביניים), הכולל רצף פקודות.</a:t>
            </a:r>
          </a:p>
          <a:p>
            <a:r>
              <a:rPr lang="he-IL" b="1" dirty="0"/>
              <a:t>עיבוד: </a:t>
            </a:r>
            <a:r>
              <a:rPr lang="he-IL" dirty="0"/>
              <a:t>תרגום – שורה אחרי שורה של רצף הפקודות. עבור כל שורה, יש לכתוב לקובץ חדש את הרצף המתאים לה.</a:t>
            </a:r>
          </a:p>
          <a:p>
            <a:r>
              <a:rPr lang="he-IL" b="1" dirty="0"/>
              <a:t>פלט: </a:t>
            </a:r>
            <a:r>
              <a:rPr lang="he-IL" dirty="0"/>
              <a:t>קובץ המכיל פקודות בשפת </a:t>
            </a:r>
            <a:r>
              <a:rPr lang="he-IL" dirty="0" err="1"/>
              <a:t>אסמבלי</a:t>
            </a:r>
            <a:r>
              <a:rPr lang="he-IL" dirty="0"/>
              <a:t>, המבצע את אותן הפעולות שהיו בקובץ </a:t>
            </a:r>
            <a:r>
              <a:rPr lang="en-US" dirty="0"/>
              <a:t>VM</a:t>
            </a:r>
            <a:endParaRPr lang="he-IL" dirty="0"/>
          </a:p>
          <a:p>
            <a:r>
              <a:rPr lang="he-IL" b="1" dirty="0"/>
              <a:t>בדיקה: </a:t>
            </a:r>
            <a:r>
              <a:rPr lang="he-IL" dirty="0"/>
              <a:t>האם מצב הזיכרון לאחר ביצוע קוד </a:t>
            </a:r>
            <a:r>
              <a:rPr lang="he-IL" dirty="0" err="1"/>
              <a:t>האסמבלי</a:t>
            </a:r>
            <a:r>
              <a:rPr lang="he-IL" dirty="0"/>
              <a:t>, תואם למצופה, עבור קבצי קלט שונים.</a:t>
            </a:r>
          </a:p>
          <a:p>
            <a:pPr lvl="1"/>
            <a:r>
              <a:rPr lang="he-IL" dirty="0"/>
              <a:t>ע"י השוואה למכונת </a:t>
            </a:r>
            <a:r>
              <a:rPr lang="en-US" dirty="0"/>
              <a:t>VM</a:t>
            </a:r>
            <a:r>
              <a:rPr lang="he-IL" dirty="0"/>
              <a:t> (</a:t>
            </a:r>
            <a:r>
              <a:rPr lang="en-US" dirty="0" err="1"/>
              <a:t>VMEmulator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ע"י שימוש בקבצי </a:t>
            </a:r>
            <a:r>
              <a:rPr lang="en-US" dirty="0"/>
              <a:t>TEST</a:t>
            </a:r>
            <a:r>
              <a:rPr lang="he-IL" dirty="0"/>
              <a:t> והרצתם במכונת </a:t>
            </a:r>
            <a:r>
              <a:rPr lang="en-US" dirty="0"/>
              <a:t>HACK</a:t>
            </a:r>
            <a:r>
              <a:rPr lang="he-IL" dirty="0"/>
              <a:t> (</a:t>
            </a:r>
            <a:r>
              <a:rPr lang="en-US" dirty="0" err="1"/>
              <a:t>CPUEmulator</a:t>
            </a:r>
            <a:r>
              <a:rPr lang="he-IL" dirty="0"/>
              <a:t>)</a:t>
            </a:r>
          </a:p>
          <a:p>
            <a:pPr marL="27432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412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 נוסף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כותבי הקוד בשפת </a:t>
            </a:r>
            <a:r>
              <a:rPr lang="en-US" dirty="0"/>
              <a:t>VM</a:t>
            </a:r>
            <a:r>
              <a:rPr lang="he-IL" dirty="0"/>
              <a:t> יודעים מה צריך להיות מצב הזיכרון בחומרה לאחר התרגום וההרצה של קוד האסמבלר של התכנית.</a:t>
            </a:r>
          </a:p>
          <a:p>
            <a:r>
              <a:rPr lang="he-IL" dirty="0"/>
              <a:t>לכן, ישנו קובץ המכיל תכנית = "טסט", שמריץ את הקובץ עם התרגום שלכן של קוד ה-</a:t>
            </a:r>
            <a:r>
              <a:rPr lang="en-US" dirty="0"/>
              <a:t>VM</a:t>
            </a:r>
            <a:r>
              <a:rPr lang="he-IL" dirty="0"/>
              <a:t> (= קוד ה</a:t>
            </a:r>
            <a:r>
              <a:rPr lang="en-US" dirty="0"/>
              <a:t>ASM</a:t>
            </a:r>
            <a:r>
              <a:rPr lang="he-IL" dirty="0"/>
              <a:t> שנוצר).</a:t>
            </a:r>
          </a:p>
          <a:p>
            <a:r>
              <a:rPr lang="he-IL" dirty="0"/>
              <a:t>לאחר מכן – הטסט משווה את מצב הזיכרון הרצוי, למצב הזיכרון שנוצר בעקבות ההרצה של התרגום שלכם.</a:t>
            </a:r>
          </a:p>
          <a:p>
            <a:r>
              <a:rPr lang="he-IL" dirty="0"/>
              <a:t>אם מצב הזיכרון זהה – תקבלו הודעה </a:t>
            </a:r>
            <a:r>
              <a:rPr lang="he-IL" dirty="0" err="1"/>
              <a:t>שהכל</a:t>
            </a:r>
            <a:r>
              <a:rPr lang="he-IL" dirty="0"/>
              <a:t> בוצע בהצלחה.</a:t>
            </a:r>
          </a:p>
          <a:p>
            <a:r>
              <a:rPr lang="he-IL" dirty="0"/>
              <a:t>אם מצב הזיכרון שונה - תקבלו הודעה באיזו שורה </a:t>
            </a:r>
            <a:r>
              <a:rPr lang="he-IL" b="1" dirty="0"/>
              <a:t>בקובץ שמכיל את מצב הזיכרון</a:t>
            </a:r>
            <a:r>
              <a:rPr lang="he-IL" dirty="0"/>
              <a:t> (לא </a:t>
            </a:r>
            <a:r>
              <a:rPr lang="he-IL" dirty="0" err="1"/>
              <a:t>בתכנית</a:t>
            </a:r>
            <a:r>
              <a:rPr lang="he-IL" dirty="0"/>
              <a:t>!) ישנה חוסר התאמה </a:t>
            </a:r>
          </a:p>
          <a:p>
            <a:pPr lvl="1"/>
            <a:r>
              <a:rPr lang="he-IL" dirty="0"/>
              <a:t>(הערה: בד"כ זו שורה 2 – השורה שמכילה את הערכים שבזיכרון. כדי לבדוק באיזה תא בזיכרון אין ערך מתאים עליכם להשוות בעצמכם בין מצב הזיכרון הרצוי למצוי)</a:t>
            </a:r>
          </a:p>
        </p:txBody>
      </p:sp>
    </p:spTree>
    <p:extLst>
      <p:ext uri="{BB962C8B-B14F-4D97-AF65-F5344CB8AC3E}">
        <p14:creationId xmlns:p14="http://schemas.microsoft.com/office/powerpoint/2010/main" val="262460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פרטים טכניים...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להריץ את </a:t>
            </a:r>
            <a:r>
              <a:rPr lang="he-IL" dirty="0" err="1"/>
              <a:t>האמולטור</a:t>
            </a:r>
            <a:r>
              <a:rPr lang="he-IL" dirty="0"/>
              <a:t> בלחיצה על הקובץ </a:t>
            </a:r>
            <a:r>
              <a:rPr lang="en-US" dirty="0"/>
              <a:t>CPUEmulator.bat</a:t>
            </a:r>
            <a:endParaRPr lang="he-IL" dirty="0"/>
          </a:p>
          <a:p>
            <a:pPr lvl="1"/>
            <a:r>
              <a:rPr lang="he-IL" dirty="0" err="1"/>
              <a:t>האמולטור</a:t>
            </a:r>
            <a:r>
              <a:rPr lang="he-IL" dirty="0"/>
              <a:t> עם סיומת </a:t>
            </a:r>
            <a:r>
              <a:rPr lang="en-US" dirty="0"/>
              <a:t>*.</a:t>
            </a:r>
            <a:r>
              <a:rPr lang="en-US" dirty="0" err="1"/>
              <a:t>sh</a:t>
            </a:r>
            <a:r>
              <a:rPr lang="he-IL" dirty="0"/>
              <a:t> מיועד לסביבת יוניקס</a:t>
            </a:r>
            <a:endParaRPr lang="en-US" dirty="0"/>
          </a:p>
          <a:p>
            <a:r>
              <a:rPr lang="he-IL" dirty="0"/>
              <a:t>עם הרצת </a:t>
            </a:r>
            <a:r>
              <a:rPr lang="he-IL" dirty="0" err="1"/>
              <a:t>האמולטור</a:t>
            </a:r>
            <a:r>
              <a:rPr lang="he-IL" dirty="0"/>
              <a:t>, נפתח חלון שחור. החלון צריך להיות פתוח כל עוד </a:t>
            </a:r>
            <a:r>
              <a:rPr lang="he-IL" dirty="0" err="1"/>
              <a:t>האמולטור</a:t>
            </a:r>
            <a:r>
              <a:rPr lang="he-IL" dirty="0"/>
              <a:t> בשימוש.</a:t>
            </a:r>
            <a:endParaRPr lang="en-US" dirty="0"/>
          </a:p>
          <a:p>
            <a:r>
              <a:rPr lang="he-IL" dirty="0"/>
              <a:t>יש להגדיל את החלון למקסימום</a:t>
            </a:r>
          </a:p>
          <a:p>
            <a:pPr lvl="1"/>
            <a:r>
              <a:rPr lang="he-IL" dirty="0"/>
              <a:t>הגדלת החלון לא מגדילה את חלקי </a:t>
            </a:r>
            <a:r>
              <a:rPr lang="he-IL" dirty="0" err="1"/>
              <a:t>האמולטור</a:t>
            </a:r>
            <a:r>
              <a:rPr lang="he-IL" dirty="0"/>
              <a:t>, אך שורת הפלט נראית רק כאשר החלון בגודל </a:t>
            </a:r>
            <a:r>
              <a:rPr lang="he-IL" dirty="0" err="1"/>
              <a:t>המירבי</a:t>
            </a:r>
            <a:r>
              <a:rPr lang="he-IL" dirty="0"/>
              <a:t>.</a:t>
            </a:r>
          </a:p>
          <a:p>
            <a:r>
              <a:rPr lang="he-IL" dirty="0"/>
              <a:t>כאשר מריצים </a:t>
            </a:r>
            <a:r>
              <a:rPr lang="he-IL" dirty="0" err="1"/>
              <a:t>תוכנית</a:t>
            </a:r>
            <a:r>
              <a:rPr lang="he-IL" dirty="0"/>
              <a:t>/סקריפט, לעיתים לא ניתן לראות אותה בחלון המתאים. במקרה כזה יש ללחוץ על החלון באמצעות העכבר.</a:t>
            </a:r>
          </a:p>
        </p:txBody>
      </p:sp>
    </p:spTree>
    <p:extLst>
      <p:ext uri="{BB962C8B-B14F-4D97-AF65-F5344CB8AC3E}">
        <p14:creationId xmlns:p14="http://schemas.microsoft.com/office/powerpoint/2010/main" val="287038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CPUEmulator</a:t>
            </a:r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7767"/>
            <a:ext cx="6984776" cy="50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>
          <a:xfrm>
            <a:off x="6156176" y="1916832"/>
            <a:ext cx="1296144" cy="729372"/>
          </a:xfrm>
          <a:prstGeom prst="wedgeRoundRectCallout">
            <a:avLst>
              <a:gd name="adj1" fmla="val -63235"/>
              <a:gd name="adj2" fmla="val 10360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חלון תכנית /סקריפט</a:t>
            </a:r>
          </a:p>
        </p:txBody>
      </p:sp>
      <p:sp>
        <p:nvSpPr>
          <p:cNvPr id="7" name="הסבר מלבני מעוגל 6"/>
          <p:cNvSpPr/>
          <p:nvPr/>
        </p:nvSpPr>
        <p:spPr>
          <a:xfrm>
            <a:off x="5724128" y="3203684"/>
            <a:ext cx="1296144" cy="729372"/>
          </a:xfrm>
          <a:prstGeom prst="wedgeRoundRectCallout">
            <a:avLst>
              <a:gd name="adj1" fmla="val -65816"/>
              <a:gd name="adj2" fmla="val 9902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גישה ללוח מקשים</a:t>
            </a:r>
          </a:p>
        </p:txBody>
      </p:sp>
      <p:sp>
        <p:nvSpPr>
          <p:cNvPr id="9" name="הסבר מלבני מעוגל 8"/>
          <p:cNvSpPr/>
          <p:nvPr/>
        </p:nvSpPr>
        <p:spPr>
          <a:xfrm>
            <a:off x="6660232" y="4293096"/>
            <a:ext cx="936104" cy="441340"/>
          </a:xfrm>
          <a:prstGeom prst="wedgeRoundRectCallout">
            <a:avLst>
              <a:gd name="adj1" fmla="val -76339"/>
              <a:gd name="adj2" fmla="val 15666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מעבד</a:t>
            </a:r>
          </a:p>
        </p:txBody>
      </p:sp>
      <p:sp>
        <p:nvSpPr>
          <p:cNvPr id="10" name="הסבר מלבני מעוגל 9"/>
          <p:cNvSpPr/>
          <p:nvPr/>
        </p:nvSpPr>
        <p:spPr>
          <a:xfrm>
            <a:off x="4355976" y="2924944"/>
            <a:ext cx="1008112" cy="585356"/>
          </a:xfrm>
          <a:prstGeom prst="wedgeRoundRectCallout">
            <a:avLst>
              <a:gd name="adj1" fmla="val -151309"/>
              <a:gd name="adj2" fmla="val -4657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זיכרון נתונים</a:t>
            </a:r>
          </a:p>
        </p:txBody>
      </p:sp>
      <p:sp>
        <p:nvSpPr>
          <p:cNvPr id="11" name="הסבר מלבני מעוגל 10"/>
          <p:cNvSpPr/>
          <p:nvPr/>
        </p:nvSpPr>
        <p:spPr>
          <a:xfrm>
            <a:off x="2915816" y="3573016"/>
            <a:ext cx="1224136" cy="585356"/>
          </a:xfrm>
          <a:prstGeom prst="wedgeRoundRectCallout">
            <a:avLst>
              <a:gd name="adj1" fmla="val -141698"/>
              <a:gd name="adj2" fmla="val -4622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זיכרון פקודות</a:t>
            </a:r>
          </a:p>
        </p:txBody>
      </p:sp>
      <p:sp>
        <p:nvSpPr>
          <p:cNvPr id="12" name="הסבר מלבני מעוגל 11"/>
          <p:cNvSpPr/>
          <p:nvPr/>
        </p:nvSpPr>
        <p:spPr>
          <a:xfrm>
            <a:off x="2267744" y="4441758"/>
            <a:ext cx="1080120" cy="427402"/>
          </a:xfrm>
          <a:prstGeom prst="wedgeRoundRectCallout">
            <a:avLst>
              <a:gd name="adj1" fmla="val -27423"/>
              <a:gd name="adj2" fmla="val 50098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אוגרים</a:t>
            </a:r>
          </a:p>
        </p:txBody>
      </p:sp>
    </p:spTree>
    <p:extLst>
      <p:ext uri="{BB962C8B-B14F-4D97-AF65-F5344CB8AC3E}">
        <p14:creationId xmlns:p14="http://schemas.microsoft.com/office/powerpoint/2010/main" val="367494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כפי שראינו, מכונת </a:t>
            </a:r>
            <a:r>
              <a:rPr lang="en-US" dirty="0"/>
              <a:t>HACK</a:t>
            </a:r>
            <a:r>
              <a:rPr lang="he-IL" dirty="0"/>
              <a:t> כוללת </a:t>
            </a:r>
            <a:r>
              <a:rPr lang="en-US" dirty="0"/>
              <a:t>RAM</a:t>
            </a:r>
            <a:r>
              <a:rPr lang="he-IL" dirty="0"/>
              <a:t> ו</a:t>
            </a:r>
            <a:r>
              <a:rPr lang="en-US" dirty="0"/>
              <a:t>ROM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התכנית נטענת ל</a:t>
            </a:r>
            <a:r>
              <a:rPr lang="en-US" dirty="0"/>
              <a:t>ROM</a:t>
            </a:r>
            <a:r>
              <a:rPr lang="he-IL" dirty="0"/>
              <a:t> ולא ניתן לשנותה במהלך הריצה.</a:t>
            </a:r>
          </a:p>
          <a:p>
            <a:pPr lvl="1"/>
            <a:r>
              <a:rPr lang="he-IL" dirty="0"/>
              <a:t>התכנית רצה שורה אחרי שורה, ולפי פקודות </a:t>
            </a:r>
            <a:r>
              <a:rPr lang="en-US" dirty="0" err="1"/>
              <a:t>jmp</a:t>
            </a:r>
            <a:endParaRPr lang="he-IL" dirty="0"/>
          </a:p>
          <a:p>
            <a:pPr lvl="2"/>
            <a:r>
              <a:rPr lang="he-IL" dirty="0"/>
              <a:t>הכתובת לקפיצה מופיעה בעת הצורך באוגר </a:t>
            </a:r>
            <a:r>
              <a:rPr lang="en-US" dirty="0"/>
              <a:t>A</a:t>
            </a:r>
            <a:endParaRPr lang="he-IL" dirty="0"/>
          </a:p>
          <a:p>
            <a:pPr lvl="1"/>
            <a:r>
              <a:rPr lang="he-IL" dirty="0"/>
              <a:t>באוגר </a:t>
            </a:r>
            <a:r>
              <a:rPr lang="en-US" dirty="0"/>
              <a:t>PC</a:t>
            </a:r>
            <a:r>
              <a:rPr lang="he-IL" dirty="0"/>
              <a:t> מופיע מספר השורה לביצוע בתכנית (כתובת ב- </a:t>
            </a:r>
            <a:r>
              <a:rPr lang="en-US" dirty="0"/>
              <a:t>ROM</a:t>
            </a:r>
            <a:r>
              <a:rPr lang="he-IL" dirty="0"/>
              <a:t>).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הפקודות שבתכנית פועלות ישירות על הנתונים שבאוגרים בלבד:</a:t>
            </a:r>
          </a:p>
          <a:p>
            <a:pPr lvl="1"/>
            <a:r>
              <a:rPr lang="en-US" dirty="0"/>
              <a:t>D</a:t>
            </a:r>
            <a:r>
              <a:rPr lang="he-IL" dirty="0"/>
              <a:t> – אוגר המכיל ערך עליו יתבצע החישוב – אוגר מידע</a:t>
            </a:r>
          </a:p>
          <a:p>
            <a:pPr lvl="1"/>
            <a:r>
              <a:rPr lang="en-US" dirty="0"/>
              <a:t>A</a:t>
            </a:r>
            <a:r>
              <a:rPr lang="he-IL" dirty="0"/>
              <a:t> – אוגר המכיל מספר של שורה ב</a:t>
            </a:r>
            <a:r>
              <a:rPr lang="en-US" dirty="0"/>
              <a:t>RAM -</a:t>
            </a:r>
            <a:r>
              <a:rPr lang="he-IL" dirty="0"/>
              <a:t> - אוגר כתובת</a:t>
            </a:r>
          </a:p>
          <a:p>
            <a:pPr lvl="1"/>
            <a:r>
              <a:rPr lang="en-US" dirty="0"/>
              <a:t>M</a:t>
            </a:r>
            <a:r>
              <a:rPr lang="he-IL" dirty="0"/>
              <a:t> – זהו אוגר וירטואלי, המתייחס לנתון שנמצא במקום </a:t>
            </a:r>
            <a:r>
              <a:rPr lang="en-US" dirty="0"/>
              <a:t>A</a:t>
            </a:r>
            <a:r>
              <a:rPr lang="he-IL" dirty="0"/>
              <a:t> ב - </a:t>
            </a:r>
            <a:r>
              <a:rPr lang="en-US" dirty="0"/>
              <a:t>RAM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החישובים נעשים ע"י ה</a:t>
            </a:r>
            <a:r>
              <a:rPr lang="en-US" dirty="0"/>
              <a:t>ALU</a:t>
            </a:r>
            <a:r>
              <a:rPr lang="he-IL" dirty="0"/>
              <a:t> , יחידת החישוב של המעבד.</a:t>
            </a:r>
          </a:p>
          <a:p>
            <a:pPr lvl="1"/>
            <a:r>
              <a:rPr lang="he-IL" dirty="0"/>
              <a:t>עיבוד זה נעשה על שני נתונים לכל היותר, הנמצאים באוגרים </a:t>
            </a:r>
            <a:r>
              <a:rPr lang="en-US" dirty="0"/>
              <a:t>D</a:t>
            </a:r>
            <a:r>
              <a:rPr lang="he-IL" dirty="0"/>
              <a:t>, </a:t>
            </a:r>
            <a:r>
              <a:rPr lang="en-US" dirty="0"/>
              <a:t>M</a:t>
            </a:r>
            <a:r>
              <a:rPr lang="he-IL" dirty="0"/>
              <a:t> 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149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ASM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231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כוללת שפת </a:t>
            </a:r>
            <a:r>
              <a:rPr lang="en-US" dirty="0"/>
              <a:t>ASM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שפת אסמבלר פשוטה, הכוללת שני סוגים של פקודות בלבד.</a:t>
            </a:r>
          </a:p>
          <a:p>
            <a:r>
              <a:rPr lang="he-IL" dirty="0"/>
              <a:t>פקודות מסוג </a:t>
            </a:r>
            <a:r>
              <a:rPr lang="en-US" dirty="0"/>
              <a:t>A</a:t>
            </a:r>
            <a:r>
              <a:rPr lang="he-IL" dirty="0"/>
              <a:t> – </a:t>
            </a:r>
          </a:p>
          <a:p>
            <a:pPr lvl="1"/>
            <a:r>
              <a:rPr lang="he-IL" dirty="0"/>
              <a:t>פקודות המכניסות ערך לאוגר </a:t>
            </a:r>
            <a:r>
              <a:rPr lang="en-US" dirty="0"/>
              <a:t>A</a:t>
            </a:r>
          </a:p>
          <a:p>
            <a:r>
              <a:rPr lang="he-IL" dirty="0"/>
              <a:t>פקודות מסוג </a:t>
            </a:r>
            <a:r>
              <a:rPr lang="en-US" dirty="0"/>
              <a:t>C</a:t>
            </a:r>
            <a:r>
              <a:rPr lang="he-IL" dirty="0"/>
              <a:t> –</a:t>
            </a:r>
          </a:p>
          <a:p>
            <a:pPr lvl="1"/>
            <a:r>
              <a:rPr lang="he-IL" dirty="0"/>
              <a:t>פקודות השוואה וקפיצה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557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A-instruction</a:t>
            </a:r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1403648" y="1628800"/>
            <a:ext cx="6120680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/>
          <a:lstStyle/>
          <a:p>
            <a:r>
              <a:rPr lang="he-IL" dirty="0"/>
              <a:t>מבנה:   </a:t>
            </a:r>
            <a:r>
              <a:rPr lang="he-IL" sz="1800" dirty="0"/>
              <a:t>הכנס לאוגר </a:t>
            </a:r>
            <a:r>
              <a:rPr lang="en-US" sz="1800" dirty="0"/>
              <a:t>A</a:t>
            </a:r>
            <a:r>
              <a:rPr lang="he-IL" sz="1800" dirty="0"/>
              <a:t> את הערך הקבוע </a:t>
            </a:r>
            <a:r>
              <a:rPr lang="en-US" sz="1800" dirty="0"/>
              <a:t>value</a:t>
            </a:r>
            <a:r>
              <a:rPr lang="he-IL" sz="1800" dirty="0"/>
              <a:t> </a:t>
            </a:r>
            <a:r>
              <a:rPr lang="en-US" sz="3200" b="1" dirty="0"/>
              <a:t>@value       </a:t>
            </a:r>
            <a:r>
              <a:rPr lang="en-US" dirty="0"/>
              <a:t>// 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lvl="1"/>
            <a:r>
              <a:rPr lang="he-IL" dirty="0"/>
              <a:t>ניתן להציב ב</a:t>
            </a:r>
            <a:r>
              <a:rPr lang="en-US" dirty="0"/>
              <a:t>value</a:t>
            </a:r>
            <a:r>
              <a:rPr lang="he-IL" dirty="0"/>
              <a:t> מספר או סימבול (נראה בהמשך. מעיין שם משתנה)</a:t>
            </a:r>
          </a:p>
          <a:p>
            <a:pPr lvl="1"/>
            <a:r>
              <a:rPr lang="he-IL" dirty="0"/>
              <a:t>למשל:	</a:t>
            </a:r>
            <a:r>
              <a:rPr lang="en-US" dirty="0"/>
              <a:t>17</a:t>
            </a:r>
            <a:r>
              <a:rPr lang="he-IL" dirty="0"/>
              <a:t>@   מבצע את הפעולה:  17 = </a:t>
            </a:r>
            <a:r>
              <a:rPr lang="en-US" dirty="0"/>
              <a:t>A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פקודה זו מהווה בד"כ פקודה מקדימה לפעולת </a:t>
            </a:r>
            <a:r>
              <a:rPr lang="en-US" dirty="0"/>
              <a:t>C-instruction</a:t>
            </a:r>
            <a:r>
              <a:rPr lang="he-IL" dirty="0"/>
              <a:t> </a:t>
            </a:r>
          </a:p>
          <a:p>
            <a:r>
              <a:rPr lang="he-IL" dirty="0"/>
              <a:t>למשל:</a:t>
            </a:r>
          </a:p>
          <a:p>
            <a:endParaRPr lang="he-IL" dirty="0"/>
          </a:p>
        </p:txBody>
      </p:sp>
      <p:sp>
        <p:nvSpPr>
          <p:cNvPr id="5" name="מלבן מעוגל 4"/>
          <p:cNvSpPr/>
          <p:nvPr/>
        </p:nvSpPr>
        <p:spPr>
          <a:xfrm>
            <a:off x="1059484" y="4581128"/>
            <a:ext cx="1136252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//D=17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@17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D=A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2771800" y="4581128"/>
            <a:ext cx="1692188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//D=R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M[17]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@17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D=M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4731892" y="4581128"/>
            <a:ext cx="2936452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קפוץ לפקודה שב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M[17]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4"/>
                </a:solidFill>
              </a:rPr>
              <a:t>@17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JMP</a:t>
            </a:r>
            <a:endParaRPr lang="he-I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1"/>
            <a:r>
              <a:rPr lang="he-IL" b="0" i="0" u="none" strike="noStrike" baseline="0" dirty="0">
                <a:latin typeface="Arial"/>
                <a:cs typeface="Arial"/>
              </a:rPr>
              <a:t>תודה ל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אפרת עמר</a:t>
            </a:r>
          </a:p>
          <a:p>
            <a:endParaRPr lang="he-IL" dirty="0"/>
          </a:p>
          <a:p>
            <a:r>
              <a:rPr lang="he-IL" dirty="0"/>
              <a:t>הורי שהביאוני עד הלום...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67467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39752" y="5301208"/>
            <a:ext cx="5040560" cy="1008113"/>
          </a:xfrm>
          <a:prstGeom prst="wedgeRoundRectCallout">
            <a:avLst>
              <a:gd name="adj1" fmla="val 63537"/>
              <a:gd name="adj2" fmla="val -70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והעיקר – הקב"ה, שהוא מסובב כל הסיבות.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8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– למסקנות קודמות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כפי שראינו, מכונת </a:t>
            </a:r>
            <a:r>
              <a:rPr lang="en-US" dirty="0"/>
              <a:t>HACK</a:t>
            </a:r>
            <a:r>
              <a:rPr lang="he-IL" dirty="0"/>
              <a:t> כוללת </a:t>
            </a:r>
            <a:r>
              <a:rPr lang="en-US" dirty="0"/>
              <a:t>RAM</a:t>
            </a:r>
            <a:r>
              <a:rPr lang="he-IL" dirty="0"/>
              <a:t> ו</a:t>
            </a:r>
            <a:r>
              <a:rPr lang="en-US" dirty="0"/>
              <a:t>ROM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התכנית נטענת ל</a:t>
            </a:r>
            <a:r>
              <a:rPr lang="en-US" dirty="0"/>
              <a:t>ROM </a:t>
            </a:r>
            <a:r>
              <a:rPr lang="he-IL" dirty="0"/>
              <a:t> ולא ניתן לשנותה במהלך הריצה.</a:t>
            </a:r>
          </a:p>
          <a:p>
            <a:pPr lvl="1"/>
            <a:r>
              <a:rPr lang="he-IL" dirty="0"/>
              <a:t>התכנית רצה שורה אחרי שורה, ולפי פקודות </a:t>
            </a:r>
            <a:r>
              <a:rPr lang="en-US" dirty="0"/>
              <a:t>jump</a:t>
            </a:r>
            <a:endParaRPr lang="he-IL" dirty="0"/>
          </a:p>
          <a:p>
            <a:pPr lvl="2"/>
            <a:r>
              <a:rPr lang="he-IL" dirty="0"/>
              <a:t>הכתובת לקפיצה מופיעה בעת הצורך באוגר </a:t>
            </a:r>
            <a:r>
              <a:rPr lang="en-US" dirty="0"/>
              <a:t>A</a:t>
            </a:r>
            <a:endParaRPr lang="he-IL" dirty="0"/>
          </a:p>
          <a:p>
            <a:pPr lvl="1"/>
            <a:r>
              <a:rPr lang="he-IL" dirty="0"/>
              <a:t>באוגר </a:t>
            </a:r>
            <a:r>
              <a:rPr lang="en-US" dirty="0"/>
              <a:t>PC</a:t>
            </a:r>
            <a:r>
              <a:rPr lang="he-IL" dirty="0"/>
              <a:t> מופיע מספר השורה לביצוע בתכנית (כתובת ב- </a:t>
            </a:r>
            <a:r>
              <a:rPr lang="en-US" dirty="0"/>
              <a:t>ROM</a:t>
            </a:r>
            <a:r>
              <a:rPr lang="he-IL" dirty="0"/>
              <a:t>).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הפקודות שבתכנית פועלות ישירות על הנתונים שבאוגרים בלבד:</a:t>
            </a:r>
          </a:p>
          <a:p>
            <a:pPr lvl="1"/>
            <a:r>
              <a:rPr lang="en-US" dirty="0"/>
              <a:t>D</a:t>
            </a:r>
            <a:r>
              <a:rPr lang="he-IL" dirty="0"/>
              <a:t> – אוגר המכיל ערך עליו יתבצע החישוב – אוגר מידע</a:t>
            </a:r>
          </a:p>
          <a:p>
            <a:pPr lvl="1"/>
            <a:r>
              <a:rPr lang="en-US" dirty="0"/>
              <a:t>A</a:t>
            </a:r>
            <a:r>
              <a:rPr lang="he-IL" dirty="0"/>
              <a:t> – אוגר המכיל מספר של שורה ב</a:t>
            </a:r>
            <a:r>
              <a:rPr lang="en-US" dirty="0"/>
              <a:t>RAM -</a:t>
            </a:r>
            <a:r>
              <a:rPr lang="he-IL" dirty="0"/>
              <a:t> - אוגר כתובת</a:t>
            </a:r>
          </a:p>
          <a:p>
            <a:pPr lvl="1"/>
            <a:r>
              <a:rPr lang="en-US" dirty="0"/>
              <a:t>M</a:t>
            </a:r>
            <a:r>
              <a:rPr lang="he-IL" dirty="0"/>
              <a:t> – זהו אוגר וירטואלי, המתייחס לנתון שנמצא במקום </a:t>
            </a:r>
            <a:r>
              <a:rPr lang="en-US" dirty="0"/>
              <a:t>A</a:t>
            </a:r>
            <a:r>
              <a:rPr lang="he-IL" dirty="0"/>
              <a:t> ב - </a:t>
            </a:r>
            <a:r>
              <a:rPr lang="en-US" dirty="0"/>
              <a:t>RAM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החישובים נעשים ע"י ה</a:t>
            </a:r>
            <a:r>
              <a:rPr lang="en-US" dirty="0"/>
              <a:t>ALU</a:t>
            </a:r>
            <a:r>
              <a:rPr lang="he-IL" dirty="0"/>
              <a:t> , יחידת החישוב של המעבד.</a:t>
            </a:r>
          </a:p>
          <a:p>
            <a:pPr lvl="1"/>
            <a:r>
              <a:rPr lang="he-IL" dirty="0"/>
              <a:t>עיבוד זה נעשה על שני נתונים לכל היותר, הנמצאים באוגרים </a:t>
            </a:r>
            <a:r>
              <a:rPr lang="en-US" dirty="0"/>
              <a:t>D</a:t>
            </a:r>
            <a:r>
              <a:rPr lang="he-IL" dirty="0"/>
              <a:t>, </a:t>
            </a:r>
            <a:r>
              <a:rPr lang="en-US" dirty="0"/>
              <a:t>M</a:t>
            </a:r>
            <a:r>
              <a:rPr lang="he-IL" dirty="0"/>
              <a:t> 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126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//sum = 0</a:t>
            </a:r>
          </a:p>
          <a:p>
            <a:pPr algn="l" rtl="0"/>
            <a:r>
              <a:rPr lang="en-US" dirty="0"/>
              <a:t>@20			// sum refers to some memory location.</a:t>
            </a:r>
          </a:p>
          <a:p>
            <a:pPr marL="0" indent="0" algn="l" rtl="0">
              <a:buNone/>
            </a:pPr>
            <a:r>
              <a:rPr lang="en-US" dirty="0"/>
              <a:t>			// for example memory location 20</a:t>
            </a:r>
          </a:p>
          <a:p>
            <a:pPr algn="l" rtl="0"/>
            <a:r>
              <a:rPr lang="en-US" dirty="0"/>
              <a:t>M = 0		//M = RAM[A] = 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RAM[20] = 0</a:t>
            </a:r>
          </a:p>
          <a:p>
            <a:pPr marL="0" indent="0" algn="l" rtl="0">
              <a:buNone/>
            </a:pPr>
            <a:r>
              <a:rPr lang="en-US" dirty="0"/>
              <a:t> ______________________________________________</a:t>
            </a:r>
          </a:p>
          <a:p>
            <a:pPr algn="l" rtl="0"/>
            <a:r>
              <a:rPr lang="en-US" dirty="0"/>
              <a:t>//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algn="l" rtl="0"/>
            <a:r>
              <a:rPr lang="en-US" dirty="0"/>
              <a:t>@25		// </a:t>
            </a:r>
            <a:r>
              <a:rPr lang="en-US" dirty="0" err="1"/>
              <a:t>i</a:t>
            </a:r>
            <a:r>
              <a:rPr lang="en-US" dirty="0"/>
              <a:t> refers to some memory location.</a:t>
            </a:r>
          </a:p>
          <a:p>
            <a:pPr marL="0" indent="0" algn="l" rtl="0">
              <a:buNone/>
            </a:pPr>
            <a:r>
              <a:rPr lang="en-US" dirty="0"/>
              <a:t>	          // for example memory location 25 with value 3</a:t>
            </a:r>
          </a:p>
          <a:p>
            <a:pPr algn="l" rtl="0"/>
            <a:r>
              <a:rPr lang="en-US" dirty="0"/>
              <a:t>D = M	// D=RAM[A] = RAM[25] = 3</a:t>
            </a:r>
          </a:p>
          <a:p>
            <a:pPr algn="l" rtl="0"/>
            <a:r>
              <a:rPr lang="en-US" dirty="0"/>
              <a:t>M = D+1	//RAM[A] = RAM[25] = 3+1 = 4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857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886CA614-34BE-43AE-AB46-8538CB6D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84776" cy="50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A298520-E869-4B09-A329-EAAF8669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כך זה נראה...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6A1699-3FA6-46C8-A87F-BC1080625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58417" r="18686" b="32729"/>
          <a:stretch/>
        </p:blipFill>
        <p:spPr bwMode="auto">
          <a:xfrm>
            <a:off x="5889520" y="4077072"/>
            <a:ext cx="311331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4">
            <a:extLst>
              <a:ext uri="{FF2B5EF4-FFF2-40B4-BE49-F238E27FC236}">
                <a16:creationId xmlns:a16="http://schemas.microsoft.com/office/drawing/2014/main" id="{80922F3D-5586-43B4-823E-6415183C73C5}"/>
              </a:ext>
            </a:extLst>
          </p:cNvPr>
          <p:cNvSpPr/>
          <p:nvPr/>
        </p:nvSpPr>
        <p:spPr>
          <a:xfrm>
            <a:off x="6372200" y="1853849"/>
            <a:ext cx="1296144" cy="729372"/>
          </a:xfrm>
          <a:prstGeom prst="wedgeRoundRectCallout">
            <a:avLst>
              <a:gd name="adj1" fmla="val -63235"/>
              <a:gd name="adj2" fmla="val 10360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חלון תכנית /סקריפט</a:t>
            </a:r>
          </a:p>
        </p:txBody>
      </p:sp>
      <p:sp>
        <p:nvSpPr>
          <p:cNvPr id="10" name="הסבר מלבני מעוגל 6">
            <a:extLst>
              <a:ext uri="{FF2B5EF4-FFF2-40B4-BE49-F238E27FC236}">
                <a16:creationId xmlns:a16="http://schemas.microsoft.com/office/drawing/2014/main" id="{BE8EC370-3B48-49FB-A15A-2A59509E13D0}"/>
              </a:ext>
            </a:extLst>
          </p:cNvPr>
          <p:cNvSpPr/>
          <p:nvPr/>
        </p:nvSpPr>
        <p:spPr>
          <a:xfrm>
            <a:off x="5940152" y="3140701"/>
            <a:ext cx="1296144" cy="729372"/>
          </a:xfrm>
          <a:prstGeom prst="wedgeRoundRectCallout">
            <a:avLst>
              <a:gd name="adj1" fmla="val -65816"/>
              <a:gd name="adj2" fmla="val 9902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גישה ללוח מקשים</a:t>
            </a:r>
          </a:p>
        </p:txBody>
      </p:sp>
      <p:sp>
        <p:nvSpPr>
          <p:cNvPr id="11" name="הסבר מלבני מעוגל 8">
            <a:extLst>
              <a:ext uri="{FF2B5EF4-FFF2-40B4-BE49-F238E27FC236}">
                <a16:creationId xmlns:a16="http://schemas.microsoft.com/office/drawing/2014/main" id="{B8D1C595-D287-4376-AEE0-4148ED83F0AC}"/>
              </a:ext>
            </a:extLst>
          </p:cNvPr>
          <p:cNvSpPr/>
          <p:nvPr/>
        </p:nvSpPr>
        <p:spPr>
          <a:xfrm>
            <a:off x="6876256" y="4230113"/>
            <a:ext cx="936104" cy="441340"/>
          </a:xfrm>
          <a:prstGeom prst="wedgeRoundRectCallout">
            <a:avLst>
              <a:gd name="adj1" fmla="val -76339"/>
              <a:gd name="adj2" fmla="val 15666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מעבד</a:t>
            </a:r>
          </a:p>
        </p:txBody>
      </p:sp>
      <p:sp>
        <p:nvSpPr>
          <p:cNvPr id="12" name="הסבר מלבני מעוגל 9">
            <a:extLst>
              <a:ext uri="{FF2B5EF4-FFF2-40B4-BE49-F238E27FC236}">
                <a16:creationId xmlns:a16="http://schemas.microsoft.com/office/drawing/2014/main" id="{66AAECA9-EC3B-4A13-99FA-570CA94B18A2}"/>
              </a:ext>
            </a:extLst>
          </p:cNvPr>
          <p:cNvSpPr/>
          <p:nvPr/>
        </p:nvSpPr>
        <p:spPr>
          <a:xfrm>
            <a:off x="4572000" y="2861961"/>
            <a:ext cx="1008112" cy="585356"/>
          </a:xfrm>
          <a:prstGeom prst="wedgeRoundRectCallout">
            <a:avLst>
              <a:gd name="adj1" fmla="val -151309"/>
              <a:gd name="adj2" fmla="val -4657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זיכרון נתונים</a:t>
            </a:r>
          </a:p>
        </p:txBody>
      </p:sp>
      <p:sp>
        <p:nvSpPr>
          <p:cNvPr id="13" name="הסבר מלבני מעוגל 10">
            <a:extLst>
              <a:ext uri="{FF2B5EF4-FFF2-40B4-BE49-F238E27FC236}">
                <a16:creationId xmlns:a16="http://schemas.microsoft.com/office/drawing/2014/main" id="{8126FDE4-69B1-4456-81FE-8F313274ED50}"/>
              </a:ext>
            </a:extLst>
          </p:cNvPr>
          <p:cNvSpPr/>
          <p:nvPr/>
        </p:nvSpPr>
        <p:spPr>
          <a:xfrm>
            <a:off x="3131840" y="3510033"/>
            <a:ext cx="1224136" cy="585356"/>
          </a:xfrm>
          <a:prstGeom prst="wedgeRoundRectCallout">
            <a:avLst>
              <a:gd name="adj1" fmla="val -141698"/>
              <a:gd name="adj2" fmla="val -4622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זיכרון פקודות</a:t>
            </a:r>
          </a:p>
        </p:txBody>
      </p:sp>
      <p:sp>
        <p:nvSpPr>
          <p:cNvPr id="14" name="הסבר מלבני מעוגל 11">
            <a:extLst>
              <a:ext uri="{FF2B5EF4-FFF2-40B4-BE49-F238E27FC236}">
                <a16:creationId xmlns:a16="http://schemas.microsoft.com/office/drawing/2014/main" id="{8B3BAEDC-DC08-45AC-BFEF-D1B35E9AD3C9}"/>
              </a:ext>
            </a:extLst>
          </p:cNvPr>
          <p:cNvSpPr/>
          <p:nvPr/>
        </p:nvSpPr>
        <p:spPr>
          <a:xfrm>
            <a:off x="2483768" y="4378775"/>
            <a:ext cx="1080120" cy="427402"/>
          </a:xfrm>
          <a:prstGeom prst="wedgeRoundRectCallout">
            <a:avLst>
              <a:gd name="adj1" fmla="val -27423"/>
              <a:gd name="adj2" fmla="val 50098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אוגרים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0A84FB9-FD06-4C2F-8F05-6DE3FD90A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t="15108" r="86598" b="17354"/>
          <a:stretch/>
        </p:blipFill>
        <p:spPr bwMode="auto">
          <a:xfrm>
            <a:off x="146111" y="476672"/>
            <a:ext cx="1473561" cy="634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CBBF4F9-1B9D-451D-988C-BA43A356B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00" r="54639" b="9876"/>
          <a:stretch/>
        </p:blipFill>
        <p:spPr bwMode="auto">
          <a:xfrm>
            <a:off x="2030461" y="5969674"/>
            <a:ext cx="6521152" cy="74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BB504C5-2AF9-42F4-842D-939A4A1DB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5" t="51297" r="53608" b="40154"/>
          <a:stretch/>
        </p:blipFill>
        <p:spPr bwMode="auto">
          <a:xfrm>
            <a:off x="2144949" y="3229732"/>
            <a:ext cx="3527320" cy="103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0783F1A9-9886-46FC-95D0-877672ECA5EA}"/>
              </a:ext>
            </a:extLst>
          </p:cNvPr>
          <p:cNvSpPr/>
          <p:nvPr/>
        </p:nvSpPr>
        <p:spPr>
          <a:xfrm>
            <a:off x="220167" y="3501008"/>
            <a:ext cx="1473561" cy="72743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הסבר: חץ למטה 22">
            <a:extLst>
              <a:ext uri="{FF2B5EF4-FFF2-40B4-BE49-F238E27FC236}">
                <a16:creationId xmlns:a16="http://schemas.microsoft.com/office/drawing/2014/main" id="{A044205E-E0B3-4F5E-8E81-92DB6DB0F55C}"/>
              </a:ext>
            </a:extLst>
          </p:cNvPr>
          <p:cNvSpPr/>
          <p:nvPr/>
        </p:nvSpPr>
        <p:spPr>
          <a:xfrm>
            <a:off x="323528" y="2348880"/>
            <a:ext cx="1656184" cy="10984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הפקודות האחרונות</a:t>
            </a:r>
          </a:p>
        </p:txBody>
      </p:sp>
      <p:sp>
        <p:nvSpPr>
          <p:cNvPr id="24" name="הסבר: חץ למטה 23">
            <a:extLst>
              <a:ext uri="{FF2B5EF4-FFF2-40B4-BE49-F238E27FC236}">
                <a16:creationId xmlns:a16="http://schemas.microsoft.com/office/drawing/2014/main" id="{96A2B2E4-F696-4EB1-98A3-C9CAE7B22663}"/>
              </a:ext>
            </a:extLst>
          </p:cNvPr>
          <p:cNvSpPr/>
          <p:nvPr/>
        </p:nvSpPr>
        <p:spPr>
          <a:xfrm>
            <a:off x="3076036" y="4926081"/>
            <a:ext cx="1656184" cy="10984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הפקודה הבאה לביצוע</a:t>
            </a:r>
          </a:p>
        </p:txBody>
      </p:sp>
      <p:sp>
        <p:nvSpPr>
          <p:cNvPr id="25" name="הסבר: חץ למטה 24">
            <a:extLst>
              <a:ext uri="{FF2B5EF4-FFF2-40B4-BE49-F238E27FC236}">
                <a16:creationId xmlns:a16="http://schemas.microsoft.com/office/drawing/2014/main" id="{7D2BA650-EA0B-42AF-8AFA-46D42F1E7823}"/>
              </a:ext>
            </a:extLst>
          </p:cNvPr>
          <p:cNvSpPr/>
          <p:nvPr/>
        </p:nvSpPr>
        <p:spPr>
          <a:xfrm>
            <a:off x="6372200" y="4982500"/>
            <a:ext cx="1656184" cy="10984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השתנה בפקודה בשורה 13</a:t>
            </a:r>
          </a:p>
        </p:txBody>
      </p:sp>
      <p:sp>
        <p:nvSpPr>
          <p:cNvPr id="26" name="הסבר: חץ למטה 25">
            <a:extLst>
              <a:ext uri="{FF2B5EF4-FFF2-40B4-BE49-F238E27FC236}">
                <a16:creationId xmlns:a16="http://schemas.microsoft.com/office/drawing/2014/main" id="{8CA292F5-54BE-4947-8234-05210C8887A8}"/>
              </a:ext>
            </a:extLst>
          </p:cNvPr>
          <p:cNvSpPr/>
          <p:nvPr/>
        </p:nvSpPr>
        <p:spPr>
          <a:xfrm>
            <a:off x="3081700" y="2827425"/>
            <a:ext cx="1656184" cy="10984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כעת</a:t>
            </a:r>
          </a:p>
          <a:p>
            <a:pPr algn="ctr" rtl="0"/>
            <a:r>
              <a:rPr lang="en-US" dirty="0"/>
              <a:t>M =</a:t>
            </a:r>
            <a:r>
              <a:rPr lang="he-IL" dirty="0"/>
              <a:t> </a:t>
            </a:r>
            <a:r>
              <a:rPr lang="en-US" dirty="0"/>
              <a:t>RAM[17]</a:t>
            </a:r>
            <a:endParaRPr lang="he-IL" dirty="0"/>
          </a:p>
        </p:txBody>
      </p:sp>
      <p:sp>
        <p:nvSpPr>
          <p:cNvPr id="27" name="הסבר: חץ למטה 26">
            <a:extLst>
              <a:ext uri="{FF2B5EF4-FFF2-40B4-BE49-F238E27FC236}">
                <a16:creationId xmlns:a16="http://schemas.microsoft.com/office/drawing/2014/main" id="{D1F4A189-ECFA-41E2-AC8A-BA34B4F3D07F}"/>
              </a:ext>
            </a:extLst>
          </p:cNvPr>
          <p:cNvSpPr/>
          <p:nvPr/>
        </p:nvSpPr>
        <p:spPr>
          <a:xfrm>
            <a:off x="7077652" y="3231345"/>
            <a:ext cx="1656184" cy="10984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השתנה בפקודה בשורה 14</a:t>
            </a:r>
          </a:p>
        </p:txBody>
      </p:sp>
      <p:sp>
        <p:nvSpPr>
          <p:cNvPr id="28" name="תרשים זרימה: סרט מנוקב 27">
            <a:extLst>
              <a:ext uri="{FF2B5EF4-FFF2-40B4-BE49-F238E27FC236}">
                <a16:creationId xmlns:a16="http://schemas.microsoft.com/office/drawing/2014/main" id="{C840C028-940A-400B-AE6B-5C5694DB5A52}"/>
              </a:ext>
            </a:extLst>
          </p:cNvPr>
          <p:cNvSpPr/>
          <p:nvPr/>
        </p:nvSpPr>
        <p:spPr>
          <a:xfrm>
            <a:off x="3851920" y="1484784"/>
            <a:ext cx="4320480" cy="1140254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עד כאן </a:t>
            </a:r>
            <a:r>
              <a:rPr lang="en-US" sz="2800" dirty="0"/>
              <a:t>A instruction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34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</a:t>
            </a:r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2627784" y="1628800"/>
            <a:ext cx="4536504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/>
          <a:lstStyle/>
          <a:p>
            <a:r>
              <a:rPr lang="he-IL" dirty="0"/>
              <a:t>מבנה</a:t>
            </a:r>
            <a:r>
              <a:rPr lang="en-US" dirty="0"/>
              <a:t>:</a:t>
            </a:r>
            <a:r>
              <a:rPr lang="he-IL" sz="1800" dirty="0"/>
              <a:t> 	</a:t>
            </a:r>
            <a:r>
              <a:rPr lang="en-US" sz="3200" b="1" dirty="0" err="1"/>
              <a:t>dest</a:t>
            </a:r>
            <a:r>
              <a:rPr lang="en-US" sz="3200" b="1" dirty="0"/>
              <a:t> = comp ; jump</a:t>
            </a:r>
            <a:endParaRPr lang="he-IL" dirty="0"/>
          </a:p>
          <a:p>
            <a:pPr lvl="1"/>
            <a:r>
              <a:rPr lang="en-US" dirty="0"/>
              <a:t>comp</a:t>
            </a:r>
            <a:r>
              <a:rPr lang="he-IL" dirty="0"/>
              <a:t> הוא רכיב הכרחי בפקודה</a:t>
            </a:r>
          </a:p>
          <a:p>
            <a:pPr lvl="1"/>
            <a:r>
              <a:rPr lang="en-US" dirty="0" err="1"/>
              <a:t>dest</a:t>
            </a:r>
            <a:r>
              <a:rPr lang="he-IL" dirty="0"/>
              <a:t> ו </a:t>
            </a:r>
            <a:r>
              <a:rPr lang="en-US" dirty="0"/>
              <a:t>jump</a:t>
            </a:r>
            <a:r>
              <a:rPr lang="he-IL" dirty="0"/>
              <a:t> הם רכיבים אופציונליים</a:t>
            </a:r>
          </a:p>
          <a:p>
            <a:pPr marL="274320" lvl="1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dest</a:t>
            </a:r>
            <a:r>
              <a:rPr lang="en-US" dirty="0"/>
              <a:t>(</a:t>
            </a:r>
            <a:r>
              <a:rPr lang="he-IL" dirty="0"/>
              <a:t>יעד</a:t>
            </a:r>
            <a:r>
              <a:rPr lang="en-US" dirty="0"/>
              <a:t>)	comp(</a:t>
            </a:r>
            <a:r>
              <a:rPr lang="he-IL" dirty="0"/>
              <a:t>חישוב</a:t>
            </a:r>
            <a:r>
              <a:rPr lang="en-US" dirty="0"/>
              <a:t>)	   jump(</a:t>
            </a:r>
            <a:r>
              <a:rPr lang="he-IL" dirty="0"/>
              <a:t>קפיצה</a:t>
            </a:r>
            <a:r>
              <a:rPr lang="en-US" dirty="0"/>
              <a:t>)</a:t>
            </a:r>
            <a:endParaRPr lang="he-IL" dirty="0"/>
          </a:p>
          <a:p>
            <a:pPr lvl="1"/>
            <a:endParaRPr lang="he-IL" dirty="0"/>
          </a:p>
        </p:txBody>
      </p:sp>
      <p:sp>
        <p:nvSpPr>
          <p:cNvPr id="10" name="מלבן מעוגל 9"/>
          <p:cNvSpPr/>
          <p:nvPr/>
        </p:nvSpPr>
        <p:spPr>
          <a:xfrm>
            <a:off x="3635896" y="3370015"/>
            <a:ext cx="2304256" cy="316835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0, 1, -1,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D, A, M,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!D, !A, !M,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-D, -A, -M,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D+1, A+1, M+1,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D-1, A-1, M-1,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D+A, D+M,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D-A, D-M,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A-D, M-D,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D&amp;A, D&amp;M,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D|A, D|M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מלבן מעוגל 10"/>
          <p:cNvSpPr/>
          <p:nvPr/>
        </p:nvSpPr>
        <p:spPr>
          <a:xfrm>
            <a:off x="2195736" y="3501008"/>
            <a:ext cx="864096" cy="25399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null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MD,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AM,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AD,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AMD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300192" y="3501008"/>
            <a:ext cx="864096" cy="25399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null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JGT,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JEQ,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JGE,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JLT,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JNE,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JLE,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JMP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הסבר ענן 5"/>
          <p:cNvSpPr/>
          <p:nvPr/>
        </p:nvSpPr>
        <p:spPr>
          <a:xfrm>
            <a:off x="107504" y="3298007"/>
            <a:ext cx="1584176" cy="2219225"/>
          </a:xfrm>
          <a:prstGeom prst="cloudCallout">
            <a:avLst>
              <a:gd name="adj1" fmla="val 79246"/>
              <a:gd name="adj2" fmla="val 525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האוגר /ים אליו/ אליהם נכנסת תוצאת החישוב</a:t>
            </a:r>
          </a:p>
        </p:txBody>
      </p:sp>
      <p:sp>
        <p:nvSpPr>
          <p:cNvPr id="13" name="הסבר ענן 12"/>
          <p:cNvSpPr/>
          <p:nvPr/>
        </p:nvSpPr>
        <p:spPr>
          <a:xfrm>
            <a:off x="7559824" y="3450407"/>
            <a:ext cx="1584176" cy="2219225"/>
          </a:xfrm>
          <a:prstGeom prst="cloudCallout">
            <a:avLst>
              <a:gd name="adj1" fmla="val -73029"/>
              <a:gd name="adj2" fmla="val 4871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פקודות קפיצה על פי תנאים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428901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בסה"כ, יש פה שלושה סוגים של פקודות אפשריות:</a:t>
            </a:r>
          </a:p>
          <a:p>
            <a:endParaRPr lang="he-IL" dirty="0"/>
          </a:p>
          <a:p>
            <a:endParaRPr lang="he-IL" dirty="0"/>
          </a:p>
          <a:p>
            <a:pPr lvl="1"/>
            <a:r>
              <a:rPr lang="he-IL" dirty="0"/>
              <a:t>חשב את הערך של </a:t>
            </a:r>
            <a:r>
              <a:rPr lang="en-US" dirty="0"/>
              <a:t>comp</a:t>
            </a:r>
            <a:r>
              <a:rPr lang="he-IL" dirty="0"/>
              <a:t>, הצב את התוצאה ב </a:t>
            </a:r>
            <a:r>
              <a:rPr lang="en-US" dirty="0" err="1"/>
              <a:t>dest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השווה את התוצאה ל-0 (</a:t>
            </a:r>
            <a:r>
              <a:rPr lang="he-IL" u="sng" dirty="0"/>
              <a:t>לפי סוג פקודת הקפיצה</a:t>
            </a:r>
            <a:r>
              <a:rPr lang="he-IL" dirty="0"/>
              <a:t>)</a:t>
            </a:r>
          </a:p>
          <a:p>
            <a:pPr lvl="2"/>
            <a:r>
              <a:rPr lang="he-IL" dirty="0"/>
              <a:t>אם אמת – קפוץ למיקום שמופיע באוגר </a:t>
            </a:r>
            <a:r>
              <a:rPr lang="en-US" dirty="0"/>
              <a:t>A</a:t>
            </a:r>
            <a:endParaRPr lang="he-IL" dirty="0"/>
          </a:p>
          <a:p>
            <a:pPr lvl="2"/>
            <a:r>
              <a:rPr lang="he-IL" dirty="0"/>
              <a:t>אחרת, המשך לפקודה הבאה לפי הסדר.</a:t>
            </a:r>
          </a:p>
          <a:p>
            <a:pPr lvl="2"/>
            <a:endParaRPr lang="he-IL" dirty="0"/>
          </a:p>
          <a:p>
            <a:pPr lvl="2"/>
            <a:endParaRPr lang="he-IL" dirty="0"/>
          </a:p>
          <a:p>
            <a:pPr lvl="1"/>
            <a:r>
              <a:rPr lang="he-IL" dirty="0"/>
              <a:t>חשב את הערך של </a:t>
            </a:r>
            <a:r>
              <a:rPr lang="en-US" dirty="0"/>
              <a:t>comp</a:t>
            </a:r>
            <a:r>
              <a:rPr lang="he-IL" dirty="0"/>
              <a:t>, הצב את התוצאה ב </a:t>
            </a:r>
            <a:r>
              <a:rPr lang="en-US" dirty="0" err="1"/>
              <a:t>dest</a:t>
            </a:r>
            <a:r>
              <a:rPr lang="he-IL" dirty="0"/>
              <a:t>.</a:t>
            </a:r>
          </a:p>
          <a:p>
            <a:pPr lvl="2"/>
            <a:endParaRPr lang="he-IL" dirty="0"/>
          </a:p>
          <a:p>
            <a:pPr lvl="2"/>
            <a:endParaRPr lang="en-US" dirty="0"/>
          </a:p>
          <a:p>
            <a:pPr lvl="1"/>
            <a:r>
              <a:rPr lang="he-IL" dirty="0"/>
              <a:t>חשב את הערך של </a:t>
            </a:r>
            <a:r>
              <a:rPr lang="en-US" dirty="0"/>
              <a:t>comp</a:t>
            </a:r>
            <a:r>
              <a:rPr lang="he-IL" dirty="0"/>
              <a:t>, השווה את התוצאה ל-0 (</a:t>
            </a:r>
            <a:r>
              <a:rPr lang="he-IL" u="sng" dirty="0"/>
              <a:t>לפי סוג פקודת הקפיצה</a:t>
            </a:r>
            <a:r>
              <a:rPr lang="he-IL" dirty="0"/>
              <a:t>)</a:t>
            </a:r>
          </a:p>
          <a:p>
            <a:pPr lvl="2"/>
            <a:r>
              <a:rPr lang="he-IL" dirty="0"/>
              <a:t>אם אמת – קפוץ למיקום שמופיע באוגר </a:t>
            </a:r>
            <a:r>
              <a:rPr lang="en-US" dirty="0"/>
              <a:t>A</a:t>
            </a:r>
            <a:endParaRPr lang="he-IL" dirty="0"/>
          </a:p>
          <a:p>
            <a:pPr lvl="2"/>
            <a:r>
              <a:rPr lang="he-IL" dirty="0"/>
              <a:t>אחרת, המשך לפקודה הבאה לפי הסדר.</a:t>
            </a:r>
          </a:p>
          <a:p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3676772" y="2039478"/>
            <a:ext cx="2610290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dirty="0" err="1">
                <a:solidFill>
                  <a:schemeClr val="tx1"/>
                </a:solidFill>
              </a:rPr>
              <a:t>dest</a:t>
            </a:r>
            <a:r>
              <a:rPr lang="en-US" sz="2000" b="1" dirty="0">
                <a:solidFill>
                  <a:schemeClr val="tx1"/>
                </a:solidFill>
              </a:rPr>
              <a:t> = comp ; jump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4121950" y="4869160"/>
            <a:ext cx="181820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comp ; jump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11" name="מלבן מעוגל 10"/>
          <p:cNvSpPr/>
          <p:nvPr/>
        </p:nvSpPr>
        <p:spPr>
          <a:xfrm>
            <a:off x="4072816" y="3933056"/>
            <a:ext cx="181820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dirty="0" err="1">
                <a:solidFill>
                  <a:schemeClr val="tx1"/>
                </a:solidFill>
              </a:rPr>
              <a:t>dest</a:t>
            </a:r>
            <a:r>
              <a:rPr lang="en-US" sz="2000" b="1" dirty="0">
                <a:solidFill>
                  <a:schemeClr val="tx1"/>
                </a:solidFill>
              </a:rPr>
              <a:t> = comp</a:t>
            </a:r>
            <a:endParaRPr lang="he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פקודות הקפיצה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ללא קפיצה</a:t>
            </a:r>
          </a:p>
          <a:p>
            <a:r>
              <a:rPr lang="he-IL" sz="2000" dirty="0"/>
              <a:t>אם תוצאת החישוב גדולה מ- 0</a:t>
            </a:r>
          </a:p>
          <a:p>
            <a:r>
              <a:rPr lang="he-IL" sz="2000" dirty="0"/>
              <a:t>אם תוצאת החישוב שווה ל-0</a:t>
            </a:r>
          </a:p>
          <a:p>
            <a:r>
              <a:rPr lang="he-IL" sz="2000" dirty="0"/>
              <a:t>אם תוצאת החישוב גדולה או שווה ל- 0</a:t>
            </a:r>
          </a:p>
          <a:p>
            <a:r>
              <a:rPr lang="he-IL" sz="2000" dirty="0"/>
              <a:t>אם תוצאת החישוב קטנה מ- 0</a:t>
            </a:r>
          </a:p>
          <a:p>
            <a:r>
              <a:rPr lang="he-IL" sz="2000" dirty="0"/>
              <a:t>אם תוצאת החישוב שונה מ-0 </a:t>
            </a:r>
          </a:p>
          <a:p>
            <a:r>
              <a:rPr lang="he-IL" sz="2000" dirty="0"/>
              <a:t>אם תוצאת החישוב קטנה או שווה ל- 0</a:t>
            </a:r>
          </a:p>
          <a:p>
            <a:r>
              <a:rPr lang="he-IL" sz="2000" dirty="0"/>
              <a:t>קפיצה בכל מקרה</a:t>
            </a:r>
          </a:p>
          <a:p>
            <a:endParaRPr lang="he-IL" dirty="0"/>
          </a:p>
          <a:p>
            <a:r>
              <a:rPr lang="he-IL" dirty="0">
                <a:solidFill>
                  <a:srgbClr val="C00000"/>
                </a:solidFill>
                <a:highlight>
                  <a:srgbClr val="FFFF00"/>
                </a:highlight>
              </a:rPr>
              <a:t>שימו לב! </a:t>
            </a:r>
            <a:r>
              <a:rPr lang="he-IL" b="1" dirty="0">
                <a:solidFill>
                  <a:srgbClr val="C00000"/>
                </a:solidFill>
                <a:highlight>
                  <a:srgbClr val="FFFF00"/>
                </a:highlight>
              </a:rPr>
              <a:t>0 = שקר, 1- = אמת</a:t>
            </a:r>
            <a:r>
              <a:rPr lang="he-IL" dirty="0">
                <a:solidFill>
                  <a:srgbClr val="C00000"/>
                </a:solidFill>
                <a:highlight>
                  <a:srgbClr val="FFFF00"/>
                </a:highlight>
              </a:rPr>
              <a:t>, לכן כאשר תוצאת החישוב אליה משווים היא 0, זה אומר שקופצים אם תוצאת החישוב היא שקר.</a:t>
            </a:r>
          </a:p>
          <a:p>
            <a:r>
              <a:rPr lang="he-IL" b="1" dirty="0"/>
              <a:t>חובה לטעון לפני פקודת קפיצה את יעד הקפיצה לאוגר </a:t>
            </a:r>
            <a:r>
              <a:rPr lang="en-US" b="1" dirty="0"/>
              <a:t>A</a:t>
            </a:r>
            <a:r>
              <a:rPr lang="he-IL" b="1" dirty="0"/>
              <a:t>.</a:t>
            </a:r>
          </a:p>
        </p:txBody>
      </p:sp>
      <p:sp>
        <p:nvSpPr>
          <p:cNvPr id="5" name="מלבן מעוגל 4"/>
          <p:cNvSpPr/>
          <p:nvPr/>
        </p:nvSpPr>
        <p:spPr>
          <a:xfrm>
            <a:off x="2123728" y="1628800"/>
            <a:ext cx="1152128" cy="29523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null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JGT,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JEQ,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JGE,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JLT,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JNE,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JLE,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JMP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2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הערה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אנחנו יכולים להוסיף כתובת (</a:t>
            </a:r>
            <a:r>
              <a:rPr lang="en-US" dirty="0" err="1"/>
              <a:t>lable</a:t>
            </a:r>
            <a:r>
              <a:rPr lang="he-IL" dirty="0"/>
              <a:t>) לקפיצה.</a:t>
            </a:r>
          </a:p>
          <a:p>
            <a:r>
              <a:rPr lang="he-IL" dirty="0"/>
              <a:t>נסמן זאת באמצעות סוגריים: </a:t>
            </a:r>
            <a:r>
              <a:rPr lang="en-US" b="1" dirty="0"/>
              <a:t>(</a:t>
            </a:r>
            <a:r>
              <a:rPr lang="en-US" dirty="0"/>
              <a:t>ADDRESS</a:t>
            </a:r>
            <a:r>
              <a:rPr lang="en-US" b="1" dirty="0"/>
              <a:t>)</a:t>
            </a:r>
            <a:endParaRPr lang="he-IL" b="1" dirty="0"/>
          </a:p>
          <a:p>
            <a:r>
              <a:rPr lang="he-IL" dirty="0"/>
              <a:t>טעינת הכתובת לקפיצה תתבצע כך: </a:t>
            </a:r>
            <a:r>
              <a:rPr lang="en-US" dirty="0"/>
              <a:t> @ADDRESS</a:t>
            </a:r>
            <a:endParaRPr lang="he-IL" dirty="0"/>
          </a:p>
          <a:p>
            <a:r>
              <a:rPr lang="he-IL" dirty="0"/>
              <a:t>אבל - התווית לא תופיע ב </a:t>
            </a:r>
            <a:r>
              <a:rPr lang="en-US" dirty="0"/>
              <a:t>ROM</a:t>
            </a:r>
            <a:endParaRPr lang="he-IL" dirty="0"/>
          </a:p>
          <a:p>
            <a:r>
              <a:rPr lang="he-IL" dirty="0"/>
              <a:t>בשורה שבה נטענת הכתובת לקפיצה יופיע מספר השורה אליה קופצים (למשל - </a:t>
            </a:r>
            <a:r>
              <a:rPr lang="en-US" dirty="0"/>
              <a:t>@33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כיצד זה קורה? </a:t>
            </a:r>
            <a:r>
              <a:rPr lang="he-IL" dirty="0">
                <a:solidFill>
                  <a:schemeClr val="tx2"/>
                </a:solidFill>
              </a:rPr>
              <a:t>לא אחריותנו!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כמו כן, נוכל להשתמש בהוראה </a:t>
            </a:r>
            <a:r>
              <a:rPr lang="en-US" dirty="0"/>
              <a:t>@SP</a:t>
            </a:r>
            <a:r>
              <a:rPr lang="he-IL" dirty="0"/>
              <a:t> (ודומותיה)</a:t>
            </a:r>
          </a:p>
          <a:p>
            <a:r>
              <a:rPr lang="he-IL" dirty="0"/>
              <a:t>המשמעות היא לטעון את כתובתו של המצביע למחסנית </a:t>
            </a:r>
          </a:p>
          <a:p>
            <a:pPr lvl="1"/>
            <a:r>
              <a:rPr lang="he-IL" dirty="0"/>
              <a:t>איזו מחסנית? </a:t>
            </a:r>
            <a:r>
              <a:rPr lang="he-IL" dirty="0">
                <a:solidFill>
                  <a:schemeClr val="tx2"/>
                </a:solidFill>
              </a:rPr>
              <a:t>נדבר בהמשך.</a:t>
            </a:r>
          </a:p>
          <a:p>
            <a:r>
              <a:rPr lang="he-IL" dirty="0"/>
              <a:t>כתובתו של המצביע למחסנית היא תמיד 0.</a:t>
            </a:r>
          </a:p>
          <a:p>
            <a:r>
              <a:rPr lang="he-IL" dirty="0"/>
              <a:t>ב</a:t>
            </a:r>
            <a:r>
              <a:rPr lang="en-US" dirty="0"/>
              <a:t>ROM</a:t>
            </a:r>
            <a:r>
              <a:rPr lang="he-IL" dirty="0"/>
              <a:t> נראה פקודה זו כך:  </a:t>
            </a:r>
            <a:r>
              <a:rPr lang="en-US" dirty="0"/>
              <a:t>@0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39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1779564" y="2240868"/>
            <a:ext cx="920228" cy="540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D=A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2195736" y="3621360"/>
            <a:ext cx="6491064" cy="29759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ביצוע תנאי אם.. אז.. אחרת...//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הנחה: </a:t>
            </a:r>
            <a:r>
              <a:rPr lang="he-IL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היפוך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של התנאי נמצא באוגר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@IF_TRUE </a:t>
            </a:r>
            <a:r>
              <a:rPr lang="en-US" sz="1600" dirty="0">
                <a:solidFill>
                  <a:schemeClr val="accent1"/>
                </a:solidFill>
              </a:rPr>
              <a:t>//</a:t>
            </a:r>
            <a:r>
              <a:rPr lang="he-IL" sz="1600" dirty="0">
                <a:solidFill>
                  <a:schemeClr val="accent1"/>
                </a:solidFill>
              </a:rPr>
              <a:t>טעינת הכתובת לקפיצה</a:t>
            </a:r>
            <a:endParaRPr lang="en-US" dirty="0">
              <a:solidFill>
                <a:schemeClr val="accent1"/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D;JEQ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….//</a:t>
            </a:r>
            <a:r>
              <a:rPr lang="he-IL" dirty="0">
                <a:solidFill>
                  <a:schemeClr val="accent4"/>
                </a:solidFill>
              </a:rPr>
              <a:t>כאן יופיע קוד לביצוע במקרה של שקר</a:t>
            </a:r>
            <a:endParaRPr lang="en-US" dirty="0">
              <a:solidFill>
                <a:schemeClr val="accent4"/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@END </a:t>
            </a:r>
            <a:r>
              <a:rPr lang="en-US" sz="1800" dirty="0">
                <a:solidFill>
                  <a:schemeClr val="accent1"/>
                </a:solidFill>
              </a:rPr>
              <a:t>//</a:t>
            </a:r>
            <a:r>
              <a:rPr lang="he-IL" sz="1800" dirty="0">
                <a:solidFill>
                  <a:schemeClr val="accent1"/>
                </a:solidFill>
              </a:rPr>
              <a:t>טעינת הכתובת לקפיצה</a:t>
            </a:r>
            <a:endParaRPr lang="en-US" dirty="0">
              <a:solidFill>
                <a:schemeClr val="accent4"/>
              </a:solidFill>
            </a:endParaRPr>
          </a:p>
          <a:p>
            <a:pPr algn="l" rtl="0"/>
            <a:r>
              <a:rPr lang="he-IL" dirty="0">
                <a:solidFill>
                  <a:schemeClr val="accent4"/>
                </a:solidFill>
              </a:rPr>
              <a:t>0</a:t>
            </a:r>
            <a:r>
              <a:rPr lang="en-US" dirty="0">
                <a:solidFill>
                  <a:schemeClr val="accent4"/>
                </a:solidFill>
              </a:rPr>
              <a:t>;JMP </a:t>
            </a: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he-IL" sz="1800" dirty="0">
                <a:solidFill>
                  <a:schemeClr val="accent1"/>
                </a:solidFill>
              </a:rPr>
              <a:t>רוצים לקפוץ לסוף, כדי לא לבצע את הפקודות של </a:t>
            </a:r>
            <a:r>
              <a:rPr lang="he-IL" dirty="0">
                <a:solidFill>
                  <a:schemeClr val="accent1"/>
                </a:solidFill>
              </a:rPr>
              <a:t>"אחרת"</a:t>
            </a:r>
            <a:endParaRPr lang="en-US" dirty="0">
              <a:solidFill>
                <a:schemeClr val="accent4"/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(IF_TRUE ) </a:t>
            </a:r>
            <a:r>
              <a:rPr lang="en-US" sz="1800" dirty="0">
                <a:solidFill>
                  <a:schemeClr val="accent1"/>
                </a:solidFill>
              </a:rPr>
              <a:t>//</a:t>
            </a:r>
            <a:r>
              <a:rPr lang="he-IL" sz="1800" dirty="0">
                <a:solidFill>
                  <a:schemeClr val="accent1"/>
                </a:solidFill>
              </a:rPr>
              <a:t>כתובת = תווית. (</a:t>
            </a:r>
            <a:r>
              <a:rPr lang="he-IL" sz="1800" dirty="0" err="1">
                <a:solidFill>
                  <a:schemeClr val="accent1"/>
                </a:solidFill>
              </a:rPr>
              <a:t>באמולטור</a:t>
            </a:r>
            <a:r>
              <a:rPr lang="he-IL" sz="1800" dirty="0">
                <a:solidFill>
                  <a:schemeClr val="accent1"/>
                </a:solidFill>
              </a:rPr>
              <a:t> יופיע מספר</a:t>
            </a:r>
            <a:r>
              <a:rPr lang="he-IL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…</a:t>
            </a:r>
            <a:r>
              <a:rPr lang="he-IL" dirty="0">
                <a:solidFill>
                  <a:schemeClr val="accent4"/>
                </a:solidFill>
              </a:rPr>
              <a:t>כאן יופיע קוד לביצוע במקרה של אמת//</a:t>
            </a:r>
            <a:endParaRPr lang="en-US" dirty="0">
              <a:solidFill>
                <a:schemeClr val="accent4"/>
              </a:solidFill>
            </a:endParaRP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(END) </a:t>
            </a:r>
            <a:r>
              <a:rPr lang="en-US" sz="1800" dirty="0">
                <a:solidFill>
                  <a:schemeClr val="accent1"/>
                </a:solidFill>
              </a:rPr>
              <a:t>//</a:t>
            </a:r>
            <a:r>
              <a:rPr lang="he-IL" sz="1800" dirty="0">
                <a:solidFill>
                  <a:schemeClr val="accent1"/>
                </a:solidFill>
              </a:rPr>
              <a:t>כתובת = תווית. (</a:t>
            </a:r>
            <a:r>
              <a:rPr lang="he-IL" sz="1800" dirty="0" err="1">
                <a:solidFill>
                  <a:schemeClr val="accent1"/>
                </a:solidFill>
              </a:rPr>
              <a:t>באמולטור</a:t>
            </a:r>
            <a:r>
              <a:rPr lang="he-IL" sz="1800" dirty="0">
                <a:solidFill>
                  <a:schemeClr val="accent1"/>
                </a:solidFill>
              </a:rPr>
              <a:t> יופיע מספר</a:t>
            </a:r>
            <a:r>
              <a:rPr lang="he-IL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3617894" y="1628800"/>
            <a:ext cx="181820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dirty="0" err="1">
                <a:solidFill>
                  <a:schemeClr val="tx1"/>
                </a:solidFill>
              </a:rPr>
              <a:t>dest</a:t>
            </a:r>
            <a:r>
              <a:rPr lang="en-US" sz="2000" b="1" dirty="0">
                <a:solidFill>
                  <a:schemeClr val="tx1"/>
                </a:solidFill>
              </a:rPr>
              <a:t> = comp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3655054" y="2996952"/>
            <a:ext cx="181820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comp ; jump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5940152" y="2240868"/>
            <a:ext cx="1368152" cy="540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A = D&amp;M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3743908" y="2276872"/>
            <a:ext cx="1188132" cy="540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A = M-D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14" name="חץ ימינה 13"/>
          <p:cNvSpPr/>
          <p:nvPr/>
        </p:nvSpPr>
        <p:spPr>
          <a:xfrm>
            <a:off x="432048" y="5013176"/>
            <a:ext cx="1907704" cy="93610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כאן לא משנה מהו </a:t>
            </a:r>
            <a:r>
              <a:rPr lang="en-US" dirty="0"/>
              <a:t>comp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83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עובר לעשייתן...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פרויקט 07</a:t>
            </a:r>
          </a:p>
          <a:p>
            <a:r>
              <a:rPr lang="he-IL" dirty="0"/>
              <a:t>פקודות אריתמטיות</a:t>
            </a:r>
          </a:p>
          <a:p>
            <a:r>
              <a:rPr lang="he-IL" dirty="0"/>
              <a:t>חיבור פשוט</a:t>
            </a:r>
          </a:p>
          <a:p>
            <a:pPr lvl="1"/>
            <a:r>
              <a:rPr lang="he-IL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קובץ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ASM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he-IL" dirty="0"/>
              <a:t>קובץ פלט להשוואה</a:t>
            </a:r>
          </a:p>
          <a:p>
            <a:pPr lvl="1"/>
            <a:r>
              <a:rPr lang="he-IL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קובץ לפלט מ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ASM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he-IL" dirty="0"/>
              <a:t>סקריפט</a:t>
            </a:r>
          </a:p>
          <a:p>
            <a:pPr lvl="1"/>
            <a:endParaRPr lang="he-IL" dirty="0"/>
          </a:p>
          <a:p>
            <a:pPr lvl="1"/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קובץ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לתרגום</a:t>
            </a:r>
          </a:p>
          <a:p>
            <a:pPr lvl="1"/>
            <a:r>
              <a:rPr lang="he-IL" dirty="0"/>
              <a:t>סקריפט ל</a:t>
            </a:r>
            <a:r>
              <a:rPr lang="en-US" dirty="0"/>
              <a:t>VM</a:t>
            </a:r>
            <a:endParaRPr lang="he-IL" dirty="0"/>
          </a:p>
          <a:p>
            <a:pPr lvl="1"/>
            <a:endParaRPr lang="he-IL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r="43171" b="11951"/>
          <a:stretch/>
        </p:blipFill>
        <p:spPr bwMode="auto">
          <a:xfrm>
            <a:off x="490654" y="1700808"/>
            <a:ext cx="53533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מחבר חץ ישר 4"/>
          <p:cNvCxnSpPr/>
          <p:nvPr/>
        </p:nvCxnSpPr>
        <p:spPr>
          <a:xfrm>
            <a:off x="5148064" y="4365104"/>
            <a:ext cx="1224136" cy="576064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5724128" y="4221088"/>
            <a:ext cx="360040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" name="הסבר ענן 9"/>
          <p:cNvSpPr/>
          <p:nvPr/>
        </p:nvSpPr>
        <p:spPr>
          <a:xfrm>
            <a:off x="2195736" y="4869160"/>
            <a:ext cx="3312368" cy="1296144"/>
          </a:xfrm>
          <a:prstGeom prst="cloudCallout">
            <a:avLst>
              <a:gd name="adj1" fmla="val 54157"/>
              <a:gd name="adj2" fmla="val -5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תרגמו את הקובץ עם התכנית לקובץ </a:t>
            </a:r>
            <a:r>
              <a:rPr lang="en-US" dirty="0"/>
              <a:t>ASM</a:t>
            </a:r>
            <a:r>
              <a:rPr lang="he-IL" dirty="0"/>
              <a:t> באמצעות הקומפיילר שכתבתן</a:t>
            </a:r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5148064" y="3100772"/>
            <a:ext cx="1728192" cy="493948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5830352" y="2924944"/>
            <a:ext cx="360040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" name="הסבר ענן 13"/>
          <p:cNvSpPr/>
          <p:nvPr/>
        </p:nvSpPr>
        <p:spPr>
          <a:xfrm>
            <a:off x="1187624" y="1700808"/>
            <a:ext cx="3401892" cy="1493676"/>
          </a:xfrm>
          <a:prstGeom prst="cloudCallout">
            <a:avLst>
              <a:gd name="adj1" fmla="val 82179"/>
              <a:gd name="adj2" fmla="val 3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וודאו שקובץ ה </a:t>
            </a:r>
            <a:r>
              <a:rPr lang="en-US" dirty="0"/>
              <a:t>ASM</a:t>
            </a:r>
            <a:r>
              <a:rPr lang="he-IL" dirty="0"/>
              <a:t> שיצרתן יישמר בספריה עם שאר קבצי התרגיל</a:t>
            </a:r>
          </a:p>
        </p:txBody>
      </p:sp>
      <p:cxnSp>
        <p:nvCxnSpPr>
          <p:cNvPr id="18" name="מחבר חץ ישר 17"/>
          <p:cNvCxnSpPr/>
          <p:nvPr/>
        </p:nvCxnSpPr>
        <p:spPr>
          <a:xfrm>
            <a:off x="5148064" y="4005064"/>
            <a:ext cx="2160240" cy="249860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6084168" y="3714864"/>
            <a:ext cx="360040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" name="הסבר ענן 19"/>
          <p:cNvSpPr/>
          <p:nvPr/>
        </p:nvSpPr>
        <p:spPr>
          <a:xfrm>
            <a:off x="457200" y="4401108"/>
            <a:ext cx="3312368" cy="1296144"/>
          </a:xfrm>
          <a:prstGeom prst="cloudCallout">
            <a:avLst>
              <a:gd name="adj1" fmla="val 106266"/>
              <a:gd name="adj2" fmla="val -67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הריצו ב </a:t>
            </a:r>
            <a:r>
              <a:rPr lang="en-US" dirty="0" err="1"/>
              <a:t>CPUEmulator</a:t>
            </a:r>
            <a:r>
              <a:rPr lang="he-IL" dirty="0"/>
              <a:t> את הטסט</a:t>
            </a:r>
          </a:p>
        </p:txBody>
      </p:sp>
      <p:cxnSp>
        <p:nvCxnSpPr>
          <p:cNvPr id="22" name="מחבר חץ ישר 21"/>
          <p:cNvCxnSpPr/>
          <p:nvPr/>
        </p:nvCxnSpPr>
        <p:spPr>
          <a:xfrm flipV="1">
            <a:off x="5037759" y="3771038"/>
            <a:ext cx="1224136" cy="54006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/>
          <p:cNvSpPr/>
          <p:nvPr/>
        </p:nvSpPr>
        <p:spPr>
          <a:xfrm>
            <a:off x="5664010" y="3360818"/>
            <a:ext cx="360040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" name="הסבר ענן 23"/>
          <p:cNvSpPr/>
          <p:nvPr/>
        </p:nvSpPr>
        <p:spPr>
          <a:xfrm>
            <a:off x="490654" y="2598740"/>
            <a:ext cx="3312368" cy="1296144"/>
          </a:xfrm>
          <a:prstGeom prst="cloudCallout">
            <a:avLst>
              <a:gd name="adj1" fmla="val 100993"/>
              <a:gd name="adj2" fmla="val 23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הטסט יצור קובץ המתאר את מצב הזיכרון לאחר הרצת קובץ ה</a:t>
            </a:r>
            <a:r>
              <a:rPr lang="en-US" dirty="0"/>
              <a:t>ASM</a:t>
            </a:r>
            <a:r>
              <a:rPr lang="he-IL" dirty="0"/>
              <a:t> שלכם</a:t>
            </a:r>
          </a:p>
        </p:txBody>
      </p:sp>
      <p:cxnSp>
        <p:nvCxnSpPr>
          <p:cNvPr id="27" name="מחבר חץ ישר 26"/>
          <p:cNvCxnSpPr/>
          <p:nvPr/>
        </p:nvCxnSpPr>
        <p:spPr>
          <a:xfrm flipV="1">
            <a:off x="3932686" y="3501738"/>
            <a:ext cx="2248274" cy="476986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אליפסה 27"/>
          <p:cNvSpPr/>
          <p:nvPr/>
        </p:nvSpPr>
        <p:spPr>
          <a:xfrm>
            <a:off x="4631784" y="3320739"/>
            <a:ext cx="360040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9" name="הסבר ענן 28"/>
          <p:cNvSpPr/>
          <p:nvPr/>
        </p:nvSpPr>
        <p:spPr>
          <a:xfrm>
            <a:off x="611560" y="3573016"/>
            <a:ext cx="3312368" cy="1296144"/>
          </a:xfrm>
          <a:prstGeom prst="cloudCallout">
            <a:avLst>
              <a:gd name="adj1" fmla="val 54157"/>
              <a:gd name="adj2" fmla="val -5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לאחר מכן, הטסט ישווה בין מצב הזיכרון הצפוי למצב הזיכרון שנוצר</a:t>
            </a:r>
          </a:p>
        </p:txBody>
      </p:sp>
      <p:cxnSp>
        <p:nvCxnSpPr>
          <p:cNvPr id="31" name="מחבר חץ ישר 30"/>
          <p:cNvCxnSpPr/>
          <p:nvPr/>
        </p:nvCxnSpPr>
        <p:spPr>
          <a:xfrm>
            <a:off x="5018165" y="4592960"/>
            <a:ext cx="1775231" cy="778088"/>
          </a:xfrm>
          <a:prstGeom prst="straightConnector1">
            <a:avLst/>
          </a:prstGeom>
          <a:ln w="349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הסבר ענן 32"/>
          <p:cNvSpPr/>
          <p:nvPr/>
        </p:nvSpPr>
        <p:spPr>
          <a:xfrm>
            <a:off x="5579604" y="5611674"/>
            <a:ext cx="3312368" cy="1296144"/>
          </a:xfrm>
          <a:prstGeom prst="cloudCallout">
            <a:avLst>
              <a:gd name="adj1" fmla="val -29901"/>
              <a:gd name="adj2" fmla="val -7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קובץ זה ניתן להריץ </a:t>
            </a:r>
            <a:r>
              <a:rPr lang="he-IL" dirty="0" err="1"/>
              <a:t>באמולטור</a:t>
            </a:r>
            <a:r>
              <a:rPr lang="he-IL" dirty="0"/>
              <a:t> של ה</a:t>
            </a:r>
            <a:r>
              <a:rPr lang="en-US" dirty="0"/>
              <a:t>VM</a:t>
            </a:r>
            <a:r>
              <a:rPr lang="he-IL" dirty="0"/>
              <a:t>, כדי לראות כיצד מתנהל הזיכרון שם.</a:t>
            </a:r>
          </a:p>
        </p:txBody>
      </p:sp>
    </p:spTree>
    <p:extLst>
      <p:ext uri="{BB962C8B-B14F-4D97-AF65-F5344CB8AC3E}">
        <p14:creationId xmlns:p14="http://schemas.microsoft.com/office/powerpoint/2010/main" val="14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התכנית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r="47195" b="32981"/>
          <a:stretch/>
        </p:blipFill>
        <p:spPr bwMode="auto">
          <a:xfrm>
            <a:off x="467544" y="1628800"/>
            <a:ext cx="67478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חץ למעלה 3"/>
          <p:cNvSpPr/>
          <p:nvPr/>
        </p:nvSpPr>
        <p:spPr>
          <a:xfrm>
            <a:off x="35496" y="2564904"/>
            <a:ext cx="1800200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הרצה צעד אחרי צעד</a:t>
            </a:r>
          </a:p>
        </p:txBody>
      </p:sp>
      <p:sp>
        <p:nvSpPr>
          <p:cNvPr id="6" name="חץ למעלה 5"/>
          <p:cNvSpPr/>
          <p:nvPr/>
        </p:nvSpPr>
        <p:spPr>
          <a:xfrm>
            <a:off x="323528" y="2564904"/>
            <a:ext cx="1800200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הרצה של כל התכנית</a:t>
            </a:r>
          </a:p>
        </p:txBody>
      </p:sp>
      <p:sp>
        <p:nvSpPr>
          <p:cNvPr id="7" name="חץ למעלה 6"/>
          <p:cNvSpPr/>
          <p:nvPr/>
        </p:nvSpPr>
        <p:spPr>
          <a:xfrm>
            <a:off x="899592" y="2564904"/>
            <a:ext cx="1800200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חזרה לתחילת התכנית</a:t>
            </a:r>
          </a:p>
        </p:txBody>
      </p:sp>
      <p:sp>
        <p:nvSpPr>
          <p:cNvPr id="8" name="חץ למעלה 7"/>
          <p:cNvSpPr/>
          <p:nvPr/>
        </p:nvSpPr>
        <p:spPr>
          <a:xfrm>
            <a:off x="1979712" y="2564904"/>
            <a:ext cx="1800200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קביעת קצב הרצה</a:t>
            </a:r>
          </a:p>
        </p:txBody>
      </p:sp>
      <p:sp>
        <p:nvSpPr>
          <p:cNvPr id="9" name="חץ למעלה 8"/>
          <p:cNvSpPr/>
          <p:nvPr/>
        </p:nvSpPr>
        <p:spPr>
          <a:xfrm>
            <a:off x="2987824" y="3717032"/>
            <a:ext cx="1944216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אתחול משתנים</a:t>
            </a:r>
          </a:p>
        </p:txBody>
      </p:sp>
      <p:sp>
        <p:nvSpPr>
          <p:cNvPr id="10" name="חץ למעלה 9"/>
          <p:cNvSpPr/>
          <p:nvPr/>
        </p:nvSpPr>
        <p:spPr>
          <a:xfrm>
            <a:off x="3131840" y="4005064"/>
            <a:ext cx="1944216" cy="2088232"/>
          </a:xfrm>
          <a:prstGeom prst="upArrow">
            <a:avLst>
              <a:gd name="adj1" fmla="val 58958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מספר השורות</a:t>
            </a:r>
          </a:p>
          <a:p>
            <a:pPr algn="ctr"/>
            <a:r>
              <a:rPr lang="he-IL" dirty="0"/>
              <a:t>המקסימלי ב</a:t>
            </a:r>
            <a:r>
              <a:rPr lang="en-US" dirty="0"/>
              <a:t>ROM</a:t>
            </a:r>
            <a:r>
              <a:rPr lang="he-IL" dirty="0"/>
              <a:t> </a:t>
            </a:r>
            <a:r>
              <a:rPr lang="he-IL" dirty="0" err="1"/>
              <a:t>לתכנית</a:t>
            </a:r>
            <a:endParaRPr lang="he-IL" dirty="0"/>
          </a:p>
        </p:txBody>
      </p:sp>
      <p:sp>
        <p:nvSpPr>
          <p:cNvPr id="11" name="חץ למעלה 10"/>
          <p:cNvSpPr/>
          <p:nvPr/>
        </p:nvSpPr>
        <p:spPr>
          <a:xfrm>
            <a:off x="1259632" y="2564904"/>
            <a:ext cx="1800200" cy="151216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טעינת סקריפט</a:t>
            </a:r>
          </a:p>
        </p:txBody>
      </p:sp>
    </p:spTree>
    <p:extLst>
      <p:ext uri="{BB962C8B-B14F-4D97-AF65-F5344CB8AC3E}">
        <p14:creationId xmlns:p14="http://schemas.microsoft.com/office/powerpoint/2010/main" val="37188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והיום: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Arial"/>
              </a:rPr>
              <a:t>שפת </a:t>
            </a:r>
            <a:r>
              <a:rPr lang="en-US" dirty="0">
                <a:latin typeface="Arial"/>
              </a:rPr>
              <a:t>VM</a:t>
            </a:r>
            <a:endParaRPr lang="he-IL" dirty="0">
              <a:latin typeface="Arial"/>
            </a:endParaRPr>
          </a:p>
          <a:p>
            <a:r>
              <a:rPr lang="he-IL" dirty="0"/>
              <a:t>שפת </a:t>
            </a:r>
            <a:r>
              <a:rPr lang="en-US" dirty="0"/>
              <a:t>ASM</a:t>
            </a:r>
            <a:endParaRPr lang="he-IL" dirty="0"/>
          </a:p>
          <a:p>
            <a:r>
              <a:rPr lang="he-IL" dirty="0">
                <a:latin typeface="Arial"/>
              </a:rPr>
              <a:t>שימוש </a:t>
            </a:r>
            <a:r>
              <a:rPr lang="he-IL" dirty="0" err="1">
                <a:latin typeface="Arial"/>
              </a:rPr>
              <a:t>באמולטורים</a:t>
            </a:r>
            <a:endParaRPr lang="he-IL" dirty="0">
              <a:latin typeface="Arial"/>
            </a:endParaRPr>
          </a:p>
          <a:p>
            <a:r>
              <a:rPr lang="he-IL" dirty="0">
                <a:latin typeface="Arial"/>
              </a:rPr>
              <a:t>תרגיל 1 – התחלה (צריך 2 שיעורים כדי להסביר </a:t>
            </a:r>
            <a:r>
              <a:rPr lang="he-IL" dirty="0" err="1">
                <a:latin typeface="Arial"/>
              </a:rPr>
              <a:t>הכל</a:t>
            </a:r>
            <a:r>
              <a:rPr lang="he-IL" dirty="0">
                <a:latin typeface="Arial"/>
              </a:rPr>
              <a:t>. היום נלמד חלק מהפקודות, ובשבוע הבא את השאר. כך שכבר ניתן להתחיל את ביצוע התרגיל באופן חלקי)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18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התכנית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7463" b="31770"/>
          <a:stretch/>
        </p:blipFill>
        <p:spPr>
          <a:xfrm>
            <a:off x="395536" y="1556792"/>
            <a:ext cx="6768752" cy="4896544"/>
          </a:xfrm>
          <a:prstGeom prst="rect">
            <a:avLst/>
          </a:prstGeom>
        </p:spPr>
      </p:pic>
      <p:sp>
        <p:nvSpPr>
          <p:cNvPr id="5" name="חץ למעלה 4"/>
          <p:cNvSpPr/>
          <p:nvPr/>
        </p:nvSpPr>
        <p:spPr>
          <a:xfrm>
            <a:off x="2771800" y="2780928"/>
            <a:ext cx="1944216" cy="187220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בד"כ נעדיף להריץ ללא אנימציה</a:t>
            </a:r>
          </a:p>
        </p:txBody>
      </p:sp>
      <p:sp>
        <p:nvSpPr>
          <p:cNvPr id="6" name="חץ למעלה 5"/>
          <p:cNvSpPr/>
          <p:nvPr/>
        </p:nvSpPr>
        <p:spPr>
          <a:xfrm>
            <a:off x="755576" y="2852936"/>
            <a:ext cx="1944216" cy="187220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ניתן לצפות בשורה </a:t>
            </a:r>
            <a:r>
              <a:rPr lang="he-IL" dirty="0" err="1"/>
              <a:t>מסויימת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91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ואיך נדע, אם יש תקווה??...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/>
          <p:nvPr/>
        </p:nvPicPr>
        <p:blipFill rotWithShape="1">
          <a:blip r:embed="rId3"/>
          <a:srcRect b="6255"/>
          <a:stretch/>
        </p:blipFill>
        <p:spPr>
          <a:xfrm>
            <a:off x="467544" y="1628800"/>
            <a:ext cx="8280921" cy="4792755"/>
          </a:xfrm>
          <a:prstGeom prst="rect">
            <a:avLst/>
          </a:prstGeom>
        </p:spPr>
      </p:pic>
      <p:sp>
        <p:nvSpPr>
          <p:cNvPr id="6" name="אליפסה 5"/>
          <p:cNvSpPr/>
          <p:nvPr/>
        </p:nvSpPr>
        <p:spPr>
          <a:xfrm>
            <a:off x="323528" y="5085184"/>
            <a:ext cx="1872208" cy="28803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הסבר ענן 7"/>
          <p:cNvSpPr/>
          <p:nvPr/>
        </p:nvSpPr>
        <p:spPr>
          <a:xfrm>
            <a:off x="5148064" y="3212976"/>
            <a:ext cx="2088232" cy="2651273"/>
          </a:xfrm>
          <a:prstGeom prst="cloudCallout">
            <a:avLst>
              <a:gd name="adj1" fmla="val -187003"/>
              <a:gd name="adj2" fmla="val 2499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חייבים להגדיל את החלון כדי לראות את השורה המיוחלת</a:t>
            </a:r>
          </a:p>
        </p:txBody>
      </p:sp>
      <p:sp>
        <p:nvSpPr>
          <p:cNvPr id="10" name="הסבר ענן 9"/>
          <p:cNvSpPr/>
          <p:nvPr/>
        </p:nvSpPr>
        <p:spPr>
          <a:xfrm>
            <a:off x="5148064" y="3212976"/>
            <a:ext cx="2088232" cy="2651273"/>
          </a:xfrm>
          <a:prstGeom prst="cloudCallout">
            <a:avLst>
              <a:gd name="adj1" fmla="val -187003"/>
              <a:gd name="adj2" fmla="val 2499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אפשר גם להשוות בין התוצאה של ההרצה לתוצאה הרצויה</a:t>
            </a:r>
          </a:p>
        </p:txBody>
      </p:sp>
      <p:cxnSp>
        <p:nvCxnSpPr>
          <p:cNvPr id="12" name="מחבר חץ ישר 11"/>
          <p:cNvCxnSpPr/>
          <p:nvPr/>
        </p:nvCxnSpPr>
        <p:spPr>
          <a:xfrm flipH="1" flipV="1">
            <a:off x="3059832" y="2348880"/>
            <a:ext cx="2664296" cy="218973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 flipV="1">
            <a:off x="2987824" y="2492896"/>
            <a:ext cx="2736304" cy="26937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הערה חשובה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חלק בלתי נפרד מהתרגיל הוא הבנת </a:t>
            </a:r>
            <a:r>
              <a:rPr lang="he-IL" sz="2800" dirty="0" err="1"/>
              <a:t>האמולטור</a:t>
            </a:r>
            <a:r>
              <a:rPr lang="he-IL" sz="2800" dirty="0"/>
              <a:t>, כיצד הוא פועל, וכיצד לבדוק באמצעותו שהתכנית שכתבם עובדת כראוי.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4401" t="11379" r="50103" b="14138"/>
          <a:stretch/>
        </p:blipFill>
        <p:spPr>
          <a:xfrm>
            <a:off x="792088" y="3377660"/>
            <a:ext cx="6876256" cy="8116236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96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VM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03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באופן כללי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שפת </a:t>
            </a:r>
            <a:r>
              <a:rPr lang="en-US" dirty="0"/>
              <a:t>VM</a:t>
            </a:r>
            <a:r>
              <a:rPr lang="he-IL" dirty="0"/>
              <a:t> היא שפה המבוססת על </a:t>
            </a:r>
            <a:r>
              <a:rPr lang="he-IL" b="1" dirty="0"/>
              <a:t>מחסנית</a:t>
            </a:r>
            <a:r>
              <a:rPr lang="he-IL" dirty="0"/>
              <a:t>. </a:t>
            </a:r>
          </a:p>
          <a:p>
            <a:r>
              <a:rPr lang="he-IL" dirty="0"/>
              <a:t>כל הפעולות נעשות על המחסנית בלבד.</a:t>
            </a:r>
          </a:p>
          <a:p>
            <a:pPr lvl="1"/>
            <a:r>
              <a:rPr lang="he-IL" dirty="0"/>
              <a:t>למעשה, הוצאה מהמחסנית (</a:t>
            </a:r>
            <a:r>
              <a:rPr lang="en-US" dirty="0"/>
              <a:t>pop</a:t>
            </a:r>
            <a:r>
              <a:rPr lang="he-IL" dirty="0"/>
              <a:t>) אינה מתבצעת בפועל</a:t>
            </a:r>
          </a:p>
          <a:p>
            <a:pPr lvl="1"/>
            <a:r>
              <a:rPr lang="he-IL" dirty="0"/>
              <a:t>מי שמשתנה הוא ה</a:t>
            </a:r>
            <a:r>
              <a:rPr lang="en-US" dirty="0"/>
              <a:t>SP</a:t>
            </a:r>
            <a:r>
              <a:rPr lang="he-IL" dirty="0"/>
              <a:t> – </a:t>
            </a:r>
            <a:r>
              <a:rPr lang="en-US" dirty="0"/>
              <a:t>stack pointer</a:t>
            </a:r>
            <a:r>
              <a:rPr lang="he-IL" dirty="0"/>
              <a:t>, המצביע על ראש המחסנית</a:t>
            </a:r>
          </a:p>
          <a:p>
            <a:pPr lvl="1"/>
            <a:r>
              <a:rPr lang="he-IL" dirty="0"/>
              <a:t>כזכור – מחסנית צומחת כלפי מטה!</a:t>
            </a:r>
          </a:p>
          <a:p>
            <a:pPr lvl="1"/>
            <a:endParaRPr lang="en-US" dirty="0"/>
          </a:p>
          <a:p>
            <a:r>
              <a:rPr lang="he-IL" b="1" dirty="0"/>
              <a:t>נדגים פעולות על המחסנית:</a:t>
            </a:r>
          </a:p>
          <a:p>
            <a:pPr lvl="1"/>
            <a:r>
              <a:rPr lang="he-IL" dirty="0"/>
              <a:t>שימו לב – התחביר כאן עדיין אינו </a:t>
            </a:r>
            <a:r>
              <a:rPr lang="he-IL" dirty="0" err="1"/>
              <a:t>מדוייק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88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2493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81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548680"/>
            <a:ext cx="717757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280920" cy="362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541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שפת </a:t>
            </a:r>
            <a:r>
              <a:rPr lang="en-US" dirty="0"/>
              <a:t>VM</a:t>
            </a:r>
            <a:r>
              <a:rPr lang="he-IL" dirty="0"/>
              <a:t> בסביבת </a:t>
            </a:r>
            <a:r>
              <a:rPr lang="en-US" dirty="0"/>
              <a:t>HACK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מבנה הזיכרון:</a:t>
            </a:r>
          </a:p>
        </p:txBody>
      </p:sp>
      <p:pic>
        <p:nvPicPr>
          <p:cNvPr id="4098" name="Picture 2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65561"/>
          <a:stretch/>
        </p:blipFill>
        <p:spPr bwMode="auto">
          <a:xfrm>
            <a:off x="467544" y="1628799"/>
            <a:ext cx="3528392" cy="492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סוגר מסולסל ימני 3"/>
          <p:cNvSpPr/>
          <p:nvPr/>
        </p:nvSpPr>
        <p:spPr>
          <a:xfrm>
            <a:off x="3995936" y="1844824"/>
            <a:ext cx="432048" cy="244827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139952" y="2636910"/>
            <a:ext cx="149021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אוגרים </a:t>
            </a:r>
            <a:r>
              <a:rPr lang="he-IL" sz="2400" b="1" dirty="0" err="1"/>
              <a:t>וירטואלים</a:t>
            </a:r>
            <a:endParaRPr lang="he-IL" sz="2400" b="1" dirty="0"/>
          </a:p>
        </p:txBody>
      </p:sp>
      <p:sp>
        <p:nvSpPr>
          <p:cNvPr id="7" name="סוגר מסולסל ימני 6"/>
          <p:cNvSpPr/>
          <p:nvPr/>
        </p:nvSpPr>
        <p:spPr>
          <a:xfrm>
            <a:off x="4004320" y="4434573"/>
            <a:ext cx="423664" cy="578603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83968" y="4254187"/>
            <a:ext cx="324036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המשתנים הסטטיים </a:t>
            </a:r>
            <a:r>
              <a:rPr lang="he-IL" sz="2000" dirty="0"/>
              <a:t>(מכל הפונקציות בתכנית בשפת </a:t>
            </a:r>
            <a:r>
              <a:rPr lang="en-US" sz="2000" dirty="0"/>
              <a:t>(VM</a:t>
            </a:r>
            <a:endParaRPr lang="he-IL" sz="2000" dirty="0"/>
          </a:p>
        </p:txBody>
      </p:sp>
      <p:sp>
        <p:nvSpPr>
          <p:cNvPr id="9" name="סוגר מסולסל ימני 8"/>
          <p:cNvSpPr/>
          <p:nvPr/>
        </p:nvSpPr>
        <p:spPr>
          <a:xfrm>
            <a:off x="4004320" y="5085184"/>
            <a:ext cx="423664" cy="51244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39952" y="5127575"/>
            <a:ext cx="29607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מחסנית, החל מ256</a:t>
            </a:r>
            <a:endParaRPr lang="he-IL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6309320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ובהמשך -  אזור קלט/פלט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5754451"/>
            <a:ext cx="10968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ערימה</a:t>
            </a:r>
            <a:endParaRPr lang="he-IL" sz="2000" dirty="0"/>
          </a:p>
        </p:txBody>
      </p:sp>
      <p:sp>
        <p:nvSpPr>
          <p:cNvPr id="13" name="סוגר מסולסל ימני 12"/>
          <p:cNvSpPr/>
          <p:nvPr/>
        </p:nvSpPr>
        <p:spPr>
          <a:xfrm>
            <a:off x="4004320" y="5733256"/>
            <a:ext cx="423664" cy="504056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74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אוגרים וירטואליים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>
                <a:solidFill>
                  <a:schemeClr val="accent2"/>
                </a:solidFill>
              </a:rPr>
              <a:t>(הזיכרון מבוסס על 16 סיביות)</a:t>
            </a:r>
          </a:p>
          <a:p>
            <a:r>
              <a:rPr lang="en-US" dirty="0"/>
              <a:t>RAM[0]</a:t>
            </a:r>
            <a:r>
              <a:rPr lang="he-IL" dirty="0"/>
              <a:t> - מצביע למחסנית</a:t>
            </a:r>
          </a:p>
          <a:p>
            <a:pPr lvl="1"/>
            <a:r>
              <a:rPr lang="he-IL" dirty="0"/>
              <a:t>מצביע על המקום הפנוי הבא. </a:t>
            </a:r>
          </a:p>
          <a:p>
            <a:pPr lvl="1"/>
            <a:r>
              <a:rPr lang="he-IL" dirty="0"/>
              <a:t>יש לעדכן בכל דחיפה והוצאה </a:t>
            </a:r>
          </a:p>
          <a:p>
            <a:r>
              <a:rPr lang="en-US" dirty="0"/>
              <a:t>RAM[1]</a:t>
            </a:r>
            <a:r>
              <a:rPr lang="he-IL" dirty="0"/>
              <a:t> – מצביע למשתנים הלוקליים במחסנית (תרגיל 2)</a:t>
            </a:r>
            <a:endParaRPr lang="en-US" dirty="0"/>
          </a:p>
          <a:p>
            <a:r>
              <a:rPr lang="en-US" dirty="0"/>
              <a:t>RAM[2]</a:t>
            </a:r>
            <a:r>
              <a:rPr lang="he-IL" dirty="0"/>
              <a:t> – מצביע לפרמטרים</a:t>
            </a:r>
          </a:p>
          <a:p>
            <a:r>
              <a:rPr lang="en-US" dirty="0"/>
              <a:t>RAM[3]</a:t>
            </a:r>
            <a:r>
              <a:rPr lang="he-IL" dirty="0"/>
              <a:t> – האובייקט עצמו</a:t>
            </a:r>
          </a:p>
          <a:p>
            <a:r>
              <a:rPr lang="en-US" dirty="0"/>
              <a:t>RAM[4]</a:t>
            </a:r>
            <a:r>
              <a:rPr lang="he-IL" dirty="0"/>
              <a:t> – האובייקט הדינמי </a:t>
            </a:r>
          </a:p>
          <a:p>
            <a:r>
              <a:rPr lang="en-US" dirty="0"/>
              <a:t>RAM[5-12]</a:t>
            </a:r>
            <a:r>
              <a:rPr lang="he-IL" dirty="0"/>
              <a:t> – אוגרים פנויים לשימוש</a:t>
            </a:r>
            <a:endParaRPr lang="en-US" dirty="0"/>
          </a:p>
          <a:p>
            <a:r>
              <a:rPr lang="en-US" dirty="0"/>
              <a:t>RAM[13-15]</a:t>
            </a:r>
            <a:r>
              <a:rPr lang="he-IL" dirty="0"/>
              <a:t> – אוגרים פנויים לשימוש גנרי (מעיין טיוטה) </a:t>
            </a:r>
            <a:endParaRPr lang="en-US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2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66631" b="38732"/>
          <a:stretch/>
        </p:blipFill>
        <p:spPr bwMode="auto">
          <a:xfrm>
            <a:off x="-324544" y="1772816"/>
            <a:ext cx="49775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0" y="1772816"/>
            <a:ext cx="1619672" cy="439248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הסבר קווי 2 (קו אנכי) 6"/>
          <p:cNvSpPr/>
          <p:nvPr/>
        </p:nvSpPr>
        <p:spPr>
          <a:xfrm>
            <a:off x="2123728" y="5697252"/>
            <a:ext cx="1728192" cy="6480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244"/>
              <a:gd name="adj6" fmla="val -4279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2"/>
                </a:solidFill>
              </a:rPr>
              <a:t>שמות תקניים לשימוש בשפה</a:t>
            </a:r>
          </a:p>
        </p:txBody>
      </p:sp>
    </p:spTree>
    <p:extLst>
      <p:ext uri="{BB962C8B-B14F-4D97-AF65-F5344CB8AC3E}">
        <p14:creationId xmlns:p14="http://schemas.microsoft.com/office/powerpoint/2010/main" val="927132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סוגי הפקודות בשפת </a:t>
            </a:r>
            <a:r>
              <a:rPr lang="en-US" b="1" dirty="0"/>
              <a:t>VM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dirty="0"/>
              <a:t>נכיר בתרגיל זה (תרגיל 1):</a:t>
            </a:r>
          </a:p>
          <a:p>
            <a:r>
              <a:rPr lang="he-IL" dirty="0"/>
              <a:t>פקודות </a:t>
            </a:r>
            <a:r>
              <a:rPr lang="he-IL" b="1" dirty="0"/>
              <a:t>אריתמטיות</a:t>
            </a:r>
            <a:r>
              <a:rPr lang="he-IL" dirty="0"/>
              <a:t> </a:t>
            </a:r>
            <a:r>
              <a:rPr lang="he-IL" b="1" dirty="0"/>
              <a:t>ולוגיות</a:t>
            </a:r>
            <a:r>
              <a:rPr lang="he-IL" dirty="0"/>
              <a:t>, המבוצעות על המחסנית</a:t>
            </a:r>
          </a:p>
          <a:p>
            <a:r>
              <a:rPr lang="he-IL" dirty="0"/>
              <a:t>פקודות </a:t>
            </a:r>
            <a:r>
              <a:rPr lang="he-IL" b="1" dirty="0"/>
              <a:t>גישה לזיכרון</a:t>
            </a:r>
            <a:r>
              <a:rPr lang="he-IL" dirty="0"/>
              <a:t>, המעבירות מידע בין המחסנית לסגמנטים שבזיכרון הווירטואלי</a:t>
            </a:r>
          </a:p>
          <a:p>
            <a:pPr lvl="1"/>
            <a:r>
              <a:rPr lang="he-IL" dirty="0"/>
              <a:t>כאמור, מומלץ לחלק את העבודה על התרגיל לשני חלקים, לפי סוגי הפקודות.</a:t>
            </a:r>
          </a:p>
          <a:p>
            <a:endParaRPr lang="he-IL" dirty="0"/>
          </a:p>
          <a:p>
            <a:r>
              <a:rPr lang="he-IL" dirty="0"/>
              <a:t>נכיר בתרגיל הבא (תרגיל 2):</a:t>
            </a:r>
          </a:p>
          <a:p>
            <a:r>
              <a:rPr lang="he-IL" dirty="0"/>
              <a:t>פקודות </a:t>
            </a:r>
            <a:r>
              <a:rPr lang="he-IL" b="1" dirty="0"/>
              <a:t>זרימה של תכנית</a:t>
            </a:r>
            <a:r>
              <a:rPr lang="he-IL" dirty="0"/>
              <a:t>, הסתעפויות, תנאים וכדומה</a:t>
            </a:r>
          </a:p>
          <a:p>
            <a:r>
              <a:rPr lang="he-IL" dirty="0"/>
              <a:t>פקודות </a:t>
            </a:r>
            <a:r>
              <a:rPr lang="he-IL" b="1" dirty="0"/>
              <a:t>זימון של פונקציות</a:t>
            </a:r>
            <a:r>
              <a:rPr lang="he-IL" dirty="0"/>
              <a:t>, כניסה וחזרה מפונקציות</a:t>
            </a:r>
          </a:p>
          <a:p>
            <a:pPr lvl="1"/>
            <a:r>
              <a:rPr lang="he-IL" dirty="0"/>
              <a:t>שפת </a:t>
            </a:r>
            <a:r>
              <a:rPr lang="en-US" dirty="0"/>
              <a:t>VM</a:t>
            </a:r>
            <a:r>
              <a:rPr lang="he-IL" dirty="0"/>
              <a:t> היא מבוססת פונקציות</a:t>
            </a:r>
          </a:p>
          <a:p>
            <a:pPr lvl="1"/>
            <a:r>
              <a:rPr lang="he-IL" dirty="0"/>
              <a:t>כל פונקציה היא קוד העומד בפני עצמו</a:t>
            </a:r>
          </a:p>
        </p:txBody>
      </p:sp>
    </p:spTree>
    <p:extLst>
      <p:ext uri="{BB962C8B-B14F-4D97-AF65-F5344CB8AC3E}">
        <p14:creationId xmlns:p14="http://schemas.microsoft.com/office/powerpoint/2010/main" val="246388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כתיבת חלק ראשון של קומפיילר המתרגם משפת </a:t>
            </a:r>
            <a:r>
              <a:rPr lang="en-US" dirty="0"/>
              <a:t>VM</a:t>
            </a:r>
            <a:r>
              <a:rPr lang="he-IL" dirty="0"/>
              <a:t> לשפת </a:t>
            </a:r>
            <a:r>
              <a:rPr lang="en-US" dirty="0"/>
              <a:t>ASM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תרגום פקודות אריתמטיות</a:t>
            </a:r>
          </a:p>
          <a:p>
            <a:pPr lvl="1"/>
            <a:r>
              <a:rPr lang="he-IL" dirty="0"/>
              <a:t>תרגום פקודות גישה לזיכרון (מחסנית)</a:t>
            </a:r>
          </a:p>
          <a:p>
            <a:pPr lvl="1"/>
            <a:r>
              <a:rPr lang="he-IL" dirty="0"/>
              <a:t>הרצת קוד </a:t>
            </a:r>
            <a:r>
              <a:rPr lang="he-IL" dirty="0" err="1"/>
              <a:t>באמולטור</a:t>
            </a:r>
            <a:endParaRPr lang="he-IL" dirty="0"/>
          </a:p>
          <a:p>
            <a:r>
              <a:rPr lang="he-IL" dirty="0"/>
              <a:t>לאחר שנבין כיצד לתרגם, תוכלו לכתוב תכנית בשפה עילית (שהוגרלה לכן) המבצעת את התרגום</a:t>
            </a:r>
          </a:p>
          <a:p>
            <a:pPr lvl="1"/>
            <a:r>
              <a:rPr lang="he-IL" dirty="0"/>
              <a:t>קבצי הפלט שלה יורצו על ה</a:t>
            </a:r>
            <a:r>
              <a:rPr lang="en-US" dirty="0"/>
              <a:t>CPU</a:t>
            </a:r>
            <a:r>
              <a:rPr lang="he-IL" dirty="0"/>
              <a:t> </a:t>
            </a:r>
            <a:r>
              <a:rPr lang="he-IL" dirty="0" err="1"/>
              <a:t>אמולטור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67467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39752" y="5013176"/>
            <a:ext cx="5040560" cy="1540024"/>
          </a:xfrm>
          <a:prstGeom prst="wedgeRoundRectCallout">
            <a:avLst>
              <a:gd name="adj1" fmla="val 64760"/>
              <a:gd name="adj2" fmla="val -698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משנכנס אדר, מרבים בשמחה...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</a:rPr>
              <a:t>תזכורת – הגשה מלאה של  התרגיל הראשון עוד לפני פורים!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6AAF2F-933F-4528-97B9-1165B03F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6DBEF6-076C-4E16-8158-A97750C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כאמור – אחד המצביעים החשובים ביותר, הוא ראש המחסנית.</a:t>
            </a:r>
          </a:p>
          <a:p>
            <a:r>
              <a:rPr lang="he-IL" dirty="0"/>
              <a:t>ראש המחסנית הוא ערך מספרי שמייצג מספר תא ב</a:t>
            </a:r>
            <a:r>
              <a:rPr lang="en-US" dirty="0"/>
              <a:t>RAM 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המחסנית מתחילה ב </a:t>
            </a:r>
            <a:r>
              <a:rPr lang="en-US" dirty="0"/>
              <a:t>RAM</a:t>
            </a:r>
            <a:r>
              <a:rPr lang="he-IL" dirty="0"/>
              <a:t> במיקום 256</a:t>
            </a:r>
          </a:p>
          <a:p>
            <a:pPr lvl="1"/>
            <a:r>
              <a:rPr lang="he-IL" dirty="0"/>
              <a:t>וצומחת כלפי מטה (כלומר המספר הולך וגדל ככל שמכניסים למחסנית).</a:t>
            </a:r>
          </a:p>
          <a:p>
            <a:r>
              <a:rPr lang="he-IL" dirty="0"/>
              <a:t>המצביע שמור תמיד ב </a:t>
            </a:r>
            <a:r>
              <a:rPr lang="en-US" dirty="0"/>
              <a:t>RAM[0]</a:t>
            </a:r>
            <a:endParaRPr lang="he-IL" dirty="0"/>
          </a:p>
          <a:p>
            <a:pPr lvl="1"/>
            <a:r>
              <a:rPr lang="he-IL" dirty="0"/>
              <a:t>מצביע על המקום </a:t>
            </a:r>
            <a:r>
              <a:rPr lang="he-IL" b="1" dirty="0"/>
              <a:t>הפנוי</a:t>
            </a:r>
            <a:r>
              <a:rPr lang="he-IL" dirty="0"/>
              <a:t> הבא. </a:t>
            </a:r>
          </a:p>
          <a:p>
            <a:pPr lvl="1"/>
            <a:r>
              <a:rPr lang="he-IL" dirty="0"/>
              <a:t>יש לעדכן את המצביע בכל פעולה שמשנה את מיקום ראש המחסנית.</a:t>
            </a:r>
          </a:p>
          <a:p>
            <a:r>
              <a:rPr lang="he-IL" dirty="0"/>
              <a:t>על מנת לשלוף את ערכו של המצביע לראש המחסנית לרגיסטר </a:t>
            </a:r>
            <a:r>
              <a:rPr lang="en-US" dirty="0"/>
              <a:t>A</a:t>
            </a:r>
            <a:r>
              <a:rPr lang="he-IL" dirty="0"/>
              <a:t>, נוכל להשתמש בהוראה </a:t>
            </a:r>
            <a:r>
              <a:rPr lang="en-US" dirty="0"/>
              <a:t>@SP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</a:t>
            </a:r>
            <a:r>
              <a:rPr lang="en-US" dirty="0"/>
              <a:t>ROM</a:t>
            </a:r>
            <a:r>
              <a:rPr lang="he-IL" dirty="0"/>
              <a:t> נראה פקודה זו כך:  </a:t>
            </a:r>
            <a:r>
              <a:rPr lang="en-US" dirty="0"/>
              <a:t>@0</a:t>
            </a:r>
            <a:endParaRPr lang="he-IL" dirty="0"/>
          </a:p>
          <a:p>
            <a:pPr lvl="1"/>
            <a:r>
              <a:rPr lang="he-IL" dirty="0"/>
              <a:t>כעת הרגיסטר הווירטואלי </a:t>
            </a:r>
            <a:r>
              <a:rPr lang="en-US" dirty="0"/>
              <a:t>M</a:t>
            </a:r>
            <a:r>
              <a:rPr lang="he-IL" dirty="0"/>
              <a:t> יתייחס למקום הפנוי בראש המחסנית.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840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71CB4D01-10F0-4A47-B24E-2A723C2C902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113" y="742950"/>
            <a:ext cx="6581775" cy="4914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54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אריתמטיות ולוגיות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he-IL" dirty="0"/>
              <a:t> – מחזירה סכום של </a:t>
            </a:r>
            <a:r>
              <a:rPr lang="en-US" dirty="0" err="1"/>
              <a:t>x+y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  <a:endParaRPr lang="he-IL" dirty="0"/>
          </a:p>
          <a:p>
            <a:r>
              <a:rPr lang="en-US" dirty="0"/>
              <a:t>sub</a:t>
            </a:r>
            <a:r>
              <a:rPr lang="he-IL" dirty="0"/>
              <a:t> – מחזירה את ההפרש של </a:t>
            </a:r>
            <a:r>
              <a:rPr lang="en-US" dirty="0"/>
              <a:t>x-y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  <a:endParaRPr lang="he-IL" dirty="0"/>
          </a:p>
          <a:p>
            <a:r>
              <a:rPr lang="en-US" dirty="0" err="1"/>
              <a:t>neg</a:t>
            </a:r>
            <a:r>
              <a:rPr lang="he-IL" dirty="0"/>
              <a:t> – מחזירה את השלילה של </a:t>
            </a:r>
            <a:r>
              <a:rPr lang="en-US" dirty="0"/>
              <a:t>-y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</a:p>
          <a:p>
            <a:r>
              <a:rPr lang="en-US" dirty="0" err="1"/>
              <a:t>eq</a:t>
            </a:r>
            <a:r>
              <a:rPr lang="he-IL" dirty="0"/>
              <a:t> – מחזירה "אמת"/ "שקר" עבור ההשוואה </a:t>
            </a:r>
            <a:r>
              <a:rPr lang="en-US" dirty="0"/>
              <a:t>x=y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r>
              <a:rPr lang="en-US" dirty="0" err="1"/>
              <a:t>gt</a:t>
            </a:r>
            <a:r>
              <a:rPr lang="he-IL" dirty="0"/>
              <a:t> – מחזירה "אמת"/ "שקר" עבור ההשוואה </a:t>
            </a:r>
            <a:r>
              <a:rPr lang="en-US" dirty="0"/>
              <a:t>x&gt;y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r>
              <a:rPr lang="en-US" dirty="0" err="1"/>
              <a:t>lt</a:t>
            </a:r>
            <a:r>
              <a:rPr lang="he-IL" dirty="0"/>
              <a:t> - מחזירה "אמת"/ "שקר" עבור ההשוואה </a:t>
            </a:r>
            <a:r>
              <a:rPr lang="en-US" dirty="0"/>
              <a:t>x&lt;y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אמת =  1- (</a:t>
            </a:r>
            <a:r>
              <a:rPr lang="en-US" sz="1600" b="1" dirty="0">
                <a:solidFill>
                  <a:schemeClr val="accent2"/>
                </a:solidFill>
              </a:rPr>
              <a:t>0XFFFF</a:t>
            </a:r>
            <a:r>
              <a:rPr lang="he-IL" sz="1600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שקר = 0 (</a:t>
            </a:r>
            <a:r>
              <a:rPr lang="en-US" sz="1600" b="1" dirty="0">
                <a:solidFill>
                  <a:schemeClr val="accent2"/>
                </a:solidFill>
              </a:rPr>
              <a:t>0X0000</a:t>
            </a:r>
            <a:r>
              <a:rPr lang="he-IL" sz="16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and</a:t>
            </a:r>
            <a:r>
              <a:rPr lang="he-IL" dirty="0"/>
              <a:t> – מחזירה חישוב של </a:t>
            </a:r>
            <a:r>
              <a:rPr lang="en-US" dirty="0"/>
              <a:t>x and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r>
              <a:rPr lang="en-US" dirty="0"/>
              <a:t>or</a:t>
            </a:r>
            <a:r>
              <a:rPr lang="he-IL" dirty="0"/>
              <a:t> – מחזירה חישוב של </a:t>
            </a:r>
            <a:r>
              <a:rPr lang="en-US" dirty="0"/>
              <a:t>x or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r>
              <a:rPr lang="en-US" dirty="0"/>
              <a:t>not</a:t>
            </a:r>
            <a:r>
              <a:rPr lang="he-IL" dirty="0"/>
              <a:t> – מחזירה חישוב של </a:t>
            </a:r>
            <a:r>
              <a:rPr lang="en-US" dirty="0"/>
              <a:t>not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כל התוצאות  מוחזרות למחסנית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6146" name="Picture 2" descr="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0" t="39700" r="3695" b="31318"/>
          <a:stretch/>
        </p:blipFill>
        <p:spPr bwMode="auto">
          <a:xfrm>
            <a:off x="323528" y="1655179"/>
            <a:ext cx="1736094" cy="141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54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52FD3C95-5DFF-4928-8969-D6D0EC39A375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4413" y="971897"/>
            <a:ext cx="7115175" cy="4905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כיצד פועלות הפעולות האריתמטיות?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רוב הפעולות הן בינאריות, והן פועלות כך:</a:t>
            </a:r>
          </a:p>
          <a:p>
            <a:pPr lvl="1"/>
            <a:r>
              <a:rPr lang="he-IL" dirty="0"/>
              <a:t>הוצאת שני האלמנטים העליונים מהמחסנית</a:t>
            </a:r>
          </a:p>
          <a:p>
            <a:pPr lvl="1"/>
            <a:r>
              <a:rPr lang="he-IL" dirty="0"/>
              <a:t>דחיפה למחסנית את תוצאת החישוב האריתמטי/לוגי על שני האלמנטים</a:t>
            </a:r>
          </a:p>
          <a:p>
            <a:r>
              <a:rPr lang="he-IL" dirty="0"/>
              <a:t>הפעולות </a:t>
            </a:r>
            <a:r>
              <a:rPr lang="he-IL" dirty="0" err="1"/>
              <a:t>האונאריות</a:t>
            </a:r>
            <a:r>
              <a:rPr lang="he-IL" dirty="0"/>
              <a:t> (</a:t>
            </a:r>
            <a:r>
              <a:rPr lang="en-US" dirty="0"/>
              <a:t>not</a:t>
            </a:r>
            <a:r>
              <a:rPr lang="he-IL" dirty="0"/>
              <a:t>, </a:t>
            </a:r>
            <a:r>
              <a:rPr lang="en-US" dirty="0" err="1"/>
              <a:t>neg</a:t>
            </a:r>
            <a:r>
              <a:rPr lang="he-IL" dirty="0"/>
              <a:t>) פועלות כך:</a:t>
            </a:r>
          </a:p>
          <a:p>
            <a:pPr lvl="1"/>
            <a:r>
              <a:rPr lang="he-IL" dirty="0"/>
              <a:t>הוצאת האלמנט העליון מהמחסנית</a:t>
            </a:r>
          </a:p>
          <a:p>
            <a:pPr lvl="1"/>
            <a:r>
              <a:rPr lang="he-IL" dirty="0"/>
              <a:t>דחיפה למחסנית של שלילת האלמנט </a:t>
            </a:r>
          </a:p>
          <a:p>
            <a:pPr lvl="1"/>
            <a:endParaRPr lang="he-IL" dirty="0"/>
          </a:p>
          <a:p>
            <a:r>
              <a:rPr lang="he-IL" dirty="0"/>
              <a:t>כמובן – בתרגום נצטרך לבצע את הפעולות הדחיפה וההכנסה למחסנית בהתאם!! גם זו אחריות שלנו!!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99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E72FCAB4-E5FA-4295-BD9A-EC97CFF7234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588" y="709613"/>
            <a:ext cx="6600825" cy="4981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283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sz="2900" b="1" dirty="0"/>
              <a:t>add</a:t>
            </a:r>
            <a:endParaRPr lang="en-US" b="1" dirty="0"/>
          </a:p>
          <a:p>
            <a:pPr algn="l" rtl="0"/>
            <a:r>
              <a:rPr lang="en-US" b="1" dirty="0"/>
              <a:t>@SP</a:t>
            </a:r>
            <a:r>
              <a:rPr lang="en-US" dirty="0"/>
              <a:t>		// A = 0</a:t>
            </a:r>
          </a:p>
          <a:p>
            <a:pPr algn="l" rtl="0"/>
            <a:r>
              <a:rPr lang="en-US" b="1" dirty="0"/>
              <a:t>A=M-1</a:t>
            </a:r>
            <a:r>
              <a:rPr lang="en-US" dirty="0"/>
              <a:t>		//A = RAM[A]-1 = RAM[0]-1 = 258-1 = 257 =&gt; </a:t>
            </a:r>
            <a:r>
              <a:rPr lang="en-US" b="1" dirty="0"/>
              <a:t>A=257</a:t>
            </a:r>
          </a:p>
          <a:p>
            <a:pPr algn="l" rtl="0"/>
            <a:r>
              <a:rPr lang="en-US" b="1" dirty="0"/>
              <a:t>D=M</a:t>
            </a:r>
            <a:r>
              <a:rPr lang="en-US" dirty="0"/>
              <a:t>		//</a:t>
            </a:r>
            <a:r>
              <a:rPr lang="en-US" b="1" dirty="0"/>
              <a:t>D =</a:t>
            </a:r>
            <a:r>
              <a:rPr lang="en-US" dirty="0"/>
              <a:t> RAM[A] = RAM[257] = </a:t>
            </a:r>
            <a:r>
              <a:rPr lang="en-US" b="1" dirty="0"/>
              <a:t>5</a:t>
            </a:r>
          </a:p>
          <a:p>
            <a:pPr marL="0" indent="0" algn="l" rtl="0">
              <a:buNone/>
            </a:pPr>
            <a:r>
              <a:rPr lang="en-US" dirty="0"/>
              <a:t>		//D saves the second item in the stack</a:t>
            </a:r>
          </a:p>
          <a:p>
            <a:pPr algn="l" rtl="0"/>
            <a:r>
              <a:rPr lang="en-US" b="1" dirty="0"/>
              <a:t>A=A-1</a:t>
            </a:r>
            <a:r>
              <a:rPr lang="en-US" dirty="0"/>
              <a:t>		//A = 257-1 = 256</a:t>
            </a:r>
          </a:p>
          <a:p>
            <a:pPr algn="l" rtl="0"/>
            <a:r>
              <a:rPr lang="en-US" b="1" dirty="0"/>
              <a:t>M=D+M</a:t>
            </a:r>
            <a:r>
              <a:rPr lang="en-US" dirty="0"/>
              <a:t>	//RAM[A] = D+RAM[A] =&gt; </a:t>
            </a:r>
            <a:r>
              <a:rPr lang="en-US" b="1" dirty="0"/>
              <a:t>RAM[256]</a:t>
            </a:r>
            <a:r>
              <a:rPr lang="en-US" dirty="0"/>
              <a:t> = 8+RAM[256] = 5+4 </a:t>
            </a:r>
            <a:r>
              <a:rPr lang="en-US" b="1" dirty="0"/>
              <a:t>= 9  </a:t>
            </a:r>
          </a:p>
          <a:p>
            <a:pPr marL="0" indent="0" algn="l" rtl="0">
              <a:buNone/>
            </a:pPr>
            <a:r>
              <a:rPr lang="en-US" dirty="0"/>
              <a:t>		//save the add result in the place of the first item on the stack</a:t>
            </a:r>
          </a:p>
          <a:p>
            <a:pPr marL="0" indent="0" algn="l" rtl="0">
              <a:buNone/>
            </a:pPr>
            <a:r>
              <a:rPr lang="en-US" dirty="0"/>
              <a:t>		//this is equal to:  pop second item, pop first item, </a:t>
            </a:r>
            <a:br>
              <a:rPr lang="en-US" dirty="0"/>
            </a:br>
            <a:r>
              <a:rPr lang="en-US" dirty="0"/>
              <a:t>		//push the result of their addition to the stack.</a:t>
            </a:r>
          </a:p>
          <a:p>
            <a:pPr algn="l" rtl="0"/>
            <a:r>
              <a:rPr lang="en-US" b="1" dirty="0"/>
              <a:t>@SP</a:t>
            </a:r>
            <a:r>
              <a:rPr lang="en-US" dirty="0"/>
              <a:t>		//after pushing the result to the stack,</a:t>
            </a:r>
          </a:p>
          <a:p>
            <a:pPr marL="0" indent="0" algn="l" rtl="0">
              <a:buNone/>
            </a:pPr>
            <a:r>
              <a:rPr lang="en-US" dirty="0"/>
              <a:t>		// we want to decrement the stack pointer.</a:t>
            </a:r>
          </a:p>
          <a:p>
            <a:pPr marL="0" indent="0" algn="l" rtl="0">
              <a:buNone/>
            </a:pPr>
            <a:r>
              <a:rPr lang="en-US" dirty="0"/>
              <a:t>		//current command is: A=0</a:t>
            </a:r>
          </a:p>
          <a:p>
            <a:pPr algn="l" rtl="0"/>
            <a:r>
              <a:rPr lang="en-US" b="1" dirty="0"/>
              <a:t>M=M-1</a:t>
            </a:r>
            <a:r>
              <a:rPr lang="en-US" dirty="0"/>
              <a:t>		//RAM[A] = RAM[A]-1</a:t>
            </a:r>
          </a:p>
          <a:p>
            <a:pPr marL="0" indent="0" algn="l" rtl="0">
              <a:buNone/>
            </a:pPr>
            <a:r>
              <a:rPr lang="en-US" dirty="0"/>
              <a:t>		// =&gt; RAM[0] = RAM[0] - 1 </a:t>
            </a:r>
          </a:p>
          <a:p>
            <a:pPr marL="0" indent="0" algn="l" rtl="0">
              <a:buNone/>
            </a:pPr>
            <a:r>
              <a:rPr lang="en-US" dirty="0"/>
              <a:t>		// =&gt; </a:t>
            </a:r>
            <a:r>
              <a:rPr lang="en-US" b="1" dirty="0"/>
              <a:t>RAM[0] = 258-1 = 257.</a:t>
            </a:r>
          </a:p>
          <a:p>
            <a:pPr marL="0" indent="0" algn="l" rtl="0">
              <a:buNone/>
            </a:pPr>
            <a:r>
              <a:rPr lang="en-US" dirty="0"/>
              <a:t>		//so now the stack pointer, saved in RAM[0], points to RAM[257]</a:t>
            </a:r>
          </a:p>
          <a:p>
            <a:pPr marL="0" indent="0" rtl="0">
              <a:buNone/>
            </a:pPr>
            <a:r>
              <a:rPr lang="he-IL" b="1" dirty="0">
                <a:solidFill>
                  <a:schemeClr val="accent2"/>
                </a:solidFill>
              </a:rPr>
              <a:t>בסיום ביצוע הפקודה, תוצאת החיבור בראש המחסנית, והמצביע לראש המחסנית נמוך ב-1</a:t>
            </a:r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59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כיתה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תרגמו את הפעולה </a:t>
            </a:r>
            <a:r>
              <a:rPr lang="en-US" dirty="0"/>
              <a:t>sub</a:t>
            </a:r>
            <a:r>
              <a:rPr lang="he-IL" dirty="0"/>
              <a:t> משפת </a:t>
            </a:r>
            <a:r>
              <a:rPr lang="en-US" dirty="0"/>
              <a:t>VM</a:t>
            </a:r>
            <a:r>
              <a:rPr lang="he-IL" dirty="0"/>
              <a:t>לשפת </a:t>
            </a:r>
            <a:r>
              <a:rPr lang="en-US" dirty="0"/>
              <a:t>ASM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195736" y="5733257"/>
            <a:ext cx="5184576" cy="576064"/>
          </a:xfrm>
          <a:prstGeom prst="wedgeRoundRectCallout">
            <a:avLst>
              <a:gd name="adj1" fmla="val 65168"/>
              <a:gd name="adj2" fmla="val -590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הספקים! הספקים!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אמת ושקר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בפעולות שמחזירות אמת </a:t>
            </a:r>
            <a:r>
              <a:rPr lang="he-IL" b="1" dirty="0"/>
              <a:t>או</a:t>
            </a:r>
            <a:r>
              <a:rPr lang="he-IL" dirty="0"/>
              <a:t> שקר, הפעולה שונה בכל אחד מן המקרים</a:t>
            </a:r>
          </a:p>
          <a:p>
            <a:r>
              <a:rPr lang="he-IL" dirty="0"/>
              <a:t>לכן, יש צורך להשתמש בתוויות (</a:t>
            </a:r>
            <a:r>
              <a:rPr lang="en-US" dirty="0" err="1"/>
              <a:t>lables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למשל: </a:t>
            </a:r>
            <a:r>
              <a:rPr lang="en-US" dirty="0"/>
              <a:t>IF_TRUE0</a:t>
            </a:r>
            <a:r>
              <a:rPr lang="he-IL" dirty="0"/>
              <a:t>, </a:t>
            </a:r>
            <a:r>
              <a:rPr lang="en-US" dirty="0"/>
              <a:t>IF_TRUE3</a:t>
            </a:r>
            <a:endParaRPr lang="he-IL" dirty="0"/>
          </a:p>
          <a:p>
            <a:r>
              <a:rPr lang="he-IL" dirty="0"/>
              <a:t>שים לב!! כל פעולת השוואה צריכה תווית משלה.</a:t>
            </a:r>
          </a:p>
          <a:p>
            <a:r>
              <a:rPr lang="he-IL" dirty="0"/>
              <a:t>לכן, מומלץ להשתמש במונה </a:t>
            </a:r>
            <a:r>
              <a:rPr lang="he-IL" b="1" dirty="0"/>
              <a:t>גלובלי</a:t>
            </a:r>
            <a:r>
              <a:rPr lang="he-IL" dirty="0"/>
              <a:t>, ולשרשר אותו לכל תווית</a:t>
            </a:r>
          </a:p>
          <a:p>
            <a:pPr lvl="1"/>
            <a:r>
              <a:rPr lang="he-IL" dirty="0"/>
              <a:t>רצוי להשתמש במונה שונה לכל סוג של תווית </a:t>
            </a:r>
            <a:r>
              <a:rPr lang="en-US" dirty="0"/>
              <a:t>IF_TRUE2</a:t>
            </a:r>
            <a:r>
              <a:rPr lang="he-IL" dirty="0"/>
              <a:t>, </a:t>
            </a:r>
            <a:r>
              <a:rPr lang="en-US" dirty="0"/>
              <a:t>IF_FALSE2</a:t>
            </a:r>
            <a:endParaRPr lang="he-IL" dirty="0"/>
          </a:p>
          <a:p>
            <a:pPr marL="274320" lvl="1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1979712" y="4725144"/>
            <a:ext cx="5184576" cy="1152128"/>
          </a:xfrm>
          <a:prstGeom prst="wedgeRoundRectCallout">
            <a:avLst>
              <a:gd name="adj1" fmla="val 68610"/>
              <a:gd name="adj2" fmla="val 348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כמובן, התכנית שלכן אמורה לייצר את התוויות בכוחות עצמה!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sz="3300" b="1" dirty="0" err="1"/>
              <a:t>eq</a:t>
            </a:r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A=A-1</a:t>
            </a:r>
          </a:p>
          <a:p>
            <a:pPr algn="l" rtl="0"/>
            <a:r>
              <a:rPr lang="en-US" dirty="0"/>
              <a:t>D=D-M</a:t>
            </a:r>
          </a:p>
          <a:p>
            <a:pPr algn="l" rtl="0"/>
            <a:r>
              <a:rPr lang="en-US" dirty="0"/>
              <a:t>@IF_TRUE0</a:t>
            </a:r>
          </a:p>
          <a:p>
            <a:pPr algn="l" rtl="0"/>
            <a:r>
              <a:rPr lang="en-US" dirty="0"/>
              <a:t>D;JEQ</a:t>
            </a:r>
          </a:p>
          <a:p>
            <a:pPr algn="l" rtl="0"/>
            <a:r>
              <a:rPr lang="en-US" dirty="0"/>
              <a:t>D=0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A=A-1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@IF_FALSE0</a:t>
            </a:r>
          </a:p>
          <a:p>
            <a:pPr algn="l" rtl="0"/>
            <a:r>
              <a:rPr lang="en-US" dirty="0"/>
              <a:t>0;JMP</a:t>
            </a:r>
          </a:p>
          <a:p>
            <a:pPr algn="l" rtl="0"/>
            <a:r>
              <a:rPr lang="en-US" dirty="0"/>
              <a:t>(IF_TRUE0) //label </a:t>
            </a:r>
          </a:p>
          <a:p>
            <a:pPr algn="l" rtl="0"/>
            <a:r>
              <a:rPr lang="en-US" dirty="0"/>
              <a:t>D=-1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A=A-1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(IF_FALSE0)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M=M-1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079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כתוב תכנית בשפה עילית ש:</a:t>
            </a:r>
          </a:p>
          <a:p>
            <a:pPr lvl="1"/>
            <a:r>
              <a:rPr lang="he-IL" dirty="0"/>
              <a:t>מקבלת מחרוזת שמכילה שם של ספריה </a:t>
            </a:r>
          </a:p>
          <a:p>
            <a:pPr lvl="1"/>
            <a:r>
              <a:rPr lang="he-IL" dirty="0"/>
              <a:t>עוברת על כל קבצי הטקסט בספריה זו עם סיומת</a:t>
            </a:r>
            <a:r>
              <a:rPr lang="he-IL" b="1" dirty="0"/>
              <a:t> </a:t>
            </a:r>
            <a:r>
              <a:rPr lang="en-US" b="1" dirty="0" err="1"/>
              <a:t>vm</a:t>
            </a:r>
            <a:r>
              <a:rPr lang="en-US" b="1" dirty="0"/>
              <a:t> </a:t>
            </a:r>
          </a:p>
          <a:p>
            <a:pPr lvl="1"/>
            <a:r>
              <a:rPr lang="he-IL" dirty="0"/>
              <a:t>קוראת את הקובץ, שורה אחר שורה, ומתרגמת כל אחת מהשורות לפקודות בשפת </a:t>
            </a:r>
            <a:r>
              <a:rPr lang="en-US" dirty="0"/>
              <a:t>ASM</a:t>
            </a:r>
            <a:endParaRPr lang="he-IL" dirty="0"/>
          </a:p>
          <a:p>
            <a:pPr lvl="1"/>
            <a:r>
              <a:rPr lang="he-IL" dirty="0"/>
              <a:t>הפקודות יכתבו לקובץ פלט בשם זהה עם סיומת </a:t>
            </a:r>
            <a:r>
              <a:rPr lang="en-US" b="1" dirty="0" err="1"/>
              <a:t>asm</a:t>
            </a:r>
            <a:r>
              <a:rPr lang="he-IL" dirty="0"/>
              <a:t>.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הרץ את התכנית שכתבת על כל אחת מתתי הספריות שבפרויקט 07</a:t>
            </a:r>
          </a:p>
          <a:p>
            <a:pPr lvl="1"/>
            <a:r>
              <a:rPr lang="he-IL" dirty="0"/>
              <a:t>יש למחוק קודם את קובץ האסמבלר (</a:t>
            </a:r>
            <a:r>
              <a:rPr lang="en-US" dirty="0"/>
              <a:t>*.</a:t>
            </a:r>
            <a:r>
              <a:rPr lang="en-US" b="1" dirty="0" err="1"/>
              <a:t>asm</a:t>
            </a:r>
            <a:r>
              <a:rPr lang="he-IL" dirty="0"/>
              <a:t>)</a:t>
            </a:r>
            <a:r>
              <a:rPr lang="he-IL" b="1" dirty="0"/>
              <a:t> </a:t>
            </a:r>
            <a:r>
              <a:rPr lang="he-IL" dirty="0"/>
              <a:t>אם כבר קיים. </a:t>
            </a:r>
            <a:r>
              <a:rPr lang="he-IL" dirty="0" err="1"/>
              <a:t>התכנית</a:t>
            </a:r>
            <a:r>
              <a:rPr lang="he-IL" dirty="0"/>
              <a:t> תיצור קובץ </a:t>
            </a:r>
            <a:r>
              <a:rPr lang="en-US" dirty="0" err="1"/>
              <a:t>asm</a:t>
            </a:r>
            <a:r>
              <a:rPr lang="he-IL" dirty="0"/>
              <a:t> חדש (או תדרוס את הישן).</a:t>
            </a:r>
          </a:p>
          <a:p>
            <a:r>
              <a:rPr lang="he-IL" dirty="0"/>
              <a:t>הפעל את </a:t>
            </a:r>
            <a:r>
              <a:rPr lang="he-IL" dirty="0" err="1"/>
              <a:t>האמולטור</a:t>
            </a:r>
            <a:r>
              <a:rPr lang="he-IL" dirty="0"/>
              <a:t> עם הסקריפט המתאים בכל תת ספריה.</a:t>
            </a:r>
          </a:p>
          <a:p>
            <a:pPr lvl="1" algn="r"/>
            <a:r>
              <a:rPr lang="he-IL" dirty="0"/>
              <a:t>המטרה, לקבל פלט לאחר ההרצה: </a:t>
            </a:r>
          </a:p>
          <a:p>
            <a:pPr lvl="1" algn="l" rtl="0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of script – comparison ended successfully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211622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50435" y="3789040"/>
            <a:ext cx="5184576" cy="432048"/>
          </a:xfrm>
          <a:prstGeom prst="wedgeRoundRectCallout">
            <a:avLst>
              <a:gd name="adj1" fmla="val 59499"/>
              <a:gd name="adj2" fmla="val 2905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תזכורת: ההנחיות המחייבות, באתר!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ABDC1-392D-4A5D-BA27-E3AB1543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כמה הערות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0236F9-6CD5-4056-A493-221DEE51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בכל הדוגמאות – יש רק קובץ אחד. אבל אתן צריכות לקחת בחשבון שבהמשך יכולים להיות כמה קבצים.</a:t>
            </a:r>
          </a:p>
          <a:p>
            <a:r>
              <a:rPr lang="he-IL" dirty="0"/>
              <a:t>כמו כן יש לקחת בחשבון שאותה פקודה יכולה להופיע מספר פעמים באותו קובץ.</a:t>
            </a:r>
          </a:p>
          <a:p>
            <a:r>
              <a:rPr lang="he-IL" dirty="0"/>
              <a:t>יש פקודות שכרגע אינן מופיעות בדוגמאות – אבל גם אותן צריך לתרגם.</a:t>
            </a:r>
          </a:p>
          <a:p>
            <a:r>
              <a:rPr lang="he-IL" dirty="0"/>
              <a:t>התרגום (כלומר- הקביעה מה הפעולות הנכונות ב</a:t>
            </a:r>
            <a:r>
              <a:rPr lang="en-US" dirty="0" err="1"/>
              <a:t>asm</a:t>
            </a:r>
            <a:r>
              <a:rPr lang="he-IL" dirty="0"/>
              <a:t> עבור כל פעולת </a:t>
            </a:r>
            <a:r>
              <a:rPr lang="en-US" dirty="0" err="1"/>
              <a:t>vm</a:t>
            </a:r>
            <a:r>
              <a:rPr lang="he-IL" dirty="0"/>
              <a:t>) הן חלק מהמטלה שלכן.</a:t>
            </a:r>
          </a:p>
          <a:p>
            <a:r>
              <a:rPr lang="he-IL" dirty="0"/>
              <a:t>מומלץ מאד לעבוד בצורה מסודרת, לכתוב שגרות עבור כל פעולה וכן הלאה. זכרו שהקומפיילר ממשיך להתפתח על בסיס מה שאתן יוצרות.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8774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היה לנו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ASM</a:t>
            </a:r>
            <a:endParaRPr lang="he-IL" dirty="0"/>
          </a:p>
          <a:p>
            <a:r>
              <a:rPr lang="en-US" dirty="0"/>
              <a:t>CPU</a:t>
            </a:r>
            <a:r>
              <a:rPr lang="he-IL" dirty="0"/>
              <a:t> </a:t>
            </a:r>
            <a:r>
              <a:rPr lang="he-IL" dirty="0" err="1"/>
              <a:t>אמולטור</a:t>
            </a:r>
            <a:endParaRPr lang="he-IL" dirty="0"/>
          </a:p>
          <a:p>
            <a:r>
              <a:rPr lang="he-IL" dirty="0"/>
              <a:t>פקודות ראשונות בשפת </a:t>
            </a:r>
            <a:r>
              <a:rPr lang="en-US" dirty="0"/>
              <a:t>VM</a:t>
            </a:r>
            <a:endParaRPr lang="he-IL" dirty="0"/>
          </a:p>
          <a:p>
            <a:pPr lvl="1"/>
            <a:r>
              <a:rPr lang="he-IL" dirty="0"/>
              <a:t>פקודות אריתמטיות ולוגיות</a:t>
            </a:r>
          </a:p>
          <a:p>
            <a:pPr lvl="1"/>
            <a:r>
              <a:rPr lang="he-IL" dirty="0"/>
              <a:t>שימוש במחסנית</a:t>
            </a:r>
          </a:p>
          <a:p>
            <a:pPr lvl="1"/>
            <a:endParaRPr lang="he-IL" dirty="0"/>
          </a:p>
          <a:p>
            <a:r>
              <a:rPr lang="he-IL" dirty="0"/>
              <a:t>תזכורת: לתרגיל זה (1) שני חלקים</a:t>
            </a:r>
          </a:p>
          <a:p>
            <a:pPr lvl="1"/>
            <a:r>
              <a:rPr lang="he-IL" dirty="0"/>
              <a:t>סיימנו להבין את החלק הראשון.</a:t>
            </a:r>
          </a:p>
          <a:p>
            <a:pPr lvl="1"/>
            <a:r>
              <a:rPr lang="he-IL" dirty="0"/>
              <a:t>בשיעור הבא נלמד פקודות נוספות שיש לתרגם</a:t>
            </a:r>
          </a:p>
          <a:p>
            <a:pPr lvl="1"/>
            <a:r>
              <a:rPr lang="he-IL" dirty="0"/>
              <a:t>מומלץ בהחלט להתחיל בדחיפות לעבוד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3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3231" t="37799" r="9832" b="41530"/>
          <a:stretch/>
        </p:blipFill>
        <p:spPr>
          <a:xfrm>
            <a:off x="0" y="23564"/>
            <a:ext cx="8856984" cy="153853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l="23231" t="20448" r="12581" b="21949"/>
          <a:stretch/>
        </p:blipFill>
        <p:spPr>
          <a:xfrm>
            <a:off x="0" y="1676753"/>
            <a:ext cx="8535139" cy="4308365"/>
          </a:xfrm>
          <a:prstGeom prst="rect">
            <a:avLst/>
          </a:prstGeom>
        </p:spPr>
      </p:pic>
      <p:sp>
        <p:nvSpPr>
          <p:cNvPr id="9" name="סוגר מסולסל ימני 8"/>
          <p:cNvSpPr/>
          <p:nvPr/>
        </p:nvSpPr>
        <p:spPr>
          <a:xfrm>
            <a:off x="7956376" y="2348880"/>
            <a:ext cx="854222" cy="396044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הסבר ענן 9"/>
          <p:cNvSpPr/>
          <p:nvPr/>
        </p:nvSpPr>
        <p:spPr>
          <a:xfrm>
            <a:off x="6113035" y="-97581"/>
            <a:ext cx="1691680" cy="2564904"/>
          </a:xfrm>
          <a:prstGeom prst="cloudCallout">
            <a:avLst>
              <a:gd name="adj1" fmla="val 76281"/>
              <a:gd name="adj2" fmla="val 40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המלצה לפצל את התרגיל לשני חלקים</a:t>
            </a:r>
          </a:p>
        </p:txBody>
      </p:sp>
      <p:sp>
        <p:nvSpPr>
          <p:cNvPr id="7" name="חץ ימינה מקווקו 6"/>
          <p:cNvSpPr/>
          <p:nvPr/>
        </p:nvSpPr>
        <p:spPr>
          <a:xfrm rot="5400000">
            <a:off x="1788365" y="596011"/>
            <a:ext cx="1728192" cy="1777546"/>
          </a:xfrm>
          <a:prstGeom prst="strip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he-IL" dirty="0"/>
              <a:t>המשך לגלול מטה!</a:t>
            </a:r>
          </a:p>
        </p:txBody>
      </p:sp>
      <p:sp>
        <p:nvSpPr>
          <p:cNvPr id="11" name="חץ ימינה מקווקו 10"/>
          <p:cNvSpPr/>
          <p:nvPr/>
        </p:nvSpPr>
        <p:spPr>
          <a:xfrm rot="5400000">
            <a:off x="1549070" y="4761784"/>
            <a:ext cx="1728192" cy="1777546"/>
          </a:xfrm>
          <a:prstGeom prst="strip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he-IL" dirty="0"/>
              <a:t>המשך לגלול מטה!</a:t>
            </a:r>
          </a:p>
        </p:txBody>
      </p:sp>
    </p:spTree>
    <p:extLst>
      <p:ext uri="{BB962C8B-B14F-4D97-AF65-F5344CB8AC3E}">
        <p14:creationId xmlns:p14="http://schemas.microsoft.com/office/powerpoint/2010/main" val="36218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57881" t="24501" r="2476" b="51699"/>
          <a:stretch/>
        </p:blipFill>
        <p:spPr>
          <a:xfrm>
            <a:off x="1926512" y="4423629"/>
            <a:ext cx="7250088" cy="244827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6979" t="13384" r="16555" b="14116"/>
          <a:stretch/>
        </p:blipFill>
        <p:spPr>
          <a:xfrm>
            <a:off x="0" y="-20548"/>
            <a:ext cx="6480720" cy="4680520"/>
          </a:xfrm>
          <a:prstGeom prst="rect">
            <a:avLst/>
          </a:prstGeom>
        </p:spPr>
      </p:pic>
      <p:sp>
        <p:nvSpPr>
          <p:cNvPr id="6" name="סוגר מסולסל ימני 5"/>
          <p:cNvSpPr/>
          <p:nvPr/>
        </p:nvSpPr>
        <p:spPr>
          <a:xfrm>
            <a:off x="6059543" y="145078"/>
            <a:ext cx="504056" cy="4514894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הסבר ענן 6"/>
          <p:cNvSpPr/>
          <p:nvPr/>
        </p:nvSpPr>
        <p:spPr>
          <a:xfrm>
            <a:off x="6937920" y="904210"/>
            <a:ext cx="2168334" cy="2016224"/>
          </a:xfrm>
          <a:prstGeom prst="cloudCallout">
            <a:avLst>
              <a:gd name="adj1" fmla="val -60978"/>
              <a:gd name="adj2" fmla="val 44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הסקריפטים וקבצי העזר עבורם</a:t>
            </a:r>
          </a:p>
        </p:txBody>
      </p:sp>
      <p:sp>
        <p:nvSpPr>
          <p:cNvPr id="8" name="אליפסה 7"/>
          <p:cNvSpPr/>
          <p:nvPr/>
        </p:nvSpPr>
        <p:spPr>
          <a:xfrm>
            <a:off x="5796136" y="6230085"/>
            <a:ext cx="2758281" cy="51128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הסבר ענן 8"/>
          <p:cNvSpPr/>
          <p:nvPr/>
        </p:nvSpPr>
        <p:spPr>
          <a:xfrm>
            <a:off x="755576" y="4818181"/>
            <a:ext cx="2168334" cy="1512168"/>
          </a:xfrm>
          <a:prstGeom prst="cloudCallout">
            <a:avLst>
              <a:gd name="adj1" fmla="val 167135"/>
              <a:gd name="adj2" fmla="val 52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מומלץ להוריד את </a:t>
            </a:r>
            <a:r>
              <a:rPr lang="he-IL" dirty="0" err="1"/>
              <a:t>הכל</a:t>
            </a:r>
            <a:r>
              <a:rPr lang="he-IL" dirty="0"/>
              <a:t>, באופן מרוכז, מהמודל</a:t>
            </a:r>
          </a:p>
        </p:txBody>
      </p:sp>
    </p:spTree>
    <p:extLst>
      <p:ext uri="{BB962C8B-B14F-4D97-AF65-F5344CB8AC3E}">
        <p14:creationId xmlns:p14="http://schemas.microsoft.com/office/powerpoint/2010/main" val="40909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לא הבנתם?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זה הגיוני מאד.</a:t>
            </a:r>
          </a:p>
          <a:p>
            <a:endParaRPr lang="he-IL" dirty="0"/>
          </a:p>
          <a:p>
            <a:r>
              <a:rPr lang="he-IL" dirty="0"/>
              <a:t>פירוט והסבר ברור יותר בהמשך.</a:t>
            </a:r>
          </a:p>
          <a:p>
            <a:r>
              <a:rPr lang="he-IL" dirty="0"/>
              <a:t>לאחר שתסיימו – מומלץ לחזור שנית על המצגת, ולראות שכעת </a:t>
            </a:r>
            <a:r>
              <a:rPr lang="he-IL" dirty="0" err="1"/>
              <a:t>הכל</a:t>
            </a:r>
            <a:r>
              <a:rPr lang="he-IL" dirty="0"/>
              <a:t> ברור.</a:t>
            </a:r>
          </a:p>
        </p:txBody>
      </p:sp>
    </p:spTree>
    <p:extLst>
      <p:ext uri="{BB962C8B-B14F-4D97-AF65-F5344CB8AC3E}">
        <p14:creationId xmlns:p14="http://schemas.microsoft.com/office/powerpoint/2010/main" val="29998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cpuE</a:t>
            </a:r>
            <a:r>
              <a:rPr lang="en-US" cap="none" dirty="0" err="1"/>
              <a:t>mulator</a:t>
            </a:r>
            <a:endParaRPr lang="he-IL" cap="none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64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4639</TotalTime>
  <Words>3429</Words>
  <Application>Microsoft Office PowerPoint</Application>
  <PresentationFormat>‫הצגה על המסך (4:3)</PresentationFormat>
  <Paragraphs>476</Paragraphs>
  <Slides>51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51</vt:i4>
      </vt:variant>
    </vt:vector>
  </HeadingPairs>
  <TitlesOfParts>
    <vt:vector size="54" baseType="lpstr">
      <vt:lpstr>Arial</vt:lpstr>
      <vt:lpstr>Calibri</vt:lpstr>
      <vt:lpstr>בהירות</vt:lpstr>
      <vt:lpstr>עקרונות שפות תכנה</vt:lpstr>
      <vt:lpstr>תודה ל</vt:lpstr>
      <vt:lpstr>והיום:</vt:lpstr>
      <vt:lpstr>המטרה:</vt:lpstr>
      <vt:lpstr>התרגיל</vt:lpstr>
      <vt:lpstr>מצגת של PowerPoint‏</vt:lpstr>
      <vt:lpstr>מצגת של PowerPoint‏</vt:lpstr>
      <vt:lpstr>לא הבנתם?</vt:lpstr>
      <vt:lpstr>cpuEmulator</vt:lpstr>
      <vt:lpstr>שפת האסמבליי - ASM</vt:lpstr>
      <vt:lpstr>מכונת HACK</vt:lpstr>
      <vt:lpstr>תמצות</vt:lpstr>
      <vt:lpstr>הסבר נוסף</vt:lpstr>
      <vt:lpstr>קצת פרטים טכניים...</vt:lpstr>
      <vt:lpstr>CPUEmulator</vt:lpstr>
      <vt:lpstr>מסקנות...</vt:lpstr>
      <vt:lpstr>שפת ASM</vt:lpstr>
      <vt:lpstr>מה כוללת שפת ASM?</vt:lpstr>
      <vt:lpstr>A-instruction</vt:lpstr>
      <vt:lpstr>תזכורת – למסקנות קודמות</vt:lpstr>
      <vt:lpstr>דוגמא</vt:lpstr>
      <vt:lpstr>כך זה נראה...</vt:lpstr>
      <vt:lpstr>C-instruction</vt:lpstr>
      <vt:lpstr>C-instruction</vt:lpstr>
      <vt:lpstr>סוגי פקודות הקפיצה</vt:lpstr>
      <vt:lpstr>הערה </vt:lpstr>
      <vt:lpstr>דוגמאות</vt:lpstr>
      <vt:lpstr>עובר לעשייתן...</vt:lpstr>
      <vt:lpstr>הרצת התכנית</vt:lpstr>
      <vt:lpstr>הרצת התכנית</vt:lpstr>
      <vt:lpstr>ואיך נדע, אם יש תקווה??...</vt:lpstr>
      <vt:lpstr>הערה חשובה</vt:lpstr>
      <vt:lpstr>שפת VM</vt:lpstr>
      <vt:lpstr>באופן כללי</vt:lpstr>
      <vt:lpstr>מצגת של PowerPoint‏</vt:lpstr>
      <vt:lpstr>מצגת של PowerPoint‏</vt:lpstr>
      <vt:lpstr>ניהול שפת VM בסביבת HACK</vt:lpstr>
      <vt:lpstr>אוגרים וירטואליים</vt:lpstr>
      <vt:lpstr>סוגי הפקודות בשפת VM</vt:lpstr>
      <vt:lpstr>SP</vt:lpstr>
      <vt:lpstr>מצגת של PowerPoint‏</vt:lpstr>
      <vt:lpstr>פקודות אריתמטיות ולוגיות</vt:lpstr>
      <vt:lpstr>מצגת של PowerPoint‏</vt:lpstr>
      <vt:lpstr>כיצד פועלות הפעולות האריתמטיות?</vt:lpstr>
      <vt:lpstr>מצגת של PowerPoint‏</vt:lpstr>
      <vt:lpstr>תרגום פעולה לדוגמא</vt:lpstr>
      <vt:lpstr>תרגיל כיתה</vt:lpstr>
      <vt:lpstr>אמת ושקר</vt:lpstr>
      <vt:lpstr>תרגום פעולה לדוגמא</vt:lpstr>
      <vt:lpstr>עוד כמה הערות</vt:lpstr>
      <vt:lpstr>אז מה היה לנו היום?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נורית גרינברג</cp:lastModifiedBy>
  <cp:revision>87</cp:revision>
  <dcterms:created xsi:type="dcterms:W3CDTF">2017-03-15T22:13:07Z</dcterms:created>
  <dcterms:modified xsi:type="dcterms:W3CDTF">2022-02-13T14:32:20Z</dcterms:modified>
</cp:coreProperties>
</file>