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3" r:id="rId2"/>
  </p:sldMasterIdLst>
  <p:notesMasterIdLst>
    <p:notesMasterId r:id="rId57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339" r:id="rId16"/>
    <p:sldId id="314" r:id="rId17"/>
    <p:sldId id="310" r:id="rId18"/>
    <p:sldId id="318" r:id="rId19"/>
    <p:sldId id="313" r:id="rId20"/>
    <p:sldId id="317" r:id="rId21"/>
    <p:sldId id="257" r:id="rId22"/>
    <p:sldId id="258" r:id="rId23"/>
    <p:sldId id="263" r:id="rId24"/>
    <p:sldId id="340" r:id="rId25"/>
    <p:sldId id="264" r:id="rId26"/>
    <p:sldId id="265" r:id="rId27"/>
    <p:sldId id="319" r:id="rId28"/>
    <p:sldId id="268" r:id="rId29"/>
    <p:sldId id="259" r:id="rId30"/>
    <p:sldId id="260" r:id="rId31"/>
    <p:sldId id="305" r:id="rId32"/>
    <p:sldId id="299" r:id="rId33"/>
    <p:sldId id="307" r:id="rId34"/>
    <p:sldId id="261" r:id="rId35"/>
    <p:sldId id="320" r:id="rId36"/>
    <p:sldId id="300" r:id="rId37"/>
    <p:sldId id="308" r:id="rId38"/>
    <p:sldId id="301" r:id="rId39"/>
    <p:sldId id="306" r:id="rId40"/>
    <p:sldId id="303" r:id="rId41"/>
    <p:sldId id="309" r:id="rId42"/>
    <p:sldId id="304" r:id="rId43"/>
    <p:sldId id="323" r:id="rId44"/>
    <p:sldId id="324" r:id="rId45"/>
    <p:sldId id="328" r:id="rId46"/>
    <p:sldId id="329" r:id="rId47"/>
    <p:sldId id="330" r:id="rId48"/>
    <p:sldId id="331" r:id="rId49"/>
    <p:sldId id="338" r:id="rId50"/>
    <p:sldId id="272" r:id="rId51"/>
    <p:sldId id="333" r:id="rId52"/>
    <p:sldId id="334" r:id="rId53"/>
    <p:sldId id="336" r:id="rId54"/>
    <p:sldId id="335" r:id="rId55"/>
    <p:sldId id="337" r:id="rId5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9481" autoAdjust="0"/>
  </p:normalViewPr>
  <p:slideViewPr>
    <p:cSldViewPr>
      <p:cViewPr varScale="1">
        <p:scale>
          <a:sx n="56" d="100"/>
          <a:sy n="56" d="100"/>
        </p:scale>
        <p:origin x="150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78E7325-C809-49A8-8ABC-2B845DCE1E32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6F6D69-3490-4312-B84F-49E1506FB7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818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התחלת תרגום של תכנית 0 שלכן בדרך כלל לוקח שני שיעורים להסביר אותו. אבל צריך שכבר אחרי השיעור הראשון יוכלו לעשות משהו.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544C4-0544-4EB0-9700-7C84F11D2A6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249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544C4-0544-4EB0-9700-7C84F11D2A61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96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ההבדל בין </a:t>
            </a:r>
            <a:r>
              <a:rPr lang="he-IL" dirty="0" err="1"/>
              <a:t>הקונסטנט</a:t>
            </a:r>
            <a:r>
              <a:rPr lang="he-IL" dirty="0"/>
              <a:t> ללוקל </a:t>
            </a:r>
            <a:r>
              <a:rPr lang="he-IL" dirty="0" err="1"/>
              <a:t>וכו</a:t>
            </a:r>
            <a:r>
              <a:rPr lang="he-IL" dirty="0"/>
              <a:t> – ששם צריך לקדם את האינדקס גם</a:t>
            </a:r>
            <a:endParaRPr lang="en-US" dirty="0"/>
          </a:p>
          <a:p>
            <a:r>
              <a:rPr lang="he-IL" dirty="0"/>
              <a:t>אבל אי אפשר לעשות +6 לכן צריך לעשות +1 שש פעמים.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F6D69-3490-4312-B84F-49E1506FB71A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64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931CF28-7006-4A14-83B5-04FD75BE5C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297EE26-898D-41C2-9164-A28743E56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26B769-F06F-479C-9117-6F586DA6C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10BED-08F0-49CD-93F1-0E15528FA25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21863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6071-7B5C-40B8-BF65-D92BEC681E7E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F6BD-64E6-49B4-8273-405B0A863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19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6" r:id="rId12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B8419C-6601-435B-B738-68665C51FBB5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B546BC8-11A3-4751-8D90-A228F0373EB1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idc.ac.il/tecs/tutorials/vm-emulator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עקרונות שפות תכנה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 תרגיל 3 – תשפ"ב</a:t>
            </a:r>
          </a:p>
        </p:txBody>
      </p:sp>
    </p:spTree>
    <p:extLst>
      <p:ext uri="{BB962C8B-B14F-4D97-AF65-F5344CB8AC3E}">
        <p14:creationId xmlns:p14="http://schemas.microsoft.com/office/powerpoint/2010/main" val="388944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פקודות אריתמטיות ולוגיות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he-IL" dirty="0"/>
              <a:t> – מחזירה סכום של </a:t>
            </a:r>
            <a:r>
              <a:rPr lang="en-US" dirty="0" err="1"/>
              <a:t>x+y</a:t>
            </a:r>
            <a:r>
              <a:rPr lang="he-IL" dirty="0"/>
              <a:t> </a:t>
            </a:r>
            <a:r>
              <a:rPr lang="he-IL" sz="2000" dirty="0"/>
              <a:t>(משלים ל-2)</a:t>
            </a:r>
            <a:endParaRPr lang="he-IL" dirty="0"/>
          </a:p>
          <a:p>
            <a:r>
              <a:rPr lang="en-US" dirty="0"/>
              <a:t>sub</a:t>
            </a:r>
            <a:r>
              <a:rPr lang="he-IL" dirty="0"/>
              <a:t> – מחזירה את ההפרש של </a:t>
            </a:r>
            <a:r>
              <a:rPr lang="en-US" dirty="0"/>
              <a:t>x-y</a:t>
            </a:r>
            <a:r>
              <a:rPr lang="he-IL" dirty="0"/>
              <a:t> </a:t>
            </a:r>
            <a:r>
              <a:rPr lang="he-IL" sz="2000" dirty="0"/>
              <a:t>(משלים ל-2)</a:t>
            </a:r>
            <a:endParaRPr lang="he-IL" dirty="0"/>
          </a:p>
          <a:p>
            <a:r>
              <a:rPr lang="en-US" dirty="0" err="1"/>
              <a:t>neg</a:t>
            </a:r>
            <a:r>
              <a:rPr lang="he-IL" dirty="0"/>
              <a:t> – מחזירה את השלילה של </a:t>
            </a:r>
            <a:r>
              <a:rPr lang="en-US" dirty="0"/>
              <a:t>-y</a:t>
            </a:r>
            <a:r>
              <a:rPr lang="he-IL" dirty="0"/>
              <a:t> </a:t>
            </a:r>
            <a:r>
              <a:rPr lang="he-IL" sz="2000" dirty="0"/>
              <a:t>(משלים ל-2)</a:t>
            </a:r>
          </a:p>
          <a:p>
            <a:r>
              <a:rPr lang="en-US" dirty="0" err="1"/>
              <a:t>eq</a:t>
            </a:r>
            <a:r>
              <a:rPr lang="he-IL" dirty="0"/>
              <a:t> – מחזירה "אמת"/ "שקר" עבור ההשוואה </a:t>
            </a:r>
            <a:r>
              <a:rPr lang="en-US" dirty="0"/>
              <a:t>x=y</a:t>
            </a:r>
            <a:r>
              <a:rPr lang="he-IL" dirty="0"/>
              <a:t> </a:t>
            </a:r>
            <a:r>
              <a:rPr lang="he-IL" sz="2000" dirty="0"/>
              <a:t>(בוליאני)</a:t>
            </a:r>
          </a:p>
          <a:p>
            <a:r>
              <a:rPr lang="en-US" dirty="0" err="1"/>
              <a:t>gt</a:t>
            </a:r>
            <a:r>
              <a:rPr lang="he-IL" dirty="0"/>
              <a:t> – מחזירה "אמת"/ "שקר" עבור ההשוואה </a:t>
            </a:r>
            <a:r>
              <a:rPr lang="en-US" dirty="0"/>
              <a:t>x&gt;y</a:t>
            </a:r>
            <a:r>
              <a:rPr lang="he-IL" dirty="0"/>
              <a:t> </a:t>
            </a:r>
            <a:r>
              <a:rPr lang="he-IL" sz="2000" dirty="0"/>
              <a:t>(בוליאני)</a:t>
            </a:r>
          </a:p>
          <a:p>
            <a:r>
              <a:rPr lang="en-US" dirty="0" err="1"/>
              <a:t>lt</a:t>
            </a:r>
            <a:r>
              <a:rPr lang="he-IL" dirty="0"/>
              <a:t> - מחזירה "אמת"/ "שקר" עבור ההשוואה </a:t>
            </a:r>
            <a:r>
              <a:rPr lang="en-US" dirty="0"/>
              <a:t>x&lt;y</a:t>
            </a:r>
            <a:r>
              <a:rPr lang="he-IL" dirty="0"/>
              <a:t> </a:t>
            </a:r>
            <a:r>
              <a:rPr lang="he-IL" sz="2000" dirty="0"/>
              <a:t>(בוליאני)</a:t>
            </a:r>
          </a:p>
          <a:p>
            <a:pPr lvl="1"/>
            <a:r>
              <a:rPr lang="he-IL" sz="1600" b="1" dirty="0">
                <a:solidFill>
                  <a:schemeClr val="accent2"/>
                </a:solidFill>
              </a:rPr>
              <a:t>אמת =  1- (</a:t>
            </a:r>
            <a:r>
              <a:rPr lang="en-US" sz="1600" b="1" dirty="0">
                <a:solidFill>
                  <a:schemeClr val="accent2"/>
                </a:solidFill>
              </a:rPr>
              <a:t>0XFFFF</a:t>
            </a:r>
            <a:r>
              <a:rPr lang="he-IL" sz="1600" b="1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he-IL" sz="1600" b="1" dirty="0">
                <a:solidFill>
                  <a:schemeClr val="accent2"/>
                </a:solidFill>
              </a:rPr>
              <a:t>שקר = 0 (</a:t>
            </a:r>
            <a:r>
              <a:rPr lang="en-US" sz="1600" b="1" dirty="0">
                <a:solidFill>
                  <a:schemeClr val="accent2"/>
                </a:solidFill>
              </a:rPr>
              <a:t>0X0000</a:t>
            </a:r>
            <a:r>
              <a:rPr lang="he-IL" sz="16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/>
              <a:t>and</a:t>
            </a:r>
            <a:r>
              <a:rPr lang="he-IL" dirty="0"/>
              <a:t> – מחזירה חישוב של </a:t>
            </a:r>
            <a:r>
              <a:rPr lang="en-US" dirty="0"/>
              <a:t>x and y</a:t>
            </a:r>
            <a:r>
              <a:rPr lang="he-IL" dirty="0"/>
              <a:t> </a:t>
            </a:r>
            <a:r>
              <a:rPr lang="he-IL" sz="2000" dirty="0"/>
              <a:t>(אריתמטיקה של ביטים)</a:t>
            </a:r>
          </a:p>
          <a:p>
            <a:r>
              <a:rPr lang="en-US" dirty="0"/>
              <a:t>or</a:t>
            </a:r>
            <a:r>
              <a:rPr lang="he-IL" dirty="0"/>
              <a:t> – מחזירה חישוב של </a:t>
            </a:r>
            <a:r>
              <a:rPr lang="en-US" dirty="0"/>
              <a:t>x or y</a:t>
            </a:r>
            <a:r>
              <a:rPr lang="he-IL" dirty="0"/>
              <a:t> </a:t>
            </a:r>
            <a:r>
              <a:rPr lang="he-IL" sz="2000" dirty="0"/>
              <a:t>(אריתמטיקה של ביטים)</a:t>
            </a:r>
          </a:p>
          <a:p>
            <a:r>
              <a:rPr lang="en-US" dirty="0"/>
              <a:t>not</a:t>
            </a:r>
            <a:r>
              <a:rPr lang="he-IL" dirty="0"/>
              <a:t> – מחזירה חישוב של </a:t>
            </a:r>
            <a:r>
              <a:rPr lang="en-US" dirty="0"/>
              <a:t>not y</a:t>
            </a:r>
            <a:r>
              <a:rPr lang="he-IL" dirty="0"/>
              <a:t> </a:t>
            </a:r>
            <a:r>
              <a:rPr lang="he-IL" sz="2000" dirty="0"/>
              <a:t>(אריתמטיקה של ביטים)</a:t>
            </a:r>
          </a:p>
          <a:p>
            <a:pPr lvl="1"/>
            <a:r>
              <a:rPr lang="he-IL" sz="1600" b="1" dirty="0">
                <a:solidFill>
                  <a:schemeClr val="accent2"/>
                </a:solidFill>
              </a:rPr>
              <a:t>כל התוצאות  מוחזרות למחסנית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6146" name="Picture 2" descr="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00" t="39700" r="3695" b="31318"/>
          <a:stretch/>
        </p:blipFill>
        <p:spPr bwMode="auto">
          <a:xfrm>
            <a:off x="323528" y="1655179"/>
            <a:ext cx="1736094" cy="141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6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תרגום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// </a:t>
            </a:r>
            <a:r>
              <a:rPr lang="en-US" dirty="0" err="1"/>
              <a:t>vm</a:t>
            </a:r>
            <a:r>
              <a:rPr lang="en-US" dirty="0"/>
              <a:t> command: </a:t>
            </a:r>
            <a:r>
              <a:rPr lang="en-US" sz="2900" b="1" dirty="0"/>
              <a:t>add</a:t>
            </a:r>
            <a:endParaRPr lang="en-US" b="1" dirty="0"/>
          </a:p>
          <a:p>
            <a:pPr algn="l" rtl="0"/>
            <a:r>
              <a:rPr lang="en-US" b="1" dirty="0"/>
              <a:t>@SP</a:t>
            </a:r>
            <a:r>
              <a:rPr lang="en-US" dirty="0"/>
              <a:t>		// A = 0</a:t>
            </a:r>
          </a:p>
          <a:p>
            <a:pPr algn="l" rtl="0"/>
            <a:r>
              <a:rPr lang="en-US" b="1" dirty="0"/>
              <a:t>A=M-1</a:t>
            </a:r>
            <a:r>
              <a:rPr lang="en-US" dirty="0"/>
              <a:t>		//A = RAM[A]-1 = RAM[0]-1 = 258-1 = 257 =&gt; </a:t>
            </a:r>
            <a:r>
              <a:rPr lang="en-US" b="1" dirty="0"/>
              <a:t>A=257</a:t>
            </a:r>
          </a:p>
          <a:p>
            <a:pPr algn="l" rtl="0"/>
            <a:r>
              <a:rPr lang="en-US" b="1" dirty="0"/>
              <a:t>D=M</a:t>
            </a:r>
            <a:r>
              <a:rPr lang="en-US" dirty="0"/>
              <a:t>		//</a:t>
            </a:r>
            <a:r>
              <a:rPr lang="en-US" b="1" dirty="0"/>
              <a:t>D =</a:t>
            </a:r>
            <a:r>
              <a:rPr lang="en-US" dirty="0"/>
              <a:t> RAM[A] = RAM[257] = </a:t>
            </a:r>
            <a:r>
              <a:rPr lang="en-US" b="1" dirty="0"/>
              <a:t>8</a:t>
            </a:r>
          </a:p>
          <a:p>
            <a:pPr marL="0" indent="0" algn="l" rtl="0">
              <a:buNone/>
            </a:pPr>
            <a:r>
              <a:rPr lang="en-US" dirty="0"/>
              <a:t>		//D saves the second item in the stack</a:t>
            </a:r>
          </a:p>
          <a:p>
            <a:pPr algn="l" rtl="0"/>
            <a:r>
              <a:rPr lang="en-US" b="1" dirty="0"/>
              <a:t>A=A-1</a:t>
            </a:r>
            <a:r>
              <a:rPr lang="en-US" dirty="0"/>
              <a:t>		//A = 257-1 = 256</a:t>
            </a:r>
          </a:p>
          <a:p>
            <a:pPr algn="l" rtl="0"/>
            <a:r>
              <a:rPr lang="en-US" b="1" dirty="0"/>
              <a:t>M=D+M</a:t>
            </a:r>
            <a:r>
              <a:rPr lang="en-US" dirty="0"/>
              <a:t>	//RAM[A] = D+RAM[A] =&gt; </a:t>
            </a:r>
            <a:r>
              <a:rPr lang="en-US" b="1" dirty="0"/>
              <a:t>RAM[256]</a:t>
            </a:r>
            <a:r>
              <a:rPr lang="en-US" dirty="0"/>
              <a:t> = 8+RAM[256] = 8+7 </a:t>
            </a:r>
            <a:r>
              <a:rPr lang="en-US" b="1" dirty="0"/>
              <a:t>= 15  </a:t>
            </a:r>
          </a:p>
          <a:p>
            <a:pPr marL="0" indent="0" algn="l" rtl="0">
              <a:buNone/>
            </a:pPr>
            <a:r>
              <a:rPr lang="en-US" dirty="0"/>
              <a:t>		//save the add result in the place of the first item on the stack</a:t>
            </a:r>
          </a:p>
          <a:p>
            <a:pPr marL="0" indent="0" algn="l" rtl="0">
              <a:buNone/>
            </a:pPr>
            <a:r>
              <a:rPr lang="en-US" dirty="0"/>
              <a:t>		//this is equal to:  pop second item, pop first item, </a:t>
            </a:r>
            <a:br>
              <a:rPr lang="en-US" dirty="0"/>
            </a:br>
            <a:r>
              <a:rPr lang="en-US" dirty="0"/>
              <a:t>		//push the result of their addition to the stack.</a:t>
            </a:r>
          </a:p>
          <a:p>
            <a:pPr algn="l" rtl="0"/>
            <a:r>
              <a:rPr lang="en-US" b="1" dirty="0"/>
              <a:t>@SP</a:t>
            </a:r>
            <a:r>
              <a:rPr lang="en-US" dirty="0"/>
              <a:t>		//after pushing the result to the stack,</a:t>
            </a:r>
          </a:p>
          <a:p>
            <a:pPr marL="0" indent="0" algn="l" rtl="0">
              <a:buNone/>
            </a:pPr>
            <a:r>
              <a:rPr lang="en-US" dirty="0"/>
              <a:t>		// we want to decrement the stack pointer.</a:t>
            </a:r>
          </a:p>
          <a:p>
            <a:pPr marL="0" indent="0" algn="l" rtl="0">
              <a:buNone/>
            </a:pPr>
            <a:r>
              <a:rPr lang="en-US" dirty="0"/>
              <a:t>		//current command is: A=0</a:t>
            </a:r>
          </a:p>
          <a:p>
            <a:pPr algn="l" rtl="0"/>
            <a:r>
              <a:rPr lang="en-US" b="1" dirty="0"/>
              <a:t>M=M-1</a:t>
            </a:r>
            <a:r>
              <a:rPr lang="en-US" dirty="0"/>
              <a:t>		//RAM[A] = RAM[A]-1</a:t>
            </a:r>
          </a:p>
          <a:p>
            <a:pPr marL="0" indent="0" algn="l" rtl="0">
              <a:buNone/>
            </a:pPr>
            <a:r>
              <a:rPr lang="en-US" dirty="0"/>
              <a:t>		// =&gt; RAM[0] = RAM[0] - 1 </a:t>
            </a:r>
          </a:p>
          <a:p>
            <a:pPr marL="0" indent="0" algn="l" rtl="0">
              <a:buNone/>
            </a:pPr>
            <a:r>
              <a:rPr lang="en-US" dirty="0"/>
              <a:t>		// =&gt; </a:t>
            </a:r>
            <a:r>
              <a:rPr lang="en-US" b="1" dirty="0"/>
              <a:t>RAM[0] = 258-1 = 257.</a:t>
            </a:r>
          </a:p>
          <a:p>
            <a:pPr marL="0" indent="0" algn="l" rtl="0">
              <a:buNone/>
            </a:pPr>
            <a:r>
              <a:rPr lang="en-US" dirty="0"/>
              <a:t>		//so now the stack pointer, saved in RAM[0], points to RAM[257]</a:t>
            </a:r>
          </a:p>
          <a:p>
            <a:pPr marL="0" indent="0" rtl="0">
              <a:buNone/>
            </a:pPr>
            <a:r>
              <a:rPr lang="he-IL" b="1" dirty="0">
                <a:solidFill>
                  <a:schemeClr val="accent2"/>
                </a:solidFill>
              </a:rPr>
              <a:t>בסיום ביצוע הפקודה, תוצאת החיבור בראש המחסנית, והמצביע לראש המחסנית נמוך ב-1</a:t>
            </a:r>
            <a:endParaRPr lang="he-IL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96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אמת ושקר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בפעולות שמחזירות אמת </a:t>
            </a:r>
            <a:r>
              <a:rPr lang="he-IL" b="1" dirty="0"/>
              <a:t>או</a:t>
            </a:r>
            <a:r>
              <a:rPr lang="he-IL" dirty="0"/>
              <a:t> שקר, הפעולה שונה בכל אחד מן המקרים</a:t>
            </a:r>
          </a:p>
          <a:p>
            <a:r>
              <a:rPr lang="he-IL" dirty="0"/>
              <a:t>לכן, יש צורך להשתמש בתוויות (</a:t>
            </a:r>
            <a:r>
              <a:rPr lang="en-US" dirty="0" err="1"/>
              <a:t>lables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למשל: </a:t>
            </a:r>
            <a:r>
              <a:rPr lang="en-US" dirty="0"/>
              <a:t>IF_TRUE0</a:t>
            </a:r>
            <a:r>
              <a:rPr lang="he-IL" dirty="0"/>
              <a:t>, </a:t>
            </a:r>
            <a:r>
              <a:rPr lang="en-US" dirty="0"/>
              <a:t>IF_TRUE3</a:t>
            </a:r>
            <a:endParaRPr lang="he-IL" dirty="0"/>
          </a:p>
          <a:p>
            <a:r>
              <a:rPr lang="he-IL" dirty="0"/>
              <a:t>שים לב!! כל פעולת השוואה צריכה תווית משלה.</a:t>
            </a:r>
          </a:p>
          <a:p>
            <a:r>
              <a:rPr lang="he-IL" dirty="0"/>
              <a:t>לכן, מומלץ להשתמש במונה גלובלי, ולשרשר אותו לכל תווית</a:t>
            </a:r>
          </a:p>
          <a:p>
            <a:pPr lvl="1"/>
            <a:r>
              <a:rPr lang="he-IL" dirty="0"/>
              <a:t>רצוי להשתמש במונה שונה לכל סוג של תווית </a:t>
            </a:r>
            <a:r>
              <a:rPr lang="en-US" dirty="0"/>
              <a:t>IF_TRUE2</a:t>
            </a:r>
            <a:r>
              <a:rPr lang="he-IL" dirty="0"/>
              <a:t>, </a:t>
            </a:r>
            <a:r>
              <a:rPr lang="en-US" dirty="0"/>
              <a:t>IF_FALSE2</a:t>
            </a:r>
            <a:endParaRPr lang="he-IL" dirty="0"/>
          </a:p>
          <a:p>
            <a:pPr marL="274320" lvl="1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157193"/>
            <a:ext cx="1226635" cy="1728192"/>
          </a:xfrm>
          <a:prstGeom prst="rect">
            <a:avLst/>
          </a:prstGeom>
        </p:spPr>
      </p:pic>
      <p:sp>
        <p:nvSpPr>
          <p:cNvPr id="5" name="הסבר מלבני מעוגל 17"/>
          <p:cNvSpPr/>
          <p:nvPr/>
        </p:nvSpPr>
        <p:spPr bwMode="auto">
          <a:xfrm>
            <a:off x="1979712" y="4725144"/>
            <a:ext cx="5184576" cy="1152128"/>
          </a:xfrm>
          <a:prstGeom prst="wedgeRoundRectCallout">
            <a:avLst>
              <a:gd name="adj1" fmla="val 68610"/>
              <a:gd name="adj2" fmla="val 348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  <a:cs typeface="+mn-cs"/>
              </a:rPr>
              <a:t>כמובן, התכנית שלכן אמורה לייצר את התוויות בכוחות עצמה!</a:t>
            </a: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4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תרגום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dirty="0"/>
              <a:t>// </a:t>
            </a:r>
            <a:r>
              <a:rPr lang="en-US" dirty="0" err="1"/>
              <a:t>vm</a:t>
            </a:r>
            <a:r>
              <a:rPr lang="en-US" dirty="0"/>
              <a:t> command: </a:t>
            </a:r>
            <a:r>
              <a:rPr lang="en-US" sz="3300" b="1" dirty="0" err="1"/>
              <a:t>eq</a:t>
            </a:r>
            <a:r>
              <a:rPr lang="he-IL" dirty="0"/>
              <a:t> </a:t>
            </a:r>
            <a:endParaRPr lang="en-US" dirty="0"/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A=M-1</a:t>
            </a:r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en-US" dirty="0"/>
              <a:t>A=A-1</a:t>
            </a:r>
          </a:p>
          <a:p>
            <a:pPr algn="l" rtl="0"/>
            <a:r>
              <a:rPr lang="en-US" dirty="0"/>
              <a:t>D=D-M</a:t>
            </a:r>
          </a:p>
          <a:p>
            <a:pPr algn="l" rtl="0"/>
            <a:r>
              <a:rPr lang="en-US" dirty="0"/>
              <a:t>@IF_TRUE0</a:t>
            </a:r>
          </a:p>
          <a:p>
            <a:pPr algn="l" rtl="0"/>
            <a:r>
              <a:rPr lang="en-US" dirty="0"/>
              <a:t>D;JEQ</a:t>
            </a:r>
          </a:p>
          <a:p>
            <a:pPr algn="l" rtl="0"/>
            <a:r>
              <a:rPr lang="en-US" dirty="0"/>
              <a:t>D=0</a:t>
            </a:r>
          </a:p>
          <a:p>
            <a:pPr algn="l" rtl="0"/>
            <a:r>
              <a:rPr lang="en-US" dirty="0"/>
              <a:t>@IF_FALSE0</a:t>
            </a:r>
          </a:p>
          <a:p>
            <a:pPr algn="l" rtl="0"/>
            <a:r>
              <a:rPr lang="en-US" dirty="0"/>
              <a:t>0;JMP</a:t>
            </a:r>
          </a:p>
          <a:p>
            <a:pPr algn="l" rtl="0"/>
            <a:r>
              <a:rPr lang="en-US" dirty="0"/>
              <a:t>(IF_TRUE0) //label </a:t>
            </a:r>
          </a:p>
          <a:p>
            <a:pPr algn="l" rtl="0"/>
            <a:r>
              <a:rPr lang="en-US" dirty="0"/>
              <a:t>D=-1</a:t>
            </a:r>
          </a:p>
          <a:p>
            <a:pPr algn="l" rtl="0"/>
            <a:r>
              <a:rPr lang="en-US" dirty="0"/>
              <a:t>(IF_FALSE0)</a:t>
            </a:r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A=M-1</a:t>
            </a:r>
          </a:p>
          <a:p>
            <a:pPr algn="l" rtl="0"/>
            <a:r>
              <a:rPr lang="en-US" dirty="0"/>
              <a:t>A=A-1</a:t>
            </a:r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M=M-1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659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9DBC16-A360-49A7-852D-1B6EE07D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תזכורות קטנות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54362A-F1AC-486B-A939-037EB644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1800" b="0" i="0" u="none" strike="noStrike" baseline="0" dirty="0">
                <a:latin typeface="ArialMT"/>
              </a:rPr>
              <a:t>ההיפך של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LT</a:t>
            </a:r>
            <a:r>
              <a:rPr lang="he-IL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זה גדול ו</a:t>
            </a:r>
            <a:r>
              <a:rPr lang="he-IL" sz="1800" b="1" i="0" u="none" strike="noStrike" baseline="0" dirty="0">
                <a:latin typeface="Arial-BoldMT"/>
              </a:rPr>
              <a:t>שונה</a:t>
            </a:r>
            <a:r>
              <a:rPr lang="he-IL" sz="1800" b="0" i="0" u="none" strike="noStrike" baseline="0" dirty="0">
                <a:latin typeface="ArialMT"/>
              </a:rPr>
              <a:t>. ההיפך של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GT </a:t>
            </a:r>
            <a:r>
              <a:rPr lang="he-IL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זה קטן </a:t>
            </a:r>
            <a:r>
              <a:rPr lang="he-IL" sz="1800" b="1" i="0" u="none" strike="noStrike" baseline="0" dirty="0">
                <a:latin typeface="Arial-BoldMT"/>
              </a:rPr>
              <a:t>ושונה</a:t>
            </a:r>
            <a:r>
              <a:rPr lang="he-IL" sz="1800" b="0" i="0" u="none" strike="noStrike" baseline="0" dirty="0">
                <a:latin typeface="ArialMT"/>
              </a:rPr>
              <a:t>. וכן הלאה. </a:t>
            </a:r>
          </a:p>
          <a:p>
            <a:pPr lvl="1"/>
            <a:r>
              <a:rPr lang="he-IL" sz="1400" b="0" i="0" u="none" strike="noStrike" baseline="0" dirty="0">
                <a:latin typeface="ArialMT"/>
              </a:rPr>
              <a:t>שימו לב שהקפיצות שלכן נכונות בהתאם .</a:t>
            </a:r>
          </a:p>
          <a:p>
            <a:r>
              <a:rPr lang="he-IL" sz="1800" b="0" i="0" u="none" strike="noStrike" baseline="0" dirty="0">
                <a:latin typeface="ArialMT"/>
              </a:rPr>
              <a:t>יש לשים לב ליצור </a:t>
            </a:r>
            <a:r>
              <a:rPr lang="he-IL" sz="1800" b="1" i="0" u="none" strike="noStrike" baseline="0" dirty="0">
                <a:latin typeface="Arial-BoldMT"/>
              </a:rPr>
              <a:t>מונה כללי </a:t>
            </a:r>
            <a:r>
              <a:rPr lang="he-IL" sz="1800" b="0" i="0" u="none" strike="noStrike" baseline="0" dirty="0">
                <a:latin typeface="ArialMT"/>
              </a:rPr>
              <a:t>עבור התוויות קפיצה של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if-true </a:t>
            </a:r>
            <a:r>
              <a:rPr lang="he-IL" sz="1800" b="0" i="0" u="none" strike="noStrike" baseline="0" dirty="0">
                <a:latin typeface="ArialMT"/>
              </a:rPr>
              <a:t>ו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if-false </a:t>
            </a:r>
            <a:r>
              <a:rPr lang="he-IL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וכדומה </a:t>
            </a:r>
          </a:p>
          <a:p>
            <a:pPr lvl="1"/>
            <a:r>
              <a:rPr lang="he-IL" sz="1400" b="0" i="0" u="none" strike="noStrike" baseline="0" dirty="0">
                <a:latin typeface="ArialMT"/>
              </a:rPr>
              <a:t>באותו קובץ יכולה להופיע אותה פקודה מספר פעמים. ולכן יש לבדל את התווית שנוצרת בכל פעם.</a:t>
            </a:r>
          </a:p>
          <a:p>
            <a:r>
              <a:rPr lang="he-IL" sz="1800" b="0" i="0" u="none" strike="noStrike" baseline="0" dirty="0">
                <a:latin typeface="ArialMT"/>
              </a:rPr>
              <a:t>יש לפעול לפי הנוהל הבא :</a:t>
            </a:r>
          </a:p>
          <a:p>
            <a:pPr lvl="1"/>
            <a:r>
              <a:rPr lang="en-US" sz="1400" b="0" i="0" u="none" strike="noStrike" baseline="0" dirty="0">
                <a:latin typeface="ArialMT"/>
              </a:rPr>
              <a:t> </a:t>
            </a:r>
            <a:r>
              <a:rPr lang="he-IL" sz="1400" b="1" i="0" u="none" strike="noStrike" baseline="0" dirty="0">
                <a:latin typeface="ArialMT"/>
              </a:rPr>
              <a:t>המסלול</a:t>
            </a:r>
            <a:r>
              <a:rPr lang="he-IL" sz="1400" b="0" i="0" u="none" strike="noStrike" baseline="0" dirty="0">
                <a:latin typeface="ArialMT"/>
              </a:rPr>
              <a:t> יוכנס כקלט</a:t>
            </a:r>
          </a:p>
          <a:p>
            <a:pPr lvl="1"/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he-IL" sz="1400" b="0" i="0" u="none" strike="noStrike" baseline="0" dirty="0">
                <a:latin typeface="ArialMT"/>
              </a:rPr>
              <a:t>יש לשלוף מתוך המסלול את שם </a:t>
            </a:r>
            <a:r>
              <a:rPr lang="he-IL" sz="1400" b="1" i="0" u="none" strike="noStrike" baseline="0" dirty="0">
                <a:latin typeface="Arial-BoldMT"/>
              </a:rPr>
              <a:t>התיקיה</a:t>
            </a:r>
            <a:endParaRPr lang="he-IL" sz="1800" b="1" i="0" u="none" strike="noStrike" baseline="0" dirty="0">
              <a:latin typeface="Arial-BoldMT"/>
            </a:endParaRPr>
          </a:p>
          <a:p>
            <a:pPr lvl="1"/>
            <a:r>
              <a:rPr lang="en-US" sz="1400" b="0" i="0" u="none" strike="noStrike" baseline="0" dirty="0">
                <a:latin typeface="ArialMT"/>
              </a:rPr>
              <a:t> </a:t>
            </a:r>
            <a:r>
              <a:rPr lang="he-IL" sz="1400" b="0" i="0" u="none" strike="noStrike" baseline="0" dirty="0">
                <a:latin typeface="ArialMT"/>
              </a:rPr>
              <a:t>שמו של קובץ ה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ASM</a:t>
            </a:r>
            <a:r>
              <a:rPr lang="he-IL" sz="1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he-IL" sz="1400" b="0" i="0" u="none" strike="noStrike" baseline="0" dirty="0">
                <a:latin typeface="ArialMT"/>
              </a:rPr>
              <a:t>יקבע לפי שם התיקיה</a:t>
            </a:r>
          </a:p>
          <a:p>
            <a:pPr lvl="1"/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he-IL" sz="1400" b="0" i="0" u="none" strike="noStrike" baseline="0" dirty="0">
                <a:latin typeface="ArialMT"/>
              </a:rPr>
              <a:t>יש לתרגם את כל קבצי ה </a:t>
            </a:r>
            <a:r>
              <a:rPr lang="en-US" sz="1400" b="0" i="0" u="none" strike="noStrike" baseline="0" dirty="0">
                <a:latin typeface="Calibri" panose="020F0502020204030204" pitchFamily="34" charset="0"/>
              </a:rPr>
              <a:t>VM</a:t>
            </a:r>
            <a:r>
              <a:rPr lang="he-IL" sz="1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he-IL" sz="1400" b="0" i="0" u="none" strike="noStrike" baseline="0" dirty="0">
                <a:latin typeface="ArialMT"/>
              </a:rPr>
              <a:t>שבאותה תיקיה </a:t>
            </a:r>
            <a:r>
              <a:rPr lang="he-IL" sz="1400" b="1" i="0" u="none" strike="noStrike" baseline="0" dirty="0">
                <a:latin typeface="Arial-BoldMT"/>
              </a:rPr>
              <a:t>לאותו הקובץ </a:t>
            </a:r>
          </a:p>
          <a:p>
            <a:pPr lvl="2"/>
            <a:r>
              <a:rPr lang="he-IL" sz="1200" dirty="0">
                <a:latin typeface="Arial-BoldMT"/>
              </a:rPr>
              <a:t>כלומר – לכתוב </a:t>
            </a:r>
            <a:r>
              <a:rPr lang="he-IL" sz="1200" i="0" u="none" strike="noStrike" baseline="0" dirty="0">
                <a:latin typeface="ArialMT"/>
              </a:rPr>
              <a:t>לולאה </a:t>
            </a:r>
            <a:r>
              <a:rPr lang="he-IL" sz="1200" b="0" i="0" u="none" strike="noStrike" baseline="0" dirty="0">
                <a:latin typeface="ArialMT"/>
              </a:rPr>
              <a:t>שתעבור על כל הקבצים שבתיקיה ותכניס לאותו קובץ .</a:t>
            </a:r>
            <a:endParaRPr lang="he-IL" sz="1600" b="0" i="0" u="none" strike="noStrike" baseline="0" dirty="0">
              <a:latin typeface="ArialMT"/>
            </a:endParaRPr>
          </a:p>
          <a:p>
            <a:r>
              <a:rPr lang="he-IL" sz="1800" b="1" i="0" u="none" strike="noStrike" baseline="0" dirty="0">
                <a:latin typeface="Arial-BoldMT"/>
              </a:rPr>
              <a:t>מה לא לעשות</a:t>
            </a:r>
            <a:r>
              <a:rPr lang="he-IL" sz="1800" b="0" i="0" u="none" strike="noStrike" baseline="0" dirty="0">
                <a:latin typeface="ArialMT"/>
              </a:rPr>
              <a:t>!! :</a:t>
            </a:r>
          </a:p>
          <a:p>
            <a:r>
              <a:rPr lang="he-IL" sz="1800" b="0" i="0" u="none" strike="noStrike" baseline="0" dirty="0">
                <a:latin typeface="ArialMT"/>
              </a:rPr>
              <a:t>אין לשלוף את כל קבצי ה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VM</a:t>
            </a:r>
            <a:r>
              <a:rPr lang="he-IL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מכל תיקיות התרגילים לתיקיה אחת</a:t>
            </a:r>
          </a:p>
          <a:p>
            <a:pPr lvl="1"/>
            <a:r>
              <a:rPr lang="he-IL" sz="1400" b="0" i="0" u="none" strike="noStrike" baseline="0" dirty="0">
                <a:latin typeface="ArialMT"/>
              </a:rPr>
              <a:t> כל קובץ תרגום </a:t>
            </a:r>
            <a:r>
              <a:rPr lang="he-IL" sz="1400" b="0" i="0" u="none" strike="noStrike" baseline="0" dirty="0" err="1">
                <a:latin typeface="ArialMT"/>
              </a:rPr>
              <a:t>ישאר</a:t>
            </a:r>
            <a:r>
              <a:rPr lang="he-IL" sz="1400" b="0" i="0" u="none" strike="noStrike" baseline="0" dirty="0">
                <a:latin typeface="ArialMT"/>
              </a:rPr>
              <a:t> בתיקיה המתאימה לו</a:t>
            </a:r>
          </a:p>
          <a:p>
            <a:r>
              <a:rPr lang="he-IL" sz="1800" b="0" i="0" u="none" strike="noStrike" baseline="0" dirty="0">
                <a:latin typeface="ArialMT"/>
              </a:rPr>
              <a:t>אין לכתוב בקוד את שמו המפורש של הקובץ שרוצים לתרגם</a:t>
            </a:r>
          </a:p>
          <a:p>
            <a:r>
              <a:rPr lang="he-IL" sz="1800" b="0" i="0" u="none" strike="noStrike" baseline="0" dirty="0">
                <a:latin typeface="ArialMT"/>
              </a:rPr>
              <a:t>אין לתרגם כל קובץ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VM</a:t>
            </a:r>
            <a:r>
              <a:rPr lang="he-IL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לקובץ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ASM</a:t>
            </a:r>
            <a:r>
              <a:rPr lang="he-IL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נפרד</a:t>
            </a:r>
          </a:p>
          <a:p>
            <a:pPr lvl="1"/>
            <a:r>
              <a:rPr lang="he-IL" sz="1400" b="0" i="0" u="none" strike="noStrike" baseline="0" dirty="0">
                <a:latin typeface="ArialMT"/>
              </a:rPr>
              <a:t>יש לתרגם את כל התיקיה לקובץ אחד, ואם יש כמה קבצי </a:t>
            </a:r>
            <a:r>
              <a:rPr lang="en-US" sz="1400" b="0" i="0" u="none" strike="noStrike" baseline="0" dirty="0">
                <a:latin typeface="ArialMT"/>
              </a:rPr>
              <a:t>VM</a:t>
            </a:r>
            <a:r>
              <a:rPr lang="he-IL" sz="1400" b="0" i="0" u="none" strike="noStrike" baseline="0" dirty="0">
                <a:latin typeface="ArialMT"/>
              </a:rPr>
              <a:t> – עדיין התוצר הוא קובץ </a:t>
            </a:r>
            <a:r>
              <a:rPr lang="en-US" sz="1400" b="0" i="0" u="none" strike="noStrike" baseline="0" dirty="0">
                <a:latin typeface="ArialMT"/>
              </a:rPr>
              <a:t>ASM</a:t>
            </a:r>
            <a:r>
              <a:rPr lang="he-IL" sz="1400" b="0" i="0" u="none" strike="noStrike" baseline="0" dirty="0">
                <a:latin typeface="ArialMT"/>
              </a:rPr>
              <a:t> יחיד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550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עבודה עם הזיכרון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38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הקדמונת</a:t>
            </a:r>
            <a:r>
              <a:rPr lang="he-IL" dirty="0"/>
              <a:t> לנושא הגישה לזיכרון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83968" y="1600200"/>
            <a:ext cx="4402832" cy="4876800"/>
          </a:xfrm>
        </p:spPr>
        <p:txBody>
          <a:bodyPr/>
          <a:lstStyle/>
          <a:p>
            <a:r>
              <a:rPr lang="he-IL" dirty="0"/>
              <a:t>שפת </a:t>
            </a:r>
            <a:r>
              <a:rPr lang="en-US" dirty="0"/>
              <a:t>VM</a:t>
            </a:r>
            <a:r>
              <a:rPr lang="he-IL" dirty="0"/>
              <a:t>, כשפת ביניים, פועלת ישירות מול הזיכרון.</a:t>
            </a:r>
          </a:p>
          <a:p>
            <a:r>
              <a:rPr lang="he-IL" dirty="0"/>
              <a:t>הזיכרון מחולק לאזורים שונים.</a:t>
            </a:r>
          </a:p>
          <a:p>
            <a:r>
              <a:rPr lang="he-IL" dirty="0"/>
              <a:t>כל אזור בזיכרון מתייחס לסוג אחר של נתונים.</a:t>
            </a:r>
          </a:p>
          <a:p>
            <a:endParaRPr lang="he-IL" dirty="0"/>
          </a:p>
          <a:p>
            <a:r>
              <a:rPr lang="he-IL" dirty="0" err="1"/>
              <a:t>האמולטור</a:t>
            </a:r>
            <a:r>
              <a:rPr lang="he-IL" dirty="0"/>
              <a:t> עבור שפת </a:t>
            </a:r>
            <a:r>
              <a:rPr lang="en-US" dirty="0"/>
              <a:t>VM</a:t>
            </a:r>
            <a:r>
              <a:rPr lang="he-IL" dirty="0"/>
              <a:t> מציג את אזורי הזיכרון בצורה נוחה להבנה.</a:t>
            </a:r>
          </a:p>
          <a:p>
            <a:endParaRPr lang="he-IL" dirty="0"/>
          </a:p>
        </p:txBody>
      </p:sp>
      <p:pic>
        <p:nvPicPr>
          <p:cNvPr id="4" name="Picture 2" descr="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5" r="65561"/>
          <a:stretch/>
        </p:blipFill>
        <p:spPr bwMode="auto">
          <a:xfrm>
            <a:off x="467544" y="1628799"/>
            <a:ext cx="3528392" cy="492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95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מכונת </a:t>
            </a:r>
            <a:r>
              <a:rPr lang="en-US" dirty="0"/>
              <a:t>VM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נשתמש </a:t>
            </a:r>
            <a:r>
              <a:rPr lang="he-IL" dirty="0" err="1"/>
              <a:t>באמולטור</a:t>
            </a:r>
            <a:r>
              <a:rPr lang="he-IL" dirty="0"/>
              <a:t>, המדמה את סביבת העבודה להרצת התרגילים:</a:t>
            </a:r>
            <a:endParaRPr lang="en-US" dirty="0"/>
          </a:p>
          <a:p>
            <a:pPr lvl="1"/>
            <a:r>
              <a:rPr lang="en-US" dirty="0" err="1"/>
              <a:t>VMEmulator</a:t>
            </a:r>
            <a:r>
              <a:rPr lang="he-IL" dirty="0"/>
              <a:t>, המדמה את סביבת המכונה </a:t>
            </a:r>
            <a:r>
              <a:rPr lang="he-IL" dirty="0" err="1"/>
              <a:t>הוירטואלית</a:t>
            </a:r>
            <a:endParaRPr lang="he-IL" dirty="0"/>
          </a:p>
          <a:p>
            <a:r>
              <a:rPr lang="he-IL" dirty="0"/>
              <a:t>סוגי הקבצים בהם נעשה שימוש </a:t>
            </a:r>
            <a:r>
              <a:rPr lang="he-IL" dirty="0" err="1"/>
              <a:t>באמולטור</a:t>
            </a:r>
            <a:r>
              <a:rPr lang="he-IL" dirty="0"/>
              <a:t> זה:</a:t>
            </a:r>
          </a:p>
          <a:p>
            <a:pPr lvl="1"/>
            <a:r>
              <a:rPr lang="en-US" dirty="0"/>
              <a:t>*.</a:t>
            </a:r>
            <a:r>
              <a:rPr lang="en-US" dirty="0" err="1"/>
              <a:t>vm</a:t>
            </a:r>
            <a:r>
              <a:rPr lang="he-IL" dirty="0"/>
              <a:t> – קובץ עם תכנית בשפת </a:t>
            </a:r>
            <a:r>
              <a:rPr lang="en-US" dirty="0"/>
              <a:t>VM</a:t>
            </a:r>
            <a:endParaRPr lang="he-IL" dirty="0"/>
          </a:p>
          <a:p>
            <a:pPr lvl="1"/>
            <a:r>
              <a:rPr lang="en-US" dirty="0"/>
              <a:t>*</a:t>
            </a:r>
            <a:r>
              <a:rPr lang="en-US" dirty="0" err="1"/>
              <a:t>VME.tst</a:t>
            </a:r>
            <a:r>
              <a:rPr lang="he-IL" dirty="0"/>
              <a:t> –  קבצים המכילים סקריפטים, אותם ניתן להריץ </a:t>
            </a:r>
            <a:r>
              <a:rPr lang="he-IL" dirty="0" err="1"/>
              <a:t>באמולטור</a:t>
            </a:r>
            <a:r>
              <a:rPr lang="he-IL" dirty="0"/>
              <a:t>. </a:t>
            </a:r>
          </a:p>
          <a:p>
            <a:r>
              <a:rPr lang="he-IL" dirty="0"/>
              <a:t>הסקריפט שבקובץ </a:t>
            </a:r>
            <a:r>
              <a:rPr lang="en-US" dirty="0"/>
              <a:t>*</a:t>
            </a:r>
            <a:r>
              <a:rPr lang="en-US" dirty="0" err="1"/>
              <a:t>VME.tst</a:t>
            </a:r>
            <a:r>
              <a:rPr lang="en-US" dirty="0"/>
              <a:t> </a:t>
            </a:r>
            <a:r>
              <a:rPr lang="he-IL" dirty="0"/>
              <a:t>, מריץ </a:t>
            </a:r>
            <a:r>
              <a:rPr lang="he-IL" dirty="0" err="1"/>
              <a:t>באמולטור</a:t>
            </a:r>
            <a:r>
              <a:rPr lang="he-IL" dirty="0"/>
              <a:t> את קובץ ה</a:t>
            </a:r>
            <a:r>
              <a:rPr lang="en-US" dirty="0"/>
              <a:t> *.</a:t>
            </a:r>
            <a:r>
              <a:rPr lang="en-US" dirty="0" err="1"/>
              <a:t>vm</a:t>
            </a:r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/>
              <a:t>עם כל </a:t>
            </a:r>
            <a:r>
              <a:rPr lang="he-IL" dirty="0" err="1"/>
              <a:t>האיתחולים</a:t>
            </a:r>
            <a:r>
              <a:rPr lang="he-IL" dirty="0"/>
              <a:t> הנדרשים</a:t>
            </a:r>
          </a:p>
          <a:p>
            <a:r>
              <a:rPr lang="he-IL" dirty="0"/>
              <a:t>ניתן להשוות בין מצב הזיכרון לאחר הרצת כל פקודה בשפת </a:t>
            </a:r>
            <a:r>
              <a:rPr lang="en-US" dirty="0"/>
              <a:t>VM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ב </a:t>
            </a:r>
            <a:r>
              <a:rPr lang="en-US" dirty="0" err="1"/>
              <a:t>VMEmulator</a:t>
            </a:r>
            <a:r>
              <a:rPr lang="he-IL" dirty="0"/>
              <a:t>, עם מצב הזיכרון כפי שהוא במכונת </a:t>
            </a:r>
            <a:r>
              <a:rPr lang="en-US" dirty="0"/>
              <a:t>HACK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(ב </a:t>
            </a:r>
            <a:r>
              <a:rPr lang="en-US" dirty="0" err="1"/>
              <a:t>CPUEmulator</a:t>
            </a:r>
            <a:r>
              <a:rPr lang="he-IL" dirty="0"/>
              <a:t>).</a:t>
            </a:r>
            <a:endParaRPr lang="en-US" dirty="0"/>
          </a:p>
          <a:p>
            <a:endParaRPr lang="he-IL" dirty="0"/>
          </a:p>
          <a:p>
            <a:r>
              <a:rPr lang="he-IL" dirty="0"/>
              <a:t>מדריך ללימוד ה </a:t>
            </a:r>
            <a:r>
              <a:rPr lang="en-US" dirty="0" err="1"/>
              <a:t>VMEmulator</a:t>
            </a:r>
            <a:endParaRPr lang="en-US" dirty="0"/>
          </a:p>
          <a:p>
            <a:r>
              <a:rPr lang="en-US" u="sng" dirty="0">
                <a:hlinkClick r:id="rId3"/>
              </a:rPr>
              <a:t>http://www1.idc.ac.il/tecs/tutorials/vm-emulator.pdf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497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VMEmulator</a:t>
            </a:r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4035"/>
            <a:ext cx="7200800" cy="520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מלבן 1"/>
          <p:cNvSpPr/>
          <p:nvPr/>
        </p:nvSpPr>
        <p:spPr>
          <a:xfrm>
            <a:off x="1979712" y="4293096"/>
            <a:ext cx="64807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chemeClr val="tx2">
                    <a:lumMod val="50000"/>
                  </a:schemeClr>
                </a:solidFill>
              </a:rPr>
              <a:t>קוד ב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VM</a:t>
            </a:r>
            <a:endParaRPr lang="he-IL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4788024" y="2780928"/>
            <a:ext cx="720080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chemeClr val="tx2">
                    <a:lumMod val="50000"/>
                  </a:schemeClr>
                </a:solidFill>
              </a:rPr>
              <a:t>אזורי הזיכרון</a:t>
            </a:r>
          </a:p>
        </p:txBody>
      </p:sp>
      <p:sp>
        <p:nvSpPr>
          <p:cNvPr id="8" name="מלבן 7"/>
          <p:cNvSpPr/>
          <p:nvPr/>
        </p:nvSpPr>
        <p:spPr>
          <a:xfrm>
            <a:off x="5148064" y="4041068"/>
            <a:ext cx="864096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chemeClr val="tx2">
                    <a:lumMod val="50000"/>
                  </a:schemeClr>
                </a:solidFill>
              </a:rPr>
              <a:t>מחסנית</a:t>
            </a:r>
          </a:p>
        </p:txBody>
      </p:sp>
    </p:spTree>
    <p:extLst>
      <p:ext uri="{BB962C8B-B14F-4D97-AF65-F5344CB8AC3E}">
        <p14:creationId xmlns:p14="http://schemas.microsoft.com/office/powerpoint/2010/main" val="2059932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הזיכרון כולל:</a:t>
            </a:r>
          </a:p>
          <a:p>
            <a:pPr lvl="1"/>
            <a:r>
              <a:rPr lang="he-IL" dirty="0"/>
              <a:t>אזורי זיכרון לפי סוג הנתונים</a:t>
            </a:r>
          </a:p>
          <a:p>
            <a:pPr lvl="2"/>
            <a:r>
              <a:rPr lang="he-IL" dirty="0"/>
              <a:t>בסופו של דבר – </a:t>
            </a:r>
            <a:r>
              <a:rPr lang="he-IL" dirty="0" err="1"/>
              <a:t>הכל</a:t>
            </a:r>
            <a:r>
              <a:rPr lang="he-IL" dirty="0"/>
              <a:t> באותו </a:t>
            </a:r>
            <a:r>
              <a:rPr lang="en-US" dirty="0"/>
              <a:t>RAM</a:t>
            </a:r>
            <a:r>
              <a:rPr lang="he-IL" dirty="0"/>
              <a:t>, אבל מראים תצוגה מחולקת נוחה למשתמש</a:t>
            </a:r>
          </a:p>
          <a:p>
            <a:pPr lvl="1"/>
            <a:r>
              <a:rPr lang="he-IL" dirty="0"/>
              <a:t>אוגרים וירטואליים, שבאמצעותם מנוהלת הגישה לשאר אזורי הזיכרון</a:t>
            </a:r>
          </a:p>
          <a:p>
            <a:pPr lvl="2"/>
            <a:r>
              <a:rPr lang="he-IL" dirty="0"/>
              <a:t>אוגרים אלו אינם חלק ממכונת </a:t>
            </a:r>
            <a:r>
              <a:rPr lang="en-US" dirty="0"/>
              <a:t>VM</a:t>
            </a:r>
            <a:r>
              <a:rPr lang="he-IL" dirty="0"/>
              <a:t> בפועל, אך מופיעים לצורך הנוחות </a:t>
            </a:r>
            <a:r>
              <a:rPr lang="he-IL" dirty="0" err="1"/>
              <a:t>באמולטור</a:t>
            </a:r>
            <a:r>
              <a:rPr lang="he-IL" dirty="0"/>
              <a:t>.</a:t>
            </a:r>
          </a:p>
          <a:p>
            <a:pPr lvl="2"/>
            <a:endParaRPr lang="he-IL" dirty="0"/>
          </a:p>
          <a:p>
            <a:r>
              <a:rPr lang="he-IL" dirty="0"/>
              <a:t>ראינו בשיעור הקודם כיצד מתבצעת בפועל הוצאה מאזור המחסנית בזיכרון ה </a:t>
            </a:r>
            <a:r>
              <a:rPr lang="en-US" dirty="0"/>
              <a:t>RAM</a:t>
            </a:r>
            <a:r>
              <a:rPr lang="he-IL" dirty="0"/>
              <a:t> עבור פעולות אריתמטיות שונות (כחלק מהפעולה)</a:t>
            </a:r>
          </a:p>
          <a:p>
            <a:pPr lvl="1"/>
            <a:r>
              <a:rPr lang="he-IL" dirty="0"/>
              <a:t>ע"י שינוי ערך ה </a:t>
            </a:r>
            <a:r>
              <a:rPr lang="en-US" dirty="0"/>
              <a:t>SP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כעת נתייחס לפעולות שמבצעות בפירוש הוצאה והכנסה למחסנית (</a:t>
            </a:r>
            <a:r>
              <a:rPr lang="he-IL" dirty="0" err="1"/>
              <a:t>באיזורים</a:t>
            </a:r>
            <a:r>
              <a:rPr lang="he-IL" dirty="0"/>
              <a:t> שונים), </a:t>
            </a:r>
            <a:r>
              <a:rPr lang="he-IL" b="1" dirty="0"/>
              <a:t>בשפת </a:t>
            </a:r>
            <a:r>
              <a:rPr lang="en-US" b="1" dirty="0"/>
              <a:t>VM</a:t>
            </a:r>
            <a:r>
              <a:rPr lang="he-IL" b="1" dirty="0"/>
              <a:t> </a:t>
            </a:r>
            <a:r>
              <a:rPr lang="he-IL" dirty="0"/>
              <a:t>– ונראה כיצד לתרגם אותן להוצאה והכנסה מתאימה בין אזורי זיכרון בשפת </a:t>
            </a:r>
            <a:r>
              <a:rPr lang="en-US" dirty="0"/>
              <a:t>ASM</a:t>
            </a:r>
            <a:endParaRPr lang="he-IL" dirty="0"/>
          </a:p>
          <a:p>
            <a:pPr lvl="2"/>
            <a:endParaRPr lang="he-IL" dirty="0"/>
          </a:p>
          <a:p>
            <a:pPr marL="548640" lvl="2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81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1"/>
            <a:r>
              <a:rPr lang="he-IL" b="0" i="0" u="none" strike="noStrike" baseline="0" dirty="0">
                <a:latin typeface="Arial"/>
                <a:cs typeface="Arial"/>
              </a:rPr>
              <a:t>תודה ל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אפרת עמר</a:t>
            </a:r>
          </a:p>
          <a:p>
            <a:endParaRPr lang="he-IL" dirty="0"/>
          </a:p>
          <a:p>
            <a:r>
              <a:rPr lang="he-IL" dirty="0"/>
              <a:t>הורי שהביאוני עד הלום...</a:t>
            </a:r>
          </a:p>
        </p:txBody>
      </p:sp>
    </p:spTree>
    <p:extLst>
      <p:ext uri="{BB962C8B-B14F-4D97-AF65-F5344CB8AC3E}">
        <p14:creationId xmlns:p14="http://schemas.microsoft.com/office/powerpoint/2010/main" val="406371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פקודות גישה לזיכרון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דחיפה למחסנית</a:t>
            </a:r>
          </a:p>
          <a:p>
            <a:endParaRPr lang="he-IL" dirty="0"/>
          </a:p>
          <a:p>
            <a:endParaRPr lang="he-IL" dirty="0"/>
          </a:p>
          <a:p>
            <a:pPr lvl="1"/>
            <a:r>
              <a:rPr lang="he-IL" dirty="0"/>
              <a:t>משמעותו: דחוף לראש המחסנית את הערך שנמצא ב </a:t>
            </a:r>
            <a:r>
              <a:rPr lang="en-US" dirty="0"/>
              <a:t>segment[index]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שליפה מהמחסנית</a:t>
            </a:r>
          </a:p>
          <a:p>
            <a:endParaRPr lang="he-IL" dirty="0"/>
          </a:p>
          <a:p>
            <a:pPr lvl="1"/>
            <a:endParaRPr lang="he-IL" dirty="0"/>
          </a:p>
          <a:p>
            <a:pPr lvl="1"/>
            <a:r>
              <a:rPr lang="he-IL" dirty="0"/>
              <a:t>משמעותו: שלוף את הערך מראש המחסנית והעתק אותו ל </a:t>
            </a:r>
            <a:r>
              <a:rPr lang="en-US" dirty="0"/>
              <a:t>segment[index]</a:t>
            </a:r>
            <a:endParaRPr lang="he-IL" dirty="0"/>
          </a:p>
          <a:p>
            <a:pPr lvl="1"/>
            <a:endParaRPr lang="he-IL" dirty="0"/>
          </a:p>
          <a:p>
            <a:pPr lvl="1"/>
            <a:r>
              <a:rPr lang="en-US" dirty="0"/>
              <a:t>index</a:t>
            </a:r>
            <a:r>
              <a:rPr lang="he-IL" dirty="0"/>
              <a:t>, כמובן , חייב להיות מספר שלם לא שלילי</a:t>
            </a:r>
          </a:p>
          <a:p>
            <a:pPr lvl="1"/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2843808" y="2132856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push segment index</a:t>
            </a:r>
            <a:endParaRPr lang="he-IL" sz="2400" b="1" dirty="0">
              <a:solidFill>
                <a:schemeClr val="tx1"/>
              </a:solidFill>
            </a:endParaRPr>
          </a:p>
        </p:txBody>
      </p:sp>
      <p:sp>
        <p:nvSpPr>
          <p:cNvPr id="11" name="מלבן מעוגל 10"/>
          <p:cNvSpPr/>
          <p:nvPr/>
        </p:nvSpPr>
        <p:spPr>
          <a:xfrm>
            <a:off x="2940721" y="4149080"/>
            <a:ext cx="3240360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pop segment index</a:t>
            </a:r>
            <a:endParaRPr lang="he-IL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9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סגמנטים קיימים?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סגמנטים אלו למעשה כינויים לאזורים בזיכרון. </a:t>
            </a:r>
          </a:p>
          <a:p>
            <a:r>
              <a:rPr lang="he-IL" dirty="0"/>
              <a:t>הגישה למקומות אלו תלויה לרוב, בערכים המתאימים שבאוגרים הווירטואליים (</a:t>
            </a:r>
            <a:r>
              <a:rPr lang="en-US" dirty="0"/>
              <a:t>RAM[0-15]</a:t>
            </a:r>
            <a:r>
              <a:rPr lang="he-IL" dirty="0"/>
              <a:t>)</a:t>
            </a:r>
          </a:p>
          <a:p>
            <a:r>
              <a:rPr lang="he-IL" dirty="0"/>
              <a:t>כוללים:</a:t>
            </a:r>
          </a:p>
          <a:p>
            <a:pPr lvl="1"/>
            <a:r>
              <a:rPr lang="he-IL" dirty="0"/>
              <a:t>ארגומנטים של פונקציות</a:t>
            </a:r>
          </a:p>
          <a:p>
            <a:pPr lvl="1"/>
            <a:r>
              <a:rPr lang="he-IL" dirty="0"/>
              <a:t>משתנים מקומיים של פונקציות</a:t>
            </a:r>
          </a:p>
          <a:p>
            <a:pPr lvl="1"/>
            <a:r>
              <a:rPr lang="he-IL" dirty="0"/>
              <a:t>משתנים סטטיים</a:t>
            </a:r>
          </a:p>
          <a:p>
            <a:pPr lvl="1"/>
            <a:r>
              <a:rPr lang="he-IL" dirty="0"/>
              <a:t>מספרים קבועים</a:t>
            </a:r>
          </a:p>
          <a:p>
            <a:pPr lvl="1"/>
            <a:r>
              <a:rPr lang="he-IL" dirty="0"/>
              <a:t>משתנים </a:t>
            </a:r>
            <a:r>
              <a:rPr lang="he-IL" dirty="0" err="1"/>
              <a:t>בערימה</a:t>
            </a:r>
            <a:r>
              <a:rPr lang="he-IL" dirty="0"/>
              <a:t> (עצמים ומערכים)</a:t>
            </a:r>
          </a:p>
          <a:p>
            <a:pPr lvl="1"/>
            <a:r>
              <a:rPr lang="he-IL" dirty="0"/>
              <a:t>ומצביעים אליהם</a:t>
            </a:r>
          </a:p>
          <a:p>
            <a:pPr lvl="1"/>
            <a:r>
              <a:rPr lang="he-IL" dirty="0"/>
              <a:t>משתנים זמניים שבאוגרים </a:t>
            </a:r>
            <a:r>
              <a:rPr lang="he-IL" dirty="0" err="1"/>
              <a:t>הוירטואליים</a:t>
            </a:r>
            <a:endParaRPr lang="he-IL" dirty="0"/>
          </a:p>
        </p:txBody>
      </p:sp>
      <p:sp>
        <p:nvSpPr>
          <p:cNvPr id="4" name="מלבן מעוגל 3"/>
          <p:cNvSpPr/>
          <p:nvPr/>
        </p:nvSpPr>
        <p:spPr>
          <a:xfrm>
            <a:off x="1995612" y="3356992"/>
            <a:ext cx="1872208" cy="25399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Argument,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Local,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static,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constant,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this,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that,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Pointer,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temp</a:t>
            </a:r>
            <a:endParaRPr lang="he-I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0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7B6B756D-1934-4B79-BF38-0A1ED373A579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0163" y="695325"/>
            <a:ext cx="6543675" cy="5010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A23884A8-AB73-4C9F-A11B-C21AA9FA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 – קורס קומפיילרים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3B83E3F-9637-4B3E-8148-D0320E7D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כאשר אנו מתחילים לבצע פונקציה / מתודה מסוימת – אנו משתמשים באזור ראש המחסנית.</a:t>
            </a:r>
          </a:p>
          <a:p>
            <a:pPr lvl="1"/>
            <a:r>
              <a:rPr lang="he-IL" dirty="0"/>
              <a:t>ראשית שומרים את כל הפרמטרים שנשלחים לפונקציה</a:t>
            </a:r>
          </a:p>
          <a:p>
            <a:pPr lvl="1"/>
            <a:r>
              <a:rPr lang="he-IL" dirty="0"/>
              <a:t>(שומרים ערכים שונים לצורך חזרה מהפונקציה)</a:t>
            </a:r>
          </a:p>
          <a:p>
            <a:pPr lvl="1"/>
            <a:r>
              <a:rPr lang="he-IL" dirty="0"/>
              <a:t>לאחר מכן שומרים מקום למשתנים מקומיים</a:t>
            </a:r>
          </a:p>
          <a:p>
            <a:pPr lvl="1"/>
            <a:r>
              <a:rPr lang="he-IL" dirty="0"/>
              <a:t>ואז מתחילים להשתמש בהמשך המחסנית לפי הצורך בהתאם לפונקציה.</a:t>
            </a:r>
          </a:p>
          <a:p>
            <a:pPr lvl="1"/>
            <a:endParaRPr lang="he-IL" dirty="0"/>
          </a:p>
          <a:p>
            <a:pPr lvl="1"/>
            <a:r>
              <a:rPr lang="he-IL" dirty="0"/>
              <a:t>כאשר מדובר בפונקציית מחלקה – מחזיקים גם מצביע לשדות, </a:t>
            </a:r>
          </a:p>
          <a:p>
            <a:pPr lvl="1"/>
            <a:r>
              <a:rPr lang="he-IL" dirty="0"/>
              <a:t>וכן עבור מערכים – מוחזק מצביע למיקומים במערך.</a:t>
            </a:r>
          </a:p>
          <a:p>
            <a:pPr lvl="1"/>
            <a:r>
              <a:rPr lang="he-IL" dirty="0"/>
              <a:t>(יש גם מצביע עבור גישה ישירה לכל העצם/המערך)</a:t>
            </a:r>
          </a:p>
          <a:p>
            <a:endParaRPr lang="he-IL" dirty="0"/>
          </a:p>
          <a:p>
            <a:r>
              <a:rPr lang="he-IL" dirty="0"/>
              <a:t>המשתנים הסטטיים (כולם!) שמורים במקום משלהם בזיכרון</a:t>
            </a:r>
          </a:p>
          <a:p>
            <a:r>
              <a:rPr lang="he-IL" dirty="0"/>
              <a:t>כמו כן – ישנו אזור של "רגיסטרים" לשימוש זמני לצורך חישובים</a:t>
            </a:r>
          </a:p>
          <a:p>
            <a:pPr lvl="1"/>
            <a:endParaRPr lang="he-IL" dirty="0"/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23B8B631-6390-4E93-9CE4-19CC1DEBF3DE}"/>
              </a:ext>
            </a:extLst>
          </p:cNvPr>
          <p:cNvSpPr/>
          <p:nvPr/>
        </p:nvSpPr>
        <p:spPr>
          <a:xfrm>
            <a:off x="1619672" y="2348880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ARG</a:t>
            </a:r>
            <a:endParaRPr lang="he-IL" dirty="0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61B47933-2E9F-4136-98C2-34875BEA6CE5}"/>
              </a:ext>
            </a:extLst>
          </p:cNvPr>
          <p:cNvSpPr/>
          <p:nvPr/>
        </p:nvSpPr>
        <p:spPr>
          <a:xfrm>
            <a:off x="1708890" y="2921044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LCL</a:t>
            </a:r>
            <a:endParaRPr lang="he-IL" dirty="0"/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29D7D9CA-0FA6-40A0-927B-99778EBAF37E}"/>
              </a:ext>
            </a:extLst>
          </p:cNvPr>
          <p:cNvSpPr/>
          <p:nvPr/>
        </p:nvSpPr>
        <p:spPr>
          <a:xfrm>
            <a:off x="1059114" y="3955534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THIS</a:t>
            </a:r>
            <a:endParaRPr lang="he-IL" dirty="0"/>
          </a:p>
        </p:txBody>
      </p:sp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1D2F6142-59D6-400D-A985-70E831434E84}"/>
              </a:ext>
            </a:extLst>
          </p:cNvPr>
          <p:cNvSpPr/>
          <p:nvPr/>
        </p:nvSpPr>
        <p:spPr>
          <a:xfrm>
            <a:off x="1689428" y="4393996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THAT</a:t>
            </a:r>
            <a:endParaRPr lang="he-IL" dirty="0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7A17D3D9-7DCC-45BD-8B41-97CAC847D6C4}"/>
              </a:ext>
            </a:extLst>
          </p:cNvPr>
          <p:cNvSpPr/>
          <p:nvPr/>
        </p:nvSpPr>
        <p:spPr>
          <a:xfrm>
            <a:off x="1534052" y="4758670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POINTER</a:t>
            </a:r>
            <a:endParaRPr lang="he-IL" dirty="0"/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8C7B453A-1300-461F-AF30-09F8C296799C}"/>
              </a:ext>
            </a:extLst>
          </p:cNvPr>
          <p:cNvSpPr/>
          <p:nvPr/>
        </p:nvSpPr>
        <p:spPr>
          <a:xfrm>
            <a:off x="167086" y="5373216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STATIC</a:t>
            </a:r>
            <a:endParaRPr lang="he-IL" dirty="0"/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FB0D1B94-288B-411B-9735-364A99C6B6B3}"/>
              </a:ext>
            </a:extLst>
          </p:cNvPr>
          <p:cNvSpPr/>
          <p:nvPr/>
        </p:nvSpPr>
        <p:spPr>
          <a:xfrm>
            <a:off x="104734" y="5832135"/>
            <a:ext cx="9543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TEMP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956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>
            <a:extLst>
              <a:ext uri="{FF2B5EF4-FFF2-40B4-BE49-F238E27FC236}">
                <a16:creationId xmlns:a16="http://schemas.microsoft.com/office/drawing/2014/main" id="{5A5F9450-4085-497B-A116-64322B1DC0CB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5875" y="747713"/>
            <a:ext cx="6572250" cy="4905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>
            <a:extLst>
              <a:ext uri="{FF2B5EF4-FFF2-40B4-BE49-F238E27FC236}">
                <a16:creationId xmlns:a16="http://schemas.microsoft.com/office/drawing/2014/main" id="{04FA17DD-B628-4074-8228-7A84AC7FD24A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6213" y="274638"/>
            <a:ext cx="6251575" cy="5851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חלוקה לקבוצות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מבחינת צורת העבודה, ניתן להבחין בין סגמנטים שונים</a:t>
            </a:r>
          </a:p>
          <a:p>
            <a:r>
              <a:rPr lang="he-IL" dirty="0"/>
              <a:t>קבוצה 1: </a:t>
            </a:r>
            <a:r>
              <a:rPr lang="en-US" dirty="0"/>
              <a:t>local, argument, this, that</a:t>
            </a:r>
            <a:endParaRPr lang="he-IL" dirty="0"/>
          </a:p>
          <a:p>
            <a:r>
              <a:rPr lang="he-IL" dirty="0"/>
              <a:t>קבוצה 2: </a:t>
            </a:r>
            <a:r>
              <a:rPr lang="en-US" dirty="0"/>
              <a:t>temp</a:t>
            </a:r>
            <a:endParaRPr lang="he-IL" dirty="0"/>
          </a:p>
          <a:p>
            <a:r>
              <a:rPr lang="he-IL" dirty="0"/>
              <a:t>קבוצה 3: </a:t>
            </a:r>
            <a:r>
              <a:rPr lang="en-US" dirty="0"/>
              <a:t>static</a:t>
            </a:r>
          </a:p>
          <a:p>
            <a:r>
              <a:rPr lang="he-IL" dirty="0"/>
              <a:t>קבוצה 4: </a:t>
            </a:r>
            <a:r>
              <a:rPr lang="en-US" dirty="0"/>
              <a:t>pointer 0, pointer 1</a:t>
            </a:r>
            <a:endParaRPr lang="he-IL" dirty="0"/>
          </a:p>
          <a:p>
            <a:r>
              <a:rPr lang="he-IL" dirty="0"/>
              <a:t>קבוצה 5: </a:t>
            </a:r>
            <a:r>
              <a:rPr lang="en-US" dirty="0"/>
              <a:t>constant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הפשוט ביותר, דחיפת מספרים שלמים חיובים למחסנית.</a:t>
            </a:r>
          </a:p>
        </p:txBody>
      </p:sp>
    </p:spTree>
    <p:extLst>
      <p:ext uri="{BB962C8B-B14F-4D97-AF65-F5344CB8AC3E}">
        <p14:creationId xmlns:p14="http://schemas.microsoft.com/office/powerpoint/2010/main" val="1267701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בקצרצרה</a:t>
            </a:r>
          </a:p>
        </p:txBody>
      </p:sp>
      <p:graphicFrame>
        <p:nvGraphicFramePr>
          <p:cNvPr id="8" name="מציין מיקום תוכן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78267"/>
              </p:ext>
            </p:extLst>
          </p:nvPr>
        </p:nvGraphicFramePr>
        <p:xfrm>
          <a:off x="179512" y="1405736"/>
          <a:ext cx="8784976" cy="52589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230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u="sng" dirty="0">
                          <a:effectLst/>
                        </a:rPr>
                        <a:t>Command</a:t>
                      </a:r>
                      <a:endParaRPr lang="en-US" sz="1050" dirty="0"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u="sng" dirty="0">
                          <a:effectLst/>
                        </a:rPr>
                        <a:t>Meaning</a:t>
                      </a:r>
                      <a:endParaRPr lang="en-US" sz="1050" dirty="0"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u="sng" dirty="0">
                          <a:effectLst/>
                        </a:rPr>
                        <a:t>Remarks</a:t>
                      </a:r>
                      <a:endParaRPr lang="en-US" sz="1050" dirty="0"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5">
                <a:tc gridSpan="4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Group 1 (local, argument, this, that)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 local x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pop the top of the stack into address RAM[ RAM[LCL] + x ]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LCL =1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push local x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push into the top of the stack the value that is in address RAM[ RAM[LCL] + x ]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 argument x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 the top of the stack into address RAM[ RAM[ARG] + x ]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ARG =2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6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push argument x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push into the top of the stack the value that is in address RAM[ RAM[ARG] + x ]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 this x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 the top of the stack into address RAM[ RAM[THIS] + x ]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THIS =3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860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push this x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push into the top of the stack the value that is in address RAM[ RAM[THIS] + x ]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 that x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 the top of the stack into address RAM[ RAM[THAT] + x]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THAT =4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866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push that x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push into the top of the stack the value that is in address RAM[ RAM[THAT] + x ]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615">
                <a:tc gridSpan="4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Group 2 (temp)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35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 temp x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pop the top of the stack into address RAM[ 5 + x ]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5 is constant value, since temp variables are saved on RAM[5-12]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726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push temp x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push into the top of the stack the value that is in address RAM[ 5 + x ]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615">
                <a:tc gridSpan="4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Group 3 (static)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028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 static x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pop the top of the stack into address RAM[</a:t>
                      </a:r>
                      <a:r>
                        <a:rPr lang="en-US" sz="1050" dirty="0" err="1">
                          <a:effectLst/>
                        </a:rPr>
                        <a:t>className.x</a:t>
                      </a:r>
                      <a:r>
                        <a:rPr lang="en-US" sz="1050" dirty="0">
                          <a:effectLst/>
                        </a:rPr>
                        <a:t> ]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rowSpan="2"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All  static variables are saved on RAM[16-255]</a:t>
                      </a: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Each class has its own static variables.</a:t>
                      </a: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Each class should have separate allocation memory for its own static variables inside RAM [16-255]</a:t>
                      </a:r>
                    </a:p>
                  </a:txBody>
                  <a:tcPr marL="19951" marR="19951" marT="0" marB="0"/>
                </a:tc>
                <a:tc rowSpan="2" hMerge="1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1500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push static x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push into the top of the stack the value that is in address RAM[</a:t>
                      </a:r>
                      <a:r>
                        <a:rPr lang="en-US" sz="1050" dirty="0" err="1">
                          <a:effectLst/>
                        </a:rPr>
                        <a:t>className.x</a:t>
                      </a:r>
                      <a:r>
                        <a:rPr lang="en-US" sz="1050" dirty="0">
                          <a:effectLst/>
                        </a:rPr>
                        <a:t> ]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8615">
                <a:tc gridSpan="4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Group 4 (pointer 0, pointer 1)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0517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 pointer 0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pop the top of the stack into address RAM[THIS]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Pointer 0 is THIS.</a:t>
                      </a: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THIS =3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735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push pointer 0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push into the top of the stack the value that is in address RAM[THIS]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517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 pointer 1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 the top of the stack into address RAM[THAT]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Pointer 1 is THAT.</a:t>
                      </a: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THAT =4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735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push pointer 1</a:t>
                      </a:r>
                      <a:endParaRPr lang="en-US" sz="10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push into the top of the stack the value that is in address RAM[THAT]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1350">
                <a:tc gridSpan="4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Group 5 (constant)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7354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push constant x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push into the top of the stack the value x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There is no 'pop' command in constant segment.</a:t>
                      </a: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951" marR="19951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309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אפשריות – קבוצה 5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מספרים קבועים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דחיפה לראש המחסנית של הערך 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כמובן, אין פעולת שליפה עם מספרים קבועים</a:t>
            </a:r>
          </a:p>
          <a:p>
            <a:r>
              <a:rPr lang="he-IL" dirty="0"/>
              <a:t>למשל: </a:t>
            </a:r>
          </a:p>
          <a:p>
            <a:endParaRPr lang="he-IL" dirty="0"/>
          </a:p>
          <a:p>
            <a:pPr lvl="2"/>
            <a:r>
              <a:rPr lang="he-IL" dirty="0"/>
              <a:t>ניגש ל </a:t>
            </a:r>
            <a:r>
              <a:rPr lang="en-US" dirty="0"/>
              <a:t>RAM[0]</a:t>
            </a:r>
            <a:r>
              <a:rPr lang="he-IL" dirty="0"/>
              <a:t> – זהו המצביע לראש המחסנית, המצביע על המקום </a:t>
            </a:r>
            <a:r>
              <a:rPr lang="he-IL" b="1" dirty="0"/>
              <a:t>הפנוי</a:t>
            </a:r>
            <a:r>
              <a:rPr lang="he-IL" dirty="0"/>
              <a:t> הבא</a:t>
            </a:r>
          </a:p>
          <a:p>
            <a:pPr lvl="2"/>
            <a:r>
              <a:rPr lang="he-IL" dirty="0"/>
              <a:t>נכניס לכתובת הרשומה שם את הערך 7</a:t>
            </a:r>
          </a:p>
          <a:p>
            <a:pPr lvl="2"/>
            <a:r>
              <a:rPr lang="he-IL" dirty="0"/>
              <a:t>נקדם את המצביע לראש המחסנית ב-1.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2843808" y="2132856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push constant x</a:t>
            </a:r>
            <a:endParaRPr lang="he-IL" sz="2400" b="1" dirty="0"/>
          </a:p>
        </p:txBody>
      </p:sp>
      <p:sp>
        <p:nvSpPr>
          <p:cNvPr id="7" name="מלבן מעוגל 6"/>
          <p:cNvSpPr/>
          <p:nvPr/>
        </p:nvSpPr>
        <p:spPr>
          <a:xfrm>
            <a:off x="3779912" y="4179561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push constant 7</a:t>
            </a:r>
            <a:endParaRPr lang="he-IL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11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תרגום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dirty="0"/>
              <a:t>// </a:t>
            </a:r>
            <a:r>
              <a:rPr lang="en-US" dirty="0" err="1"/>
              <a:t>vm</a:t>
            </a:r>
            <a:r>
              <a:rPr lang="en-US" dirty="0"/>
              <a:t> command:</a:t>
            </a:r>
            <a:r>
              <a:rPr lang="en-US" sz="3200" b="1" dirty="0"/>
              <a:t> push constant 7</a:t>
            </a:r>
          </a:p>
          <a:p>
            <a:pPr algn="l" rtl="0"/>
            <a:r>
              <a:rPr lang="en-US" b="1" dirty="0"/>
              <a:t>@7</a:t>
            </a:r>
            <a:r>
              <a:rPr lang="en-US" dirty="0"/>
              <a:t>		//register A = 7</a:t>
            </a:r>
          </a:p>
          <a:p>
            <a:pPr algn="l" rtl="0"/>
            <a:r>
              <a:rPr lang="en-US" b="1" dirty="0"/>
              <a:t>D=A</a:t>
            </a:r>
            <a:r>
              <a:rPr lang="en-US" dirty="0"/>
              <a:t>		//save the value of A in register D, </a:t>
            </a:r>
            <a:r>
              <a:rPr lang="en-US" b="1" dirty="0"/>
              <a:t>D = 7</a:t>
            </a:r>
          </a:p>
          <a:p>
            <a:pPr algn="l" rtl="0"/>
            <a:r>
              <a:rPr lang="en-US" b="1" dirty="0"/>
              <a:t>@SP</a:t>
            </a:r>
            <a:r>
              <a:rPr lang="en-US" dirty="0"/>
              <a:t>		//SP is Stack Pointer: points to the top of the stack </a:t>
            </a:r>
          </a:p>
          <a:p>
            <a:pPr marL="0" indent="0" algn="l" rtl="0">
              <a:buNone/>
            </a:pPr>
            <a:r>
              <a:rPr lang="en-US" dirty="0"/>
              <a:t>		//  (next free location of the stack).</a:t>
            </a:r>
          </a:p>
          <a:p>
            <a:pPr marL="0" indent="0" algn="l" rtl="0">
              <a:buNone/>
            </a:pPr>
            <a:r>
              <a:rPr lang="en-US" dirty="0"/>
              <a:t>		//SP = 0 and points to RAM[0]. </a:t>
            </a:r>
          </a:p>
          <a:p>
            <a:pPr marL="0" indent="0" algn="l" rtl="0">
              <a:buNone/>
            </a:pPr>
            <a:r>
              <a:rPr lang="en-US" dirty="0"/>
              <a:t>		//suppose the stack top points to RAM[256] so SP = RAM[0]=256.</a:t>
            </a:r>
          </a:p>
          <a:p>
            <a:pPr marL="0" indent="0" algn="l" rtl="0">
              <a:buNone/>
            </a:pPr>
            <a:r>
              <a:rPr lang="en-US" dirty="0"/>
              <a:t>		//current command is: A=0</a:t>
            </a:r>
          </a:p>
          <a:p>
            <a:pPr algn="l" rtl="0"/>
            <a:r>
              <a:rPr lang="en-US" b="1" dirty="0"/>
              <a:t>A=M</a:t>
            </a:r>
            <a:r>
              <a:rPr lang="en-US" dirty="0"/>
              <a:t>		//M is shortcut name to RAM[A]. </a:t>
            </a:r>
          </a:p>
          <a:p>
            <a:pPr marL="0" indent="0" algn="l" rtl="0">
              <a:buNone/>
            </a:pPr>
            <a:r>
              <a:rPr lang="en-US" dirty="0"/>
              <a:t>		//since A=0 from the previous command </a:t>
            </a:r>
          </a:p>
          <a:p>
            <a:pPr marL="0" indent="0" algn="l" rtl="0">
              <a:buNone/>
            </a:pPr>
            <a:r>
              <a:rPr lang="en-US" dirty="0"/>
              <a:t>		//then current command is: A = RAM[A] = RAM[0] = 256. =&gt; A=256</a:t>
            </a:r>
          </a:p>
          <a:p>
            <a:pPr algn="l" rtl="0"/>
            <a:r>
              <a:rPr lang="en-US" b="1" dirty="0"/>
              <a:t>M=D</a:t>
            </a:r>
            <a:r>
              <a:rPr lang="en-US" dirty="0"/>
              <a:t>		//RAM[A]= D. </a:t>
            </a:r>
            <a:r>
              <a:rPr lang="en-US" b="1" dirty="0"/>
              <a:t>RAM[256]=7</a:t>
            </a:r>
            <a:r>
              <a:rPr lang="en-US" dirty="0"/>
              <a:t>. </a:t>
            </a:r>
          </a:p>
          <a:p>
            <a:pPr marL="0" indent="0" algn="l" rtl="0">
              <a:buNone/>
            </a:pPr>
            <a:r>
              <a:rPr lang="en-US" dirty="0"/>
              <a:t>		//meaning: push 7 to the top of the stack, which is now RAM[256].</a:t>
            </a:r>
          </a:p>
          <a:p>
            <a:pPr marL="0" indent="0" algn="l" rtl="0">
              <a:buNone/>
            </a:pPr>
            <a:r>
              <a:rPr lang="he-IL" dirty="0"/>
              <a:t> </a:t>
            </a:r>
            <a:endParaRPr lang="en-US" dirty="0"/>
          </a:p>
          <a:p>
            <a:pPr algn="l" rtl="0"/>
            <a:r>
              <a:rPr lang="en-US" b="1" dirty="0"/>
              <a:t>@SP</a:t>
            </a:r>
            <a:r>
              <a:rPr lang="en-US" dirty="0"/>
              <a:t>		//after pushing 7 to the stack, we want to increment the stack pointer.</a:t>
            </a:r>
          </a:p>
          <a:p>
            <a:pPr marL="0" indent="0" algn="l" rtl="0">
              <a:buNone/>
            </a:pPr>
            <a:r>
              <a:rPr lang="en-US" dirty="0"/>
              <a:t>		//current command is: A=0</a:t>
            </a:r>
          </a:p>
          <a:p>
            <a:pPr algn="l" rtl="0"/>
            <a:r>
              <a:rPr lang="en-US" b="1" dirty="0"/>
              <a:t>M=M+1</a:t>
            </a:r>
            <a:r>
              <a:rPr lang="en-US" dirty="0"/>
              <a:t>		//RAM[A]=RAM[A]+1 =&gt; RAM[0] = RAM[0] + 1 =&gt; </a:t>
            </a:r>
            <a:r>
              <a:rPr lang="en-US" b="1" dirty="0"/>
              <a:t>RAM[0] = 256+1 = 257.</a:t>
            </a:r>
          </a:p>
          <a:p>
            <a:pPr marL="0" indent="0" algn="l" rtl="0">
              <a:buNone/>
            </a:pPr>
            <a:r>
              <a:rPr lang="en-US" dirty="0"/>
              <a:t>		//so now the stack pointer, saved in RAM[0], points to RAM[257]</a:t>
            </a:r>
          </a:p>
          <a:p>
            <a:pPr marL="0" indent="0" rtl="0">
              <a:buNone/>
            </a:pPr>
            <a:endParaRPr lang="en-US" dirty="0"/>
          </a:p>
          <a:p>
            <a:pPr marL="0" indent="0" rtl="0">
              <a:buNone/>
            </a:pPr>
            <a:r>
              <a:rPr lang="he-IL" sz="2600" b="1" dirty="0">
                <a:solidFill>
                  <a:schemeClr val="accent2"/>
                </a:solidFill>
              </a:rPr>
              <a:t>בסיום ביצוע הפקודה, הערך 7 שמור בראש המחסנית, והמצביע לראש המחסנית התקדם ב-1</a:t>
            </a:r>
            <a:endParaRPr lang="en-US" sz="2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והיום: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>
                <a:latin typeface="Arial"/>
              </a:rPr>
              <a:t>שפת </a:t>
            </a:r>
            <a:r>
              <a:rPr lang="en-US" dirty="0">
                <a:latin typeface="Arial"/>
              </a:rPr>
              <a:t>VM</a:t>
            </a:r>
            <a:r>
              <a:rPr lang="he-IL" dirty="0">
                <a:latin typeface="Arial"/>
              </a:rPr>
              <a:t> - המשך</a:t>
            </a:r>
          </a:p>
          <a:p>
            <a:r>
              <a:rPr lang="he-IL" dirty="0"/>
              <a:t>תרגום לשפת </a:t>
            </a:r>
            <a:r>
              <a:rPr lang="en-US" dirty="0"/>
              <a:t>ASM</a:t>
            </a:r>
            <a:endParaRPr lang="he-IL" dirty="0"/>
          </a:p>
          <a:p>
            <a:r>
              <a:rPr lang="he-IL" dirty="0">
                <a:latin typeface="Arial"/>
              </a:rPr>
              <a:t>שימוש </a:t>
            </a:r>
            <a:r>
              <a:rPr lang="he-IL" dirty="0" err="1">
                <a:latin typeface="Arial"/>
              </a:rPr>
              <a:t>באמולטורים</a:t>
            </a:r>
            <a:endParaRPr lang="he-IL" dirty="0">
              <a:latin typeface="Arial"/>
            </a:endParaRPr>
          </a:p>
          <a:p>
            <a:r>
              <a:rPr lang="he-IL" dirty="0">
                <a:latin typeface="Arial"/>
              </a:rPr>
              <a:t>תרגיל 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0141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בדיוק אותו דבר....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/>
              <a:t>//  </a:t>
            </a:r>
            <a:r>
              <a:rPr lang="en-US" dirty="0" err="1"/>
              <a:t>vm</a:t>
            </a:r>
            <a:r>
              <a:rPr lang="en-US" dirty="0"/>
              <a:t> command: </a:t>
            </a:r>
            <a:r>
              <a:rPr lang="en-US" b="1" dirty="0"/>
              <a:t>push constant 8</a:t>
            </a:r>
          </a:p>
          <a:p>
            <a:pPr algn="l" rtl="0"/>
            <a:r>
              <a:rPr lang="en-US" dirty="0"/>
              <a:t>@8</a:t>
            </a:r>
          </a:p>
          <a:p>
            <a:pPr algn="l" rtl="0"/>
            <a:r>
              <a:rPr lang="en-US" dirty="0"/>
              <a:t>D=A</a:t>
            </a:r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A=M</a:t>
            </a:r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M=M+1	</a:t>
            </a:r>
          </a:p>
          <a:p>
            <a:pPr marL="0" indent="0" algn="l" rtl="0">
              <a:buNone/>
            </a:pPr>
            <a:r>
              <a:rPr lang="he-IL" dirty="0"/>
              <a:t> </a:t>
            </a:r>
            <a:endParaRPr lang="en-US" dirty="0"/>
          </a:p>
          <a:p>
            <a:pPr algn="l" rtl="0"/>
            <a:r>
              <a:rPr lang="en-US" dirty="0"/>
              <a:t>//after pushing 8 to the stack,	RAM[0] = 258</a:t>
            </a:r>
          </a:p>
          <a:p>
            <a:pPr marL="0" indent="0" algn="ctr">
              <a:buNone/>
            </a:pPr>
            <a:r>
              <a:rPr lang="he-IL" sz="2000" b="1" dirty="0">
                <a:solidFill>
                  <a:schemeClr val="accent2"/>
                </a:solidFill>
              </a:rPr>
              <a:t>בסיום ביצוע הפקודה, הערך 8 שמור בראש המחסנית, </a:t>
            </a:r>
            <a:br>
              <a:rPr lang="en-US" sz="2000" b="1" dirty="0">
                <a:solidFill>
                  <a:schemeClr val="accent2"/>
                </a:solidFill>
              </a:rPr>
            </a:br>
            <a:r>
              <a:rPr lang="he-IL" sz="2000" b="1" dirty="0">
                <a:solidFill>
                  <a:schemeClr val="accent2"/>
                </a:solidFill>
              </a:rPr>
              <a:t>והמצביע לראש המחסנית התקדם ב-1</a:t>
            </a:r>
            <a:endParaRPr lang="en-US" sz="2000" b="1" dirty="0">
              <a:solidFill>
                <a:schemeClr val="accent2"/>
              </a:solidFill>
            </a:endParaRP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916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אפשריות – קבוצה 1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משתנים מקומיים (של פונקציה), כזכור </a:t>
            </a:r>
            <a:r>
              <a:rPr lang="en-US" dirty="0"/>
              <a:t>LCL</a:t>
            </a:r>
            <a:r>
              <a:rPr lang="he-IL" dirty="0"/>
              <a:t>= </a:t>
            </a:r>
            <a:r>
              <a:rPr lang="en-US" dirty="0"/>
              <a:t>RAM[1]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דחיפה לראש המחסנית את הערך הנמצא ב </a:t>
            </a:r>
            <a:r>
              <a:rPr lang="en-US" dirty="0"/>
              <a:t>RAM[LCL+X]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שליפה של הערך בראש המחסנית והעתקה שלו אל </a:t>
            </a:r>
            <a:r>
              <a:rPr lang="en-US" dirty="0"/>
              <a:t>RAM[LCL+X]</a:t>
            </a:r>
            <a:endParaRPr lang="he-IL" dirty="0"/>
          </a:p>
          <a:p>
            <a:endParaRPr lang="he-IL" dirty="0"/>
          </a:p>
          <a:p>
            <a:r>
              <a:rPr lang="he-IL" dirty="0"/>
              <a:t>למשל: </a:t>
            </a:r>
          </a:p>
          <a:p>
            <a:endParaRPr lang="he-IL" dirty="0"/>
          </a:p>
          <a:p>
            <a:pPr lvl="2"/>
            <a:r>
              <a:rPr lang="he-IL" dirty="0"/>
              <a:t>ניגש ל </a:t>
            </a:r>
            <a:r>
              <a:rPr lang="en-US" dirty="0"/>
              <a:t>RAM[1]</a:t>
            </a:r>
            <a:r>
              <a:rPr lang="he-IL" dirty="0"/>
              <a:t> – זהו המצביע לאזור המשתנים המקומיים, ונחשב את ערכו +7.</a:t>
            </a:r>
          </a:p>
          <a:p>
            <a:pPr lvl="2"/>
            <a:r>
              <a:rPr lang="he-IL" dirty="0"/>
              <a:t>ניגש לכתובת שחישבנו, ונכניס לראש המחסנית את הערך שיש בכתובת זו.</a:t>
            </a:r>
          </a:p>
          <a:p>
            <a:pPr lvl="2"/>
            <a:r>
              <a:rPr lang="he-IL" dirty="0"/>
              <a:t>נקדם את המצביע לראש המחסנית ב-1.</a:t>
            </a:r>
          </a:p>
          <a:p>
            <a:pPr lvl="2"/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6" name="מלבן מעוגל 5"/>
          <p:cNvSpPr/>
          <p:nvPr/>
        </p:nvSpPr>
        <p:spPr>
          <a:xfrm>
            <a:off x="2843808" y="2132856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push local x</a:t>
            </a:r>
            <a:endParaRPr lang="he-IL" sz="2400" b="1" dirty="0"/>
          </a:p>
        </p:txBody>
      </p:sp>
      <p:sp>
        <p:nvSpPr>
          <p:cNvPr id="7" name="מלבן מעוגל 6"/>
          <p:cNvSpPr/>
          <p:nvPr/>
        </p:nvSpPr>
        <p:spPr>
          <a:xfrm>
            <a:off x="3779912" y="47251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push local 7</a:t>
            </a:r>
            <a:endParaRPr lang="he-IL" dirty="0">
              <a:solidFill>
                <a:schemeClr val="accent4"/>
              </a:solidFill>
            </a:endParaRPr>
          </a:p>
        </p:txBody>
      </p:sp>
      <p:sp>
        <p:nvSpPr>
          <p:cNvPr id="8" name="מלבן מעוגל 7"/>
          <p:cNvSpPr/>
          <p:nvPr/>
        </p:nvSpPr>
        <p:spPr>
          <a:xfrm>
            <a:off x="2915816" y="3248980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pop local x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3542953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משתנים מקומיים –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//</a:t>
            </a:r>
            <a:r>
              <a:rPr lang="en-US" b="1" dirty="0"/>
              <a:t>push local 0</a:t>
            </a:r>
          </a:p>
          <a:p>
            <a:pPr algn="l" rtl="0"/>
            <a:r>
              <a:rPr lang="en-US" dirty="0"/>
              <a:t>@0		 //=@SP</a:t>
            </a:r>
          </a:p>
          <a:p>
            <a:pPr algn="l" rtl="0"/>
            <a:r>
              <a:rPr lang="en-US" dirty="0"/>
              <a:t>D=A</a:t>
            </a:r>
          </a:p>
          <a:p>
            <a:pPr algn="l" rtl="0"/>
            <a:r>
              <a:rPr lang="en-US" dirty="0"/>
              <a:t>@LCL</a:t>
            </a:r>
          </a:p>
          <a:p>
            <a:pPr algn="l" rtl="0"/>
            <a:r>
              <a:rPr lang="en-US" dirty="0"/>
              <a:t>A=M+D</a:t>
            </a:r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A=M</a:t>
            </a:r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M=M+1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8193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אפשריות – קבוצה 1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ארגומנטים (פרמטרים שנשלחו), כזכור </a:t>
            </a:r>
            <a:r>
              <a:rPr lang="en-US" dirty="0"/>
              <a:t>ARG</a:t>
            </a:r>
            <a:r>
              <a:rPr lang="he-IL" dirty="0"/>
              <a:t> = </a:t>
            </a:r>
            <a:r>
              <a:rPr lang="en-US" dirty="0"/>
              <a:t>RAM[2]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דחיפה לראש המחסנית את הערך הנמצא ב </a:t>
            </a:r>
            <a:r>
              <a:rPr lang="en-US" dirty="0"/>
              <a:t>RAM[ARG+X]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שליפה של הערך בראש המחסנית והעתקה שלו אל </a:t>
            </a:r>
            <a:r>
              <a:rPr lang="en-US" dirty="0"/>
              <a:t>RAM[ARG+X]</a:t>
            </a:r>
            <a:endParaRPr lang="he-IL" dirty="0"/>
          </a:p>
          <a:p>
            <a:endParaRPr lang="he-IL" dirty="0"/>
          </a:p>
          <a:p>
            <a:r>
              <a:rPr lang="he-IL" dirty="0"/>
              <a:t>למשל: </a:t>
            </a:r>
          </a:p>
          <a:p>
            <a:endParaRPr lang="he-IL" dirty="0"/>
          </a:p>
          <a:p>
            <a:pPr lvl="2"/>
            <a:r>
              <a:rPr lang="he-IL" dirty="0"/>
              <a:t>ניגש ל </a:t>
            </a:r>
            <a:r>
              <a:rPr lang="en-US" dirty="0"/>
              <a:t>RAM[2]</a:t>
            </a:r>
            <a:r>
              <a:rPr lang="he-IL" dirty="0"/>
              <a:t> –זהו המצביע לאזור ארגומנטים, ונחשב את ערכו + 2.</a:t>
            </a:r>
          </a:p>
          <a:p>
            <a:pPr lvl="2"/>
            <a:r>
              <a:rPr lang="he-IL" dirty="0"/>
              <a:t>ניגש לכתובת שחישבנו, ונכניס לראש המחסנית את הערך שיש בכתובת זו.</a:t>
            </a:r>
          </a:p>
          <a:p>
            <a:pPr lvl="2"/>
            <a:r>
              <a:rPr lang="he-IL" dirty="0"/>
              <a:t>נקדם את המצביע לראש המחסנית ב-1.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2843808" y="2132856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push argument x</a:t>
            </a:r>
            <a:endParaRPr lang="he-IL" sz="2400" b="1" dirty="0"/>
          </a:p>
        </p:txBody>
      </p:sp>
      <p:sp>
        <p:nvSpPr>
          <p:cNvPr id="7" name="מלבן מעוגל 6"/>
          <p:cNvSpPr/>
          <p:nvPr/>
        </p:nvSpPr>
        <p:spPr>
          <a:xfrm>
            <a:off x="3779912" y="47251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push argument 2</a:t>
            </a:r>
            <a:endParaRPr lang="he-IL" dirty="0">
              <a:solidFill>
                <a:schemeClr val="accent4"/>
              </a:solidFill>
            </a:endParaRPr>
          </a:p>
        </p:txBody>
      </p:sp>
      <p:sp>
        <p:nvSpPr>
          <p:cNvPr id="8" name="מלבן מעוגל 7"/>
          <p:cNvSpPr/>
          <p:nvPr/>
        </p:nvSpPr>
        <p:spPr>
          <a:xfrm>
            <a:off x="2915816" y="3248980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pop argument x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3337434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ארגומנטים –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// </a:t>
            </a:r>
            <a:r>
              <a:rPr lang="en-US" b="1" dirty="0"/>
              <a:t>push argument 2</a:t>
            </a:r>
          </a:p>
          <a:p>
            <a:pPr algn="l" rtl="0"/>
            <a:r>
              <a:rPr lang="en-US" dirty="0"/>
              <a:t>@ARG    	 // A = argument segment base address</a:t>
            </a:r>
          </a:p>
          <a:p>
            <a:pPr algn="l" rtl="0"/>
            <a:r>
              <a:rPr lang="en-US" dirty="0"/>
              <a:t>D=A      	 </a:t>
            </a:r>
          </a:p>
          <a:p>
            <a:pPr algn="l" rtl="0"/>
            <a:r>
              <a:rPr lang="en-US" dirty="0"/>
              <a:t>@2	      	 // A = 2</a:t>
            </a:r>
          </a:p>
          <a:p>
            <a:pPr algn="l" rtl="0"/>
            <a:r>
              <a:rPr lang="en-US" dirty="0"/>
              <a:t>D=D+A   	</a:t>
            </a:r>
          </a:p>
          <a:p>
            <a:pPr algn="l" rtl="0"/>
            <a:r>
              <a:rPr lang="en-US" dirty="0"/>
              <a:t>A=D     </a:t>
            </a:r>
            <a:r>
              <a:rPr lang="en-US"/>
              <a:t>	D=M      </a:t>
            </a:r>
            <a:r>
              <a:rPr lang="en-US" dirty="0"/>
              <a:t>	// D = M[A]          </a:t>
            </a:r>
          </a:p>
          <a:p>
            <a:pPr algn="l" rtl="0"/>
            <a:r>
              <a:rPr lang="en-US" dirty="0"/>
              <a:t>@SP      	// A = stack pointer memory address</a:t>
            </a:r>
          </a:p>
          <a:p>
            <a:pPr algn="l" rtl="0"/>
            <a:r>
              <a:rPr lang="en-US" dirty="0"/>
              <a:t>M=D      	// M[A] = D          </a:t>
            </a:r>
          </a:p>
          <a:p>
            <a:pPr algn="l" rtl="0"/>
            <a:r>
              <a:rPr lang="en-US" dirty="0"/>
              <a:t>@SP      	// A = stack pointer memory address</a:t>
            </a:r>
          </a:p>
          <a:p>
            <a:pPr algn="l" rtl="0"/>
            <a:r>
              <a:rPr lang="en-US" dirty="0"/>
              <a:t>M=M+1    	// M[A] = M[A] + 1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287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אפשריות – קבוצה 1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משתנים </a:t>
            </a:r>
            <a:r>
              <a:rPr lang="he-IL" dirty="0" err="1"/>
              <a:t>בערימה</a:t>
            </a:r>
            <a:r>
              <a:rPr lang="he-IL" dirty="0"/>
              <a:t> (שדות של העצם), כזכור </a:t>
            </a:r>
            <a:r>
              <a:rPr lang="en-US" dirty="0"/>
              <a:t>THIS</a:t>
            </a:r>
            <a:r>
              <a:rPr lang="he-IL" dirty="0"/>
              <a:t>= </a:t>
            </a:r>
            <a:r>
              <a:rPr lang="en-US" dirty="0"/>
              <a:t>RAM[3]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דחיפה לראש המחסנית את הערך הנמצא ב </a:t>
            </a:r>
            <a:r>
              <a:rPr lang="en-US" dirty="0"/>
              <a:t>RAM[THIS+X]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שליפה של הערך בראש המחסנית והעתקה שלו אל </a:t>
            </a:r>
            <a:r>
              <a:rPr lang="en-US" dirty="0"/>
              <a:t>RAM[THIS+X]</a:t>
            </a:r>
            <a:endParaRPr lang="he-IL" dirty="0"/>
          </a:p>
          <a:p>
            <a:endParaRPr lang="he-IL" dirty="0"/>
          </a:p>
          <a:p>
            <a:r>
              <a:rPr lang="he-IL" dirty="0"/>
              <a:t>למשל: </a:t>
            </a:r>
          </a:p>
          <a:p>
            <a:endParaRPr lang="he-IL" dirty="0"/>
          </a:p>
          <a:p>
            <a:pPr lvl="2"/>
            <a:r>
              <a:rPr lang="he-IL" dirty="0"/>
              <a:t>ניגש לראש המחסנית ונשלוף את הערך שיש בה.</a:t>
            </a:r>
          </a:p>
          <a:p>
            <a:pPr lvl="2"/>
            <a:r>
              <a:rPr lang="he-IL" dirty="0"/>
              <a:t>ניגש ל  </a:t>
            </a:r>
            <a:r>
              <a:rPr lang="en-US" dirty="0"/>
              <a:t>RAM[3]</a:t>
            </a:r>
            <a:r>
              <a:rPr lang="he-IL" dirty="0"/>
              <a:t>, זהו המצביע לאזור הערימה. </a:t>
            </a:r>
            <a:r>
              <a:rPr lang="he-IL" b="1" dirty="0"/>
              <a:t>ונחשב את ערכו + 6.</a:t>
            </a:r>
          </a:p>
          <a:p>
            <a:pPr lvl="2"/>
            <a:r>
              <a:rPr lang="he-IL" dirty="0"/>
              <a:t>ניגש לכתובת שחישבנו, ונכניס לתוכה את הערך ששלפנו מהמחסנית</a:t>
            </a:r>
          </a:p>
          <a:p>
            <a:pPr lvl="2"/>
            <a:r>
              <a:rPr lang="he-IL" b="1" dirty="0"/>
              <a:t>נחסר</a:t>
            </a:r>
            <a:r>
              <a:rPr lang="he-IL" dirty="0"/>
              <a:t> את המצביע לראש המחסנית ב-1.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2843808" y="2132856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push this x</a:t>
            </a:r>
            <a:endParaRPr lang="he-IL" sz="2400" b="1" dirty="0"/>
          </a:p>
        </p:txBody>
      </p:sp>
      <p:sp>
        <p:nvSpPr>
          <p:cNvPr id="7" name="מלבן מעוגל 6"/>
          <p:cNvSpPr/>
          <p:nvPr/>
        </p:nvSpPr>
        <p:spPr>
          <a:xfrm>
            <a:off x="3779912" y="47251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pop this 6</a:t>
            </a:r>
            <a:endParaRPr lang="he-IL" dirty="0">
              <a:solidFill>
                <a:schemeClr val="accent4"/>
              </a:solidFill>
            </a:endParaRPr>
          </a:p>
        </p:txBody>
      </p:sp>
      <p:sp>
        <p:nvSpPr>
          <p:cNvPr id="8" name="מלבן מעוגל 7"/>
          <p:cNvSpPr/>
          <p:nvPr/>
        </p:nvSpPr>
        <p:spPr>
          <a:xfrm>
            <a:off x="2915816" y="3248980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pop this x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450044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ערימה –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// </a:t>
            </a:r>
            <a:r>
              <a:rPr lang="en-US" dirty="0" err="1"/>
              <a:t>vm</a:t>
            </a:r>
            <a:r>
              <a:rPr lang="en-US" dirty="0"/>
              <a:t> command: </a:t>
            </a:r>
            <a:r>
              <a:rPr lang="en-US" b="1" dirty="0"/>
              <a:t>pop this 6</a:t>
            </a:r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A=M-1</a:t>
            </a:r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en-US" dirty="0"/>
              <a:t>@THIS</a:t>
            </a:r>
          </a:p>
          <a:p>
            <a:pPr algn="l" rtl="0"/>
            <a:r>
              <a:rPr lang="en-US" dirty="0"/>
              <a:t>A=M</a:t>
            </a:r>
          </a:p>
          <a:p>
            <a:pPr algn="l" rtl="0"/>
            <a:r>
              <a:rPr lang="en-US" dirty="0"/>
              <a:t>A=A+1</a:t>
            </a:r>
          </a:p>
          <a:p>
            <a:pPr algn="l" rtl="0"/>
            <a:r>
              <a:rPr lang="en-US" dirty="0"/>
              <a:t>A=A+1</a:t>
            </a:r>
          </a:p>
          <a:p>
            <a:pPr algn="l" rtl="0"/>
            <a:r>
              <a:rPr lang="en-US" dirty="0"/>
              <a:t>A=A+1</a:t>
            </a:r>
          </a:p>
          <a:p>
            <a:pPr algn="l" rtl="0"/>
            <a:r>
              <a:rPr lang="en-US" dirty="0"/>
              <a:t>A=A+1</a:t>
            </a:r>
          </a:p>
          <a:p>
            <a:pPr algn="l" rtl="0"/>
            <a:r>
              <a:rPr lang="en-US" dirty="0"/>
              <a:t>A=A+1</a:t>
            </a:r>
          </a:p>
          <a:p>
            <a:pPr algn="l" rtl="0"/>
            <a:r>
              <a:rPr lang="en-US" dirty="0"/>
              <a:t>A=A+1</a:t>
            </a:r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en-US" dirty="0"/>
              <a:t>@SP		//decrement the stack top pointer (pop)</a:t>
            </a:r>
          </a:p>
          <a:p>
            <a:pPr algn="l" rtl="0"/>
            <a:r>
              <a:rPr lang="en-US" dirty="0"/>
              <a:t>M=M-1</a:t>
            </a:r>
          </a:p>
        </p:txBody>
      </p:sp>
    </p:spTree>
    <p:extLst>
      <p:ext uri="{BB962C8B-B14F-4D97-AF65-F5344CB8AC3E}">
        <p14:creationId xmlns:p14="http://schemas.microsoft.com/office/powerpoint/2010/main" val="3712805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אפשריות – קבוצה 1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משתנים </a:t>
            </a:r>
            <a:r>
              <a:rPr lang="he-IL" dirty="0" err="1"/>
              <a:t>בערימה</a:t>
            </a:r>
            <a:r>
              <a:rPr lang="he-IL" dirty="0"/>
              <a:t> (מקומות במערך), כזכור </a:t>
            </a:r>
            <a:r>
              <a:rPr lang="en-US" dirty="0"/>
              <a:t>THAT</a:t>
            </a:r>
            <a:r>
              <a:rPr lang="he-IL" dirty="0"/>
              <a:t>= </a:t>
            </a:r>
            <a:r>
              <a:rPr lang="en-US" dirty="0"/>
              <a:t>RAM[4]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דחיפה לראש המחסנית את הערך הנמצא ב </a:t>
            </a:r>
            <a:r>
              <a:rPr lang="en-US" dirty="0"/>
              <a:t>RAM[THAT+X]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שליפה של הערך בראש המחסנית והעתקה שלו אל </a:t>
            </a:r>
            <a:r>
              <a:rPr lang="en-US" dirty="0"/>
              <a:t>RAM[THAT+X]</a:t>
            </a:r>
            <a:endParaRPr lang="he-IL" dirty="0"/>
          </a:p>
          <a:p>
            <a:endParaRPr lang="he-IL" dirty="0"/>
          </a:p>
          <a:p>
            <a:r>
              <a:rPr lang="he-IL" dirty="0"/>
              <a:t>למשל: </a:t>
            </a:r>
          </a:p>
          <a:p>
            <a:endParaRPr lang="he-IL" dirty="0"/>
          </a:p>
          <a:p>
            <a:pPr lvl="2"/>
            <a:r>
              <a:rPr lang="he-IL" dirty="0"/>
              <a:t>ניגש ל </a:t>
            </a:r>
            <a:r>
              <a:rPr lang="en-US" dirty="0"/>
              <a:t>RAM[4]</a:t>
            </a:r>
            <a:r>
              <a:rPr lang="he-IL" dirty="0"/>
              <a:t> –זהו המצביע לאזור הערימה, ונחשב את ערכו + 5.</a:t>
            </a:r>
          </a:p>
          <a:p>
            <a:pPr lvl="2"/>
            <a:r>
              <a:rPr lang="he-IL" dirty="0"/>
              <a:t>ניגש לכתובת שחישבנו, ונכניס לראש המחסנית את הערך שיש בכתובת זו.</a:t>
            </a:r>
          </a:p>
          <a:p>
            <a:pPr lvl="2"/>
            <a:r>
              <a:rPr lang="he-IL" dirty="0"/>
              <a:t>נקדם את המצביע לראש המחסנית ב-1.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2843808" y="2132856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push that x</a:t>
            </a:r>
            <a:endParaRPr lang="he-IL" sz="2400" b="1" dirty="0"/>
          </a:p>
        </p:txBody>
      </p:sp>
      <p:sp>
        <p:nvSpPr>
          <p:cNvPr id="7" name="מלבן מעוגל 6"/>
          <p:cNvSpPr/>
          <p:nvPr/>
        </p:nvSpPr>
        <p:spPr>
          <a:xfrm>
            <a:off x="3779912" y="47251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push that 5</a:t>
            </a:r>
            <a:endParaRPr lang="he-IL" dirty="0">
              <a:solidFill>
                <a:schemeClr val="accent4"/>
              </a:solidFill>
            </a:endParaRPr>
          </a:p>
        </p:txBody>
      </p:sp>
      <p:sp>
        <p:nvSpPr>
          <p:cNvPr id="8" name="מלבן מעוגל 7"/>
          <p:cNvSpPr/>
          <p:nvPr/>
        </p:nvSpPr>
        <p:spPr>
          <a:xfrm>
            <a:off x="2915816" y="3248980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pop that x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284374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ערימה –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// </a:t>
            </a:r>
            <a:r>
              <a:rPr lang="en-US" dirty="0" err="1"/>
              <a:t>vm</a:t>
            </a:r>
            <a:r>
              <a:rPr lang="en-US" dirty="0"/>
              <a:t> command: </a:t>
            </a:r>
            <a:r>
              <a:rPr lang="en-US" b="1" dirty="0"/>
              <a:t>push that 5</a:t>
            </a:r>
          </a:p>
          <a:p>
            <a:pPr algn="l" rtl="0"/>
            <a:r>
              <a:rPr lang="en-US" dirty="0"/>
              <a:t>@5</a:t>
            </a:r>
          </a:p>
          <a:p>
            <a:pPr algn="l" rtl="0"/>
            <a:r>
              <a:rPr lang="en-US" dirty="0"/>
              <a:t>D=A</a:t>
            </a:r>
          </a:p>
          <a:p>
            <a:pPr algn="l" rtl="0"/>
            <a:r>
              <a:rPr lang="en-US" dirty="0"/>
              <a:t>@THAT</a:t>
            </a:r>
          </a:p>
          <a:p>
            <a:pPr algn="l" rtl="0"/>
            <a:r>
              <a:rPr lang="en-US" dirty="0"/>
              <a:t>A=M+D</a:t>
            </a:r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A=M</a:t>
            </a:r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en-US" dirty="0"/>
              <a:t>@SP</a:t>
            </a:r>
          </a:p>
          <a:p>
            <a:pPr algn="l" rtl="0"/>
            <a:r>
              <a:rPr lang="en-US" dirty="0"/>
              <a:t>M=M+1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4163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אפשריות – קבוצה 2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משתנים זמניים, כזכור </a:t>
            </a:r>
            <a:r>
              <a:rPr lang="en-US" dirty="0"/>
              <a:t>TEMP</a:t>
            </a:r>
            <a:r>
              <a:rPr lang="he-IL" dirty="0"/>
              <a:t>= </a:t>
            </a:r>
            <a:r>
              <a:rPr lang="en-US" dirty="0"/>
              <a:t>RAM[5-12]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דחיפה לראש המחסנית את הערך הנמצא ב </a:t>
            </a:r>
            <a:r>
              <a:rPr lang="en-US" dirty="0"/>
              <a:t>RAM[5+X]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שליפה של הערך בראש המחסנית והעתקה שלו אל </a:t>
            </a:r>
            <a:r>
              <a:rPr lang="en-US" dirty="0"/>
              <a:t>RAM[5+X]</a:t>
            </a:r>
            <a:endParaRPr lang="he-IL" dirty="0"/>
          </a:p>
          <a:p>
            <a:endParaRPr lang="he-IL" dirty="0"/>
          </a:p>
          <a:p>
            <a:r>
              <a:rPr lang="he-IL" dirty="0"/>
              <a:t>למשל: </a:t>
            </a:r>
          </a:p>
          <a:p>
            <a:endParaRPr lang="he-IL" dirty="0"/>
          </a:p>
          <a:p>
            <a:pPr lvl="2"/>
            <a:r>
              <a:rPr lang="he-IL" dirty="0"/>
              <a:t>ניגש לראש המחסנית ונשלוף את הערך שיש בה.</a:t>
            </a:r>
          </a:p>
          <a:p>
            <a:pPr lvl="2"/>
            <a:r>
              <a:rPr lang="he-IL" dirty="0"/>
              <a:t>ניגש ל </a:t>
            </a:r>
            <a:r>
              <a:rPr lang="en-US" dirty="0"/>
              <a:t>RAM[11]</a:t>
            </a:r>
            <a:r>
              <a:rPr lang="he-IL" dirty="0"/>
              <a:t>, ונדחוף לתוכה את הערך ששלפנו מהמחסנית</a:t>
            </a:r>
          </a:p>
          <a:p>
            <a:r>
              <a:rPr lang="he-IL" b="1" dirty="0"/>
              <a:t>דגש: ערכו של </a:t>
            </a:r>
            <a:r>
              <a:rPr lang="en-US" b="1" dirty="0"/>
              <a:t>X</a:t>
            </a:r>
            <a:r>
              <a:rPr lang="he-IL" b="1" dirty="0"/>
              <a:t> נע בין 0 ל- 7.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2843808" y="2132856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push temp x</a:t>
            </a:r>
            <a:endParaRPr lang="he-IL" sz="2400" b="1" dirty="0"/>
          </a:p>
        </p:txBody>
      </p:sp>
      <p:sp>
        <p:nvSpPr>
          <p:cNvPr id="7" name="מלבן מעוגל 6"/>
          <p:cNvSpPr/>
          <p:nvPr/>
        </p:nvSpPr>
        <p:spPr>
          <a:xfrm>
            <a:off x="3779912" y="47251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pop temp 6</a:t>
            </a:r>
            <a:endParaRPr lang="he-IL" dirty="0">
              <a:solidFill>
                <a:schemeClr val="accent4"/>
              </a:solidFill>
            </a:endParaRPr>
          </a:p>
        </p:txBody>
      </p:sp>
      <p:sp>
        <p:nvSpPr>
          <p:cNvPr id="8" name="מלבן מעוגל 7"/>
          <p:cNvSpPr/>
          <p:nvPr/>
        </p:nvSpPr>
        <p:spPr>
          <a:xfrm>
            <a:off x="2915816" y="3248980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/>
              <a:t>pop temp x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41600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המטרה: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כתיבת חלק ראשון של קומפיילר המתרגם משפת </a:t>
            </a:r>
            <a:r>
              <a:rPr lang="en-US" dirty="0"/>
              <a:t>VM</a:t>
            </a:r>
            <a:r>
              <a:rPr lang="he-IL" dirty="0"/>
              <a:t> לשפת </a:t>
            </a:r>
            <a:r>
              <a:rPr lang="en-US" dirty="0"/>
              <a:t>ASM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תרגום פקודות אריתמטיות</a:t>
            </a:r>
          </a:p>
          <a:p>
            <a:pPr lvl="1"/>
            <a:r>
              <a:rPr lang="he-IL" dirty="0"/>
              <a:t>תרגום פקודות גישה לזיכרון (מחסנית)</a:t>
            </a:r>
          </a:p>
          <a:p>
            <a:pPr lvl="1"/>
            <a:r>
              <a:rPr lang="he-IL" dirty="0"/>
              <a:t>הרצת קוד </a:t>
            </a:r>
            <a:r>
              <a:rPr lang="he-IL" dirty="0" err="1"/>
              <a:t>באמולטור</a:t>
            </a:r>
            <a:endParaRPr lang="he-IL" dirty="0"/>
          </a:p>
          <a:p>
            <a:r>
              <a:rPr lang="he-IL" dirty="0"/>
              <a:t>לאחר שנבין כיצד לתרגם, תוכלו לכתוב תכנית בשפה עילית (שהוגרלה לכן) המבצעת את התרגום</a:t>
            </a:r>
          </a:p>
          <a:p>
            <a:pPr lvl="1"/>
            <a:r>
              <a:rPr lang="he-IL" dirty="0"/>
              <a:t>קבצי הפלט שלה יורצו על ה</a:t>
            </a:r>
            <a:r>
              <a:rPr lang="en-US" dirty="0"/>
              <a:t>CPU</a:t>
            </a:r>
            <a:r>
              <a:rPr lang="he-IL" dirty="0"/>
              <a:t> </a:t>
            </a:r>
            <a:r>
              <a:rPr lang="he-IL" dirty="0" err="1"/>
              <a:t>אמולטור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157193"/>
            <a:ext cx="1226635" cy="1728192"/>
          </a:xfrm>
          <a:prstGeom prst="rect">
            <a:avLst/>
          </a:prstGeom>
        </p:spPr>
      </p:pic>
      <p:sp>
        <p:nvSpPr>
          <p:cNvPr id="5" name="הסבר מלבני מעוגל 17"/>
          <p:cNvSpPr/>
          <p:nvPr/>
        </p:nvSpPr>
        <p:spPr bwMode="auto">
          <a:xfrm>
            <a:off x="2339752" y="5733257"/>
            <a:ext cx="5040560" cy="576064"/>
          </a:xfrm>
          <a:prstGeom prst="wedgeRoundRectCallout">
            <a:avLst>
              <a:gd name="adj1" fmla="val 65168"/>
              <a:gd name="adj2" fmla="val -590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2800" dirty="0">
                <a:solidFill>
                  <a:srgbClr val="000000"/>
                </a:solidFill>
                <a:latin typeface="+mj-lt"/>
                <a:cs typeface="+mn-cs"/>
              </a:rPr>
              <a:t>שמחה רבה, אביב הגיע פסח בא...</a:t>
            </a:r>
            <a:endParaRPr lang="en-US" sz="28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9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משתנים זמניים –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// </a:t>
            </a:r>
            <a:r>
              <a:rPr lang="en-US" dirty="0" err="1"/>
              <a:t>vm</a:t>
            </a:r>
            <a:r>
              <a:rPr lang="en-US" dirty="0"/>
              <a:t> command: </a:t>
            </a:r>
            <a:r>
              <a:rPr lang="en-US" b="1" dirty="0"/>
              <a:t>pop temp 6 </a:t>
            </a:r>
            <a:r>
              <a:rPr lang="en-US" dirty="0"/>
              <a:t>(temp is RAM[5-12])</a:t>
            </a:r>
          </a:p>
          <a:p>
            <a:pPr algn="l" rtl="0"/>
            <a:r>
              <a:rPr lang="en-US" dirty="0"/>
              <a:t>@SP		//get the value of the stack top</a:t>
            </a:r>
          </a:p>
          <a:p>
            <a:pPr algn="l" rtl="0"/>
            <a:r>
              <a:rPr lang="en-US" dirty="0"/>
              <a:t>A=M-1</a:t>
            </a:r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en-US" dirty="0"/>
              <a:t>@11		//store the value in temp 6 which is RAM[5+6]</a:t>
            </a:r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en-US" dirty="0"/>
              <a:t>@SP		//decrement the stack top pointer (pop)</a:t>
            </a:r>
          </a:p>
          <a:p>
            <a:pPr algn="l" rtl="0"/>
            <a:r>
              <a:rPr lang="en-US" dirty="0"/>
              <a:t>M=M-1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7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אפשריות – קבוצה 4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מצביעים (לעצם/למערך), במקרה זה האינדקס מוגבל ל 0 או 1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דחיפה/שליפה בין ראש המחסנית והערך הנמצא ב </a:t>
            </a:r>
            <a:r>
              <a:rPr lang="en-US" dirty="0"/>
              <a:t>RAM[this]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דחיפה/שליפה בין ראש המחסנית והערך הנמצא ב </a:t>
            </a:r>
            <a:r>
              <a:rPr lang="en-US" dirty="0"/>
              <a:t>RAM[that]</a:t>
            </a:r>
            <a:endParaRPr lang="he-IL" dirty="0"/>
          </a:p>
          <a:p>
            <a:endParaRPr lang="he-IL" dirty="0"/>
          </a:p>
          <a:p>
            <a:r>
              <a:rPr lang="he-IL" dirty="0"/>
              <a:t>למשל: </a:t>
            </a:r>
          </a:p>
          <a:p>
            <a:endParaRPr lang="he-IL" dirty="0"/>
          </a:p>
          <a:p>
            <a:pPr lvl="2"/>
            <a:r>
              <a:rPr lang="he-IL" dirty="0"/>
              <a:t>ניגש ל </a:t>
            </a:r>
            <a:r>
              <a:rPr lang="en-US" dirty="0"/>
              <a:t>RAM[6]</a:t>
            </a:r>
            <a:r>
              <a:rPr lang="he-IL" dirty="0"/>
              <a:t>, נשלוף את הערך שיש שם</a:t>
            </a:r>
          </a:p>
          <a:p>
            <a:pPr lvl="2"/>
            <a:r>
              <a:rPr lang="he-IL" dirty="0"/>
              <a:t>נדחוף למחסנית את הערך ששלפנו.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827584" y="2132856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push pointer 0</a:t>
            </a:r>
            <a:endParaRPr lang="he-IL" sz="2400" b="1" dirty="0"/>
          </a:p>
        </p:txBody>
      </p:sp>
      <p:sp>
        <p:nvSpPr>
          <p:cNvPr id="7" name="מלבן מעוגל 6"/>
          <p:cNvSpPr/>
          <p:nvPr/>
        </p:nvSpPr>
        <p:spPr>
          <a:xfrm>
            <a:off x="3779912" y="47251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push pointer 1</a:t>
            </a:r>
            <a:endParaRPr lang="he-IL" dirty="0">
              <a:solidFill>
                <a:schemeClr val="accent4"/>
              </a:solidFill>
            </a:endParaRPr>
          </a:p>
        </p:txBody>
      </p:sp>
      <p:sp>
        <p:nvSpPr>
          <p:cNvPr id="8" name="מלבן מעוגל 7"/>
          <p:cNvSpPr/>
          <p:nvPr/>
        </p:nvSpPr>
        <p:spPr>
          <a:xfrm>
            <a:off x="4716016" y="3239194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pop pointer 1</a:t>
            </a:r>
            <a:endParaRPr lang="he-IL" sz="2400" b="1" dirty="0"/>
          </a:p>
        </p:txBody>
      </p:sp>
      <p:sp>
        <p:nvSpPr>
          <p:cNvPr id="9" name="מלבן מעוגל 8"/>
          <p:cNvSpPr/>
          <p:nvPr/>
        </p:nvSpPr>
        <p:spPr>
          <a:xfrm>
            <a:off x="4647717" y="2114117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pop pointer 0</a:t>
            </a:r>
            <a:endParaRPr lang="he-IL" sz="2400" b="1" dirty="0"/>
          </a:p>
        </p:txBody>
      </p:sp>
      <p:sp>
        <p:nvSpPr>
          <p:cNvPr id="10" name="מלבן מעוגל 9"/>
          <p:cNvSpPr/>
          <p:nvPr/>
        </p:nvSpPr>
        <p:spPr>
          <a:xfrm>
            <a:off x="827584" y="3212976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push pointer 1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43651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הסברים...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 0</a:t>
            </a:r>
            <a:r>
              <a:rPr lang="he-IL" dirty="0"/>
              <a:t> הוא מקרה פרטי של </a:t>
            </a:r>
            <a:r>
              <a:rPr lang="en-US" dirty="0"/>
              <a:t>this</a:t>
            </a:r>
            <a:endParaRPr lang="he-IL" dirty="0"/>
          </a:p>
          <a:p>
            <a:r>
              <a:rPr lang="en-US" dirty="0"/>
              <a:t>pointer 1</a:t>
            </a:r>
            <a:r>
              <a:rPr lang="he-IL" dirty="0"/>
              <a:t> הוא מקרה פרטי של </a:t>
            </a:r>
            <a:r>
              <a:rPr lang="en-US" dirty="0"/>
              <a:t>that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במקרים הנ"ל, הוא הניגש תמיד לתחילת המקום בזיכרון באזורי </a:t>
            </a:r>
            <a:r>
              <a:rPr lang="en-US" dirty="0"/>
              <a:t>this/that</a:t>
            </a:r>
            <a:r>
              <a:rPr lang="he-IL" dirty="0"/>
              <a:t>.</a:t>
            </a:r>
          </a:p>
          <a:p>
            <a:r>
              <a:rPr lang="he-IL" dirty="0"/>
              <a:t>למעשה – זוהי פניה למשתנים הפעילים באותו הרגע.</a:t>
            </a:r>
          </a:p>
          <a:p>
            <a:pPr lvl="1"/>
            <a:r>
              <a:rPr lang="en-US" dirty="0"/>
              <a:t>this</a:t>
            </a:r>
            <a:r>
              <a:rPr lang="he-IL" dirty="0"/>
              <a:t> – העצם שזימן את הפונקציה</a:t>
            </a:r>
          </a:p>
          <a:p>
            <a:pPr lvl="1"/>
            <a:r>
              <a:rPr lang="en-US" dirty="0"/>
              <a:t>that</a:t>
            </a:r>
            <a:r>
              <a:rPr lang="he-IL" dirty="0"/>
              <a:t> – תחילת המערך בזיכרון הדינמי</a:t>
            </a:r>
            <a:endParaRPr lang="en-US" dirty="0"/>
          </a:p>
          <a:p>
            <a:r>
              <a:rPr lang="he-IL" dirty="0"/>
              <a:t>כרגע לא נדון מי מעדכן את הנתונים הללו.</a:t>
            </a:r>
          </a:p>
          <a:p>
            <a:pPr lvl="1"/>
            <a:r>
              <a:rPr lang="he-IL" dirty="0"/>
              <a:t>אין הקצאות זיכרון בשפת </a:t>
            </a:r>
            <a:r>
              <a:rPr lang="en-US" dirty="0" err="1"/>
              <a:t>vm</a:t>
            </a:r>
            <a:r>
              <a:rPr lang="he-IL" dirty="0"/>
              <a:t>, רק בשפה עילית</a:t>
            </a:r>
          </a:p>
          <a:p>
            <a:pPr lvl="1"/>
            <a:r>
              <a:rPr lang="he-IL" dirty="0"/>
              <a:t>יש פונקציות קיימות בשפת </a:t>
            </a:r>
            <a:r>
              <a:rPr lang="en-US" dirty="0" err="1"/>
              <a:t>vm</a:t>
            </a:r>
            <a:r>
              <a:rPr lang="he-IL" dirty="0"/>
              <a:t> שמבצעות הקצאה. </a:t>
            </a:r>
          </a:p>
        </p:txBody>
      </p:sp>
    </p:spTree>
    <p:extLst>
      <p:ext uri="{BB962C8B-B14F-4D97-AF65-F5344CB8AC3E}">
        <p14:creationId xmlns:p14="http://schemas.microsoft.com/office/powerpoint/2010/main" val="898377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שליפה מהמחסנית –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//pop pointer 0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  		// @0</a:t>
            </a:r>
            <a:endParaRPr lang="he-IL" dirty="0"/>
          </a:p>
          <a:p>
            <a:pPr algn="l" rtl="0"/>
            <a:r>
              <a:rPr lang="en-US" dirty="0"/>
              <a:t>A=M-1</a:t>
            </a:r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THIS		// @3</a:t>
            </a:r>
            <a:endParaRPr lang="he-IL" dirty="0"/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</a:t>
            </a:r>
            <a:endParaRPr lang="he-IL" dirty="0"/>
          </a:p>
          <a:p>
            <a:pPr algn="l" rtl="0"/>
            <a:r>
              <a:rPr lang="en-US" dirty="0"/>
              <a:t>M=M-1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//pop pointer 1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 	 	// @0</a:t>
            </a:r>
            <a:endParaRPr lang="he-IL" dirty="0"/>
          </a:p>
          <a:p>
            <a:pPr algn="l" rtl="0"/>
            <a:r>
              <a:rPr lang="en-US" dirty="0"/>
              <a:t>A=M-1</a:t>
            </a:r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THAT	// @4</a:t>
            </a:r>
            <a:endParaRPr lang="he-IL" dirty="0"/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</a:t>
            </a:r>
            <a:endParaRPr lang="he-IL" dirty="0"/>
          </a:p>
          <a:p>
            <a:pPr algn="l" rtl="0"/>
            <a:r>
              <a:rPr lang="en-US" dirty="0"/>
              <a:t>M=M-1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471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דחיפה למחסנית –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b="1" dirty="0"/>
              <a:t>//push pointer 0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THIS		// @3</a:t>
            </a:r>
            <a:endParaRPr lang="he-IL" dirty="0"/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</a:t>
            </a:r>
            <a:endParaRPr lang="he-IL" dirty="0"/>
          </a:p>
          <a:p>
            <a:pPr algn="l" rtl="0"/>
            <a:r>
              <a:rPr lang="en-US" dirty="0"/>
              <a:t>A=M</a:t>
            </a:r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</a:t>
            </a:r>
            <a:endParaRPr lang="he-IL" dirty="0"/>
          </a:p>
          <a:p>
            <a:pPr algn="l" rtl="0"/>
            <a:r>
              <a:rPr lang="en-US" dirty="0"/>
              <a:t>M=M+1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b="1" dirty="0"/>
              <a:t>//push pointer 1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THAT	// @4</a:t>
            </a:r>
            <a:endParaRPr lang="he-IL" dirty="0"/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</a:t>
            </a:r>
            <a:endParaRPr lang="he-IL" dirty="0"/>
          </a:p>
          <a:p>
            <a:pPr algn="l" rtl="0"/>
            <a:r>
              <a:rPr lang="en-US" dirty="0"/>
              <a:t>A=M</a:t>
            </a:r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</a:t>
            </a:r>
            <a:endParaRPr lang="he-IL" dirty="0"/>
          </a:p>
          <a:p>
            <a:pPr algn="l" rtl="0"/>
            <a:r>
              <a:rPr lang="en-US" dirty="0"/>
              <a:t>M=M+1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7478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משתנים סטטיים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4209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תקציר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שפת </a:t>
            </a:r>
            <a:r>
              <a:rPr lang="en-US" dirty="0"/>
              <a:t>VM</a:t>
            </a:r>
            <a:r>
              <a:rPr lang="he-IL" dirty="0"/>
              <a:t> מהווה פישוט של השפה העילית.</a:t>
            </a:r>
          </a:p>
          <a:p>
            <a:pPr lvl="1"/>
            <a:r>
              <a:rPr lang="he-IL" dirty="0"/>
              <a:t>בשפה העילית ישנן פונקציות, הקצאות זיכרון, משתנים מסוגים שונים ועוד</a:t>
            </a:r>
          </a:p>
          <a:p>
            <a:pPr lvl="1"/>
            <a:r>
              <a:rPr lang="he-IL" dirty="0"/>
              <a:t>שפת הביניים מבחינה בין סוגי משתנים לפי מיקומם בזיכרון</a:t>
            </a:r>
          </a:p>
          <a:p>
            <a:r>
              <a:rPr lang="he-IL" dirty="0"/>
              <a:t>עד עכשיו ראינו טיפול בטיפוסים הבאים:</a:t>
            </a:r>
          </a:p>
          <a:p>
            <a:pPr lvl="1"/>
            <a:r>
              <a:rPr lang="he-IL" dirty="0"/>
              <a:t>קבועים</a:t>
            </a:r>
          </a:p>
          <a:p>
            <a:pPr lvl="1"/>
            <a:r>
              <a:rPr lang="he-IL" dirty="0"/>
              <a:t>משתנים מקומיים של פונקציות, פרמטרים נשלחים לפונקציות, שדות המחלקה (מחסנית)</a:t>
            </a:r>
          </a:p>
          <a:p>
            <a:pPr lvl="1"/>
            <a:r>
              <a:rPr lang="he-IL" dirty="0"/>
              <a:t>משתנים דינמיים (ערימה)</a:t>
            </a:r>
          </a:p>
          <a:p>
            <a:pPr lvl="1"/>
            <a:r>
              <a:rPr lang="he-IL" dirty="0"/>
              <a:t>משתנים זמניים ("משתני עזר")</a:t>
            </a:r>
          </a:p>
          <a:p>
            <a:r>
              <a:rPr lang="he-IL" dirty="0"/>
              <a:t>נותר לנו לטפל במשתנים הסטטיים</a:t>
            </a:r>
          </a:p>
          <a:p>
            <a:endParaRPr lang="he-IL" dirty="0"/>
          </a:p>
          <a:p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1288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 במשתנים הסטטיים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בשפת </a:t>
            </a:r>
            <a:r>
              <a:rPr lang="en-US" dirty="0"/>
              <a:t>VM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קובץ מכיל מחלקה אחת</a:t>
            </a:r>
          </a:p>
          <a:p>
            <a:pPr lvl="1"/>
            <a:r>
              <a:rPr lang="he-IL" dirty="0"/>
              <a:t>לכל מחלקה יש משתנים סטטיים משלה.</a:t>
            </a:r>
          </a:p>
          <a:p>
            <a:endParaRPr lang="he-IL" dirty="0"/>
          </a:p>
          <a:p>
            <a:r>
              <a:rPr lang="he-IL" dirty="0"/>
              <a:t>במכונת </a:t>
            </a:r>
            <a:r>
              <a:rPr lang="en-US" dirty="0"/>
              <a:t>HACK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כל המשתנים הסטטיים נשמרים ב- </a:t>
            </a:r>
            <a:r>
              <a:rPr lang="en-US" dirty="0"/>
              <a:t>RAM [16-255]</a:t>
            </a:r>
            <a:endParaRPr lang="he-IL" dirty="0"/>
          </a:p>
          <a:p>
            <a:pPr lvl="1"/>
            <a:r>
              <a:rPr lang="he-IL" dirty="0"/>
              <a:t>כיצד אם כן נוכל להבחין בין המשתנים של כל אחת מהמחלקות, כך שהזיכרון יוקצה עבור כל מחלקה בנפרד, ולא יידרס?</a:t>
            </a:r>
            <a:endParaRPr lang="en-US" dirty="0"/>
          </a:p>
          <a:p>
            <a:endParaRPr lang="he-IL" dirty="0"/>
          </a:p>
          <a:p>
            <a:r>
              <a:rPr lang="he-IL" dirty="0"/>
              <a:t>הפתרון: יש לדאוג למתן שם מלא לכל משתנה סטטי, שיורכב משם המחלקה בה הוא מוגדר והאינדקס שלו בתוך המחלקה.</a:t>
            </a:r>
          </a:p>
          <a:p>
            <a:pPr lvl="1"/>
            <a:r>
              <a:rPr lang="he-IL" dirty="0"/>
              <a:t>בניגוד לשאר הסגמנטים, אנו יוצרים תווית, ולא מציינים במפורש מיקום. </a:t>
            </a:r>
          </a:p>
          <a:p>
            <a:pPr lvl="1"/>
            <a:r>
              <a:rPr lang="he-IL" dirty="0"/>
              <a:t>המיקום יקבע ע"י </a:t>
            </a:r>
            <a:r>
              <a:rPr lang="he-IL" dirty="0" err="1"/>
              <a:t>האמולטור</a:t>
            </a:r>
            <a:r>
              <a:rPr lang="he-IL" dirty="0"/>
              <a:t>, בלי שנוכל דעת מראש היכן בדיוק.</a:t>
            </a:r>
          </a:p>
        </p:txBody>
      </p:sp>
    </p:spTree>
    <p:extLst>
      <p:ext uri="{BB962C8B-B14F-4D97-AF65-F5344CB8AC3E}">
        <p14:creationId xmlns:p14="http://schemas.microsoft.com/office/powerpoint/2010/main" val="609660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A-instruction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פעולת הטעינה לאוגר </a:t>
            </a:r>
            <a:r>
              <a:rPr lang="en-US" dirty="0"/>
              <a:t>A</a:t>
            </a:r>
            <a:r>
              <a:rPr lang="he-IL" dirty="0"/>
              <a:t>, היא </a:t>
            </a:r>
            <a:r>
              <a:rPr lang="en-US" dirty="0"/>
              <a:t>value</a:t>
            </a:r>
            <a:r>
              <a:rPr lang="he-IL" dirty="0"/>
              <a:t>@.</a:t>
            </a:r>
          </a:p>
          <a:p>
            <a:r>
              <a:rPr lang="en-US" dirty="0"/>
              <a:t>Value</a:t>
            </a:r>
            <a:r>
              <a:rPr lang="he-IL" dirty="0"/>
              <a:t> בפועל, הוא ערך מספרי, אך ניתן לכתוב אותו בצורות שונות:</a:t>
            </a:r>
          </a:p>
          <a:p>
            <a:pPr lvl="1"/>
            <a:r>
              <a:rPr lang="he-IL" dirty="0"/>
              <a:t>מספר ממש. (למשל: 7, 1, 333)</a:t>
            </a:r>
          </a:p>
          <a:p>
            <a:pPr lvl="1"/>
            <a:r>
              <a:rPr lang="he-IL" dirty="0"/>
              <a:t>אחת המילים השמורות (</a:t>
            </a:r>
            <a:r>
              <a:rPr lang="en-US" dirty="0" err="1"/>
              <a:t>sp</a:t>
            </a:r>
            <a:r>
              <a:rPr lang="he-IL" dirty="0"/>
              <a:t>, </a:t>
            </a:r>
            <a:r>
              <a:rPr lang="en-US" dirty="0" err="1"/>
              <a:t>lcl</a:t>
            </a:r>
            <a:r>
              <a:rPr lang="he-IL" dirty="0"/>
              <a:t>, </a:t>
            </a:r>
            <a:r>
              <a:rPr lang="en-US" dirty="0"/>
              <a:t>this</a:t>
            </a:r>
            <a:r>
              <a:rPr lang="he-IL" dirty="0"/>
              <a:t>, </a:t>
            </a:r>
            <a:r>
              <a:rPr lang="en-US" dirty="0"/>
              <a:t>that</a:t>
            </a:r>
            <a:r>
              <a:rPr lang="he-IL" dirty="0"/>
              <a:t>, </a:t>
            </a:r>
            <a:r>
              <a:rPr lang="en-US" dirty="0"/>
              <a:t>temp</a:t>
            </a:r>
            <a:r>
              <a:rPr lang="he-IL" dirty="0"/>
              <a:t>, </a:t>
            </a:r>
            <a:r>
              <a:rPr lang="en-US" dirty="0" err="1"/>
              <a:t>arg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תווית (</a:t>
            </a:r>
            <a:r>
              <a:rPr lang="en-US" dirty="0" err="1"/>
              <a:t>Lable</a:t>
            </a:r>
            <a:r>
              <a:rPr lang="he-IL" dirty="0"/>
              <a:t>) כלשהי, אותה </a:t>
            </a:r>
            <a:r>
              <a:rPr lang="he-IL" dirty="0" err="1"/>
              <a:t>האמולטור</a:t>
            </a:r>
            <a:r>
              <a:rPr lang="he-IL" dirty="0"/>
              <a:t> מתרגם באופן אוטומטי.</a:t>
            </a:r>
          </a:p>
          <a:p>
            <a:endParaRPr lang="he-IL" dirty="0"/>
          </a:p>
          <a:p>
            <a:r>
              <a:rPr lang="he-IL" dirty="0"/>
              <a:t>במידה והתווית שמופיעה אינה אחת מתוויות הקפיצה, </a:t>
            </a:r>
            <a:r>
              <a:rPr lang="he-IL" dirty="0" err="1"/>
              <a:t>האמולטור</a:t>
            </a:r>
            <a:r>
              <a:rPr lang="he-IL" dirty="0"/>
              <a:t> יתרגם אותה למשתנה סטטי.</a:t>
            </a:r>
          </a:p>
          <a:p>
            <a:pPr lvl="1"/>
            <a:r>
              <a:rPr lang="he-IL" dirty="0"/>
              <a:t>הראשון – יתורגם ל16, הבא אחריו ל-17 וכן הלאה.</a:t>
            </a:r>
          </a:p>
          <a:p>
            <a:r>
              <a:rPr lang="he-IL" dirty="0"/>
              <a:t>תרגום של פקודת </a:t>
            </a:r>
            <a:r>
              <a:rPr lang="en-US" dirty="0"/>
              <a:t>push</a:t>
            </a:r>
            <a:r>
              <a:rPr lang="he-IL" dirty="0"/>
              <a:t>/</a:t>
            </a:r>
            <a:r>
              <a:rPr lang="en-US" dirty="0"/>
              <a:t>pop</a:t>
            </a:r>
            <a:r>
              <a:rPr lang="he-IL" dirty="0"/>
              <a:t> עם </a:t>
            </a:r>
            <a:r>
              <a:rPr lang="en-US" dirty="0"/>
              <a:t>static</a:t>
            </a:r>
            <a:r>
              <a:rPr lang="he-IL" dirty="0"/>
              <a:t> יצור </a:t>
            </a:r>
            <a:r>
              <a:rPr lang="he-IL" b="1" dirty="0"/>
              <a:t>תווית</a:t>
            </a:r>
            <a:r>
              <a:rPr lang="he-IL" dirty="0"/>
              <a:t> המתייחסת גם לשם הקובץ, ולא רק לערך המספרי של משתנה זה.</a:t>
            </a:r>
          </a:p>
        </p:txBody>
      </p:sp>
    </p:spTree>
    <p:extLst>
      <p:ext uri="{BB962C8B-B14F-4D97-AF65-F5344CB8AC3E}">
        <p14:creationId xmlns:p14="http://schemas.microsoft.com/office/powerpoint/2010/main" val="325096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בקצרצרה</a:t>
            </a:r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590634"/>
              </p:ext>
            </p:extLst>
          </p:nvPr>
        </p:nvGraphicFramePr>
        <p:xfrm>
          <a:off x="323528" y="1412776"/>
          <a:ext cx="8676456" cy="5334000"/>
        </p:xfrm>
        <a:graphic>
          <a:graphicData uri="http://schemas.openxmlformats.org/drawingml/2006/table">
            <a:tbl>
              <a:tblPr firstRow="1" firstCol="1" bandRow="1"/>
              <a:tblGrid>
                <a:gridCol w="428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513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/>
                          <a:ea typeface="Times New Roman"/>
                        </a:rPr>
                        <a:t>The content of first file 'ClassA.vm' is: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54" marR="579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  <a:ea typeface="Times New Roman"/>
                        </a:rPr>
                        <a:t>The content of second file 'ClassB.vm' is: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54" marR="579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00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push static 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push static 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pop static 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pop static 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54" marR="579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push static 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push static 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pop static 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pop static 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54" marR="579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513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/>
                          <a:ea typeface="Times New Roman"/>
                        </a:rPr>
                        <a:t>The translation from </a:t>
                      </a:r>
                      <a:r>
                        <a:rPr lang="en-US" sz="1400" b="1" dirty="0">
                          <a:effectLst/>
                          <a:latin typeface="Arial"/>
                          <a:ea typeface="Times New Roman"/>
                        </a:rPr>
                        <a:t>'ClassA.vm'</a:t>
                      </a:r>
                      <a:r>
                        <a:rPr lang="en-US" sz="1400" dirty="0">
                          <a:effectLst/>
                          <a:latin typeface="Arial"/>
                          <a:ea typeface="Times New Roman"/>
                        </a:rPr>
                        <a:t> to </a:t>
                      </a:r>
                      <a:r>
                        <a:rPr lang="en-US" sz="1400" dirty="0" err="1">
                          <a:effectLst/>
                          <a:latin typeface="Arial"/>
                          <a:ea typeface="Times New Roman"/>
                        </a:rPr>
                        <a:t>asm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54" marR="579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/>
                          <a:ea typeface="Times New Roman"/>
                        </a:rPr>
                        <a:t>The translation from </a:t>
                      </a:r>
                      <a:r>
                        <a:rPr lang="en-US" sz="1400" b="1" dirty="0">
                          <a:effectLst/>
                          <a:latin typeface="Arial"/>
                          <a:ea typeface="Times New Roman"/>
                        </a:rPr>
                        <a:t>'ClassB.vm'</a:t>
                      </a:r>
                      <a:r>
                        <a:rPr lang="en-US" sz="1400" dirty="0">
                          <a:effectLst/>
                          <a:latin typeface="Arial"/>
                          <a:ea typeface="Times New Roman"/>
                        </a:rPr>
                        <a:t> to </a:t>
                      </a:r>
                      <a:r>
                        <a:rPr lang="en-US" sz="1400" dirty="0" err="1">
                          <a:effectLst/>
                          <a:latin typeface="Arial"/>
                          <a:ea typeface="Times New Roman"/>
                        </a:rPr>
                        <a:t>asm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54" marR="579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6783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r>
                        <a:rPr lang="en-US" sz="700" b="1" dirty="0">
                          <a:effectLst/>
                          <a:latin typeface="Arial"/>
                          <a:ea typeface="Times New Roman"/>
                        </a:rPr>
                        <a:t>ClassA.0</a:t>
                      </a: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   will represent the </a:t>
                      </a:r>
                      <a:r>
                        <a:rPr lang="en-US" sz="700" b="1" dirty="0">
                          <a:effectLst/>
                          <a:latin typeface="Arial"/>
                          <a:ea typeface="Times New Roman"/>
                        </a:rPr>
                        <a:t>first</a:t>
                      </a: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 static symbol and will get the </a:t>
                      </a:r>
                      <a:r>
                        <a:rPr lang="en-US" sz="700" b="1" dirty="0">
                          <a:effectLst/>
                          <a:latin typeface="Arial"/>
                          <a:ea typeface="Times New Roman"/>
                        </a:rPr>
                        <a:t>first</a:t>
                      </a: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 place on RAM (16)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r>
                        <a:rPr lang="en-US" sz="700" b="1" dirty="0">
                          <a:effectLst/>
                          <a:latin typeface="Arial"/>
                          <a:ea typeface="Times New Roman"/>
                        </a:rPr>
                        <a:t>ClassA.1</a:t>
                      </a: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   will represent the </a:t>
                      </a:r>
                      <a:r>
                        <a:rPr lang="en-US" sz="700" b="1" dirty="0">
                          <a:effectLst/>
                          <a:latin typeface="Arial"/>
                          <a:ea typeface="Times New Roman"/>
                        </a:rPr>
                        <a:t>second</a:t>
                      </a: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 static symbol and will get the </a:t>
                      </a:r>
                      <a:r>
                        <a:rPr lang="en-US" sz="700" b="1" dirty="0">
                          <a:effectLst/>
                          <a:latin typeface="Arial"/>
                          <a:ea typeface="Times New Roman"/>
                        </a:rPr>
                        <a:t>second</a:t>
                      </a: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 place on RAM (17)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 // push static 0 from </a:t>
                      </a:r>
                      <a:r>
                        <a:rPr lang="en-US" sz="900" b="1" dirty="0">
                          <a:effectLst/>
                          <a:latin typeface="Arial"/>
                          <a:ea typeface="Times New Roman"/>
                        </a:rPr>
                        <a:t>'ClassA.vm'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 in </a:t>
                      </a:r>
                      <a:r>
                        <a:rPr lang="en-US" sz="900" dirty="0" err="1">
                          <a:effectLst/>
                          <a:latin typeface="Arial"/>
                          <a:ea typeface="Times New Roman"/>
                        </a:rPr>
                        <a:t>asm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: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@ClassA.0 //@16 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D=M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@SP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A=M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@SP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M=M+1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 // push static 1 from </a:t>
                      </a:r>
                      <a:r>
                        <a:rPr lang="en-US" sz="900" b="1" dirty="0">
                          <a:effectLst/>
                          <a:latin typeface="Arial"/>
                          <a:ea typeface="Times New Roman"/>
                        </a:rPr>
                        <a:t>'ClassA.vm'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 in </a:t>
                      </a:r>
                      <a:r>
                        <a:rPr lang="en-US" sz="900" dirty="0" err="1">
                          <a:effectLst/>
                          <a:latin typeface="Arial"/>
                          <a:ea typeface="Times New Roman"/>
                        </a:rPr>
                        <a:t>asm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: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@ClassA.1 //@17 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D=M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@SP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A=M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@SP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M=M+1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 // pop static 0 from </a:t>
                      </a:r>
                      <a:r>
                        <a:rPr lang="en-US" sz="900" b="1" dirty="0">
                          <a:effectLst/>
                          <a:latin typeface="Arial"/>
                          <a:ea typeface="Times New Roman"/>
                        </a:rPr>
                        <a:t>'ClassA.vm'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 in </a:t>
                      </a:r>
                      <a:r>
                        <a:rPr lang="en-US" sz="900" dirty="0" err="1">
                          <a:effectLst/>
                          <a:latin typeface="Arial"/>
                          <a:ea typeface="Times New Roman"/>
                        </a:rPr>
                        <a:t>asm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: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@SP 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M=M-1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A=M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D=M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@ClassA.0 // @16 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 // pop static 1 from </a:t>
                      </a:r>
                      <a:r>
                        <a:rPr lang="en-US" sz="900" b="1" dirty="0">
                          <a:effectLst/>
                          <a:latin typeface="Arial"/>
                          <a:ea typeface="Times New Roman"/>
                        </a:rPr>
                        <a:t>'ClassA.vm'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 in </a:t>
                      </a:r>
                      <a:r>
                        <a:rPr lang="en-US" sz="900" dirty="0" err="1">
                          <a:effectLst/>
                          <a:latin typeface="Arial"/>
                          <a:ea typeface="Times New Roman"/>
                        </a:rPr>
                        <a:t>asm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: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@SP 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M=M-1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A=M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D=M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@ClassA.1 // @17 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54" marR="579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r>
                        <a:rPr lang="en-US" sz="700" b="1" dirty="0">
                          <a:effectLst/>
                          <a:latin typeface="Arial"/>
                          <a:ea typeface="Times New Roman"/>
                        </a:rPr>
                        <a:t>ClassB.0</a:t>
                      </a: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   will represent the </a:t>
                      </a:r>
                      <a:r>
                        <a:rPr lang="en-US" sz="700" b="1" dirty="0">
                          <a:effectLst/>
                          <a:latin typeface="Arial"/>
                          <a:ea typeface="Times New Roman"/>
                        </a:rPr>
                        <a:t>third</a:t>
                      </a: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 static symbol and will get the </a:t>
                      </a:r>
                      <a:r>
                        <a:rPr lang="en-US" sz="700" b="1" dirty="0">
                          <a:effectLst/>
                          <a:latin typeface="Arial"/>
                          <a:ea typeface="Times New Roman"/>
                        </a:rPr>
                        <a:t>first</a:t>
                      </a: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 place on RAM (18)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r>
                        <a:rPr lang="en-US" sz="700" b="1" dirty="0">
                          <a:effectLst/>
                          <a:latin typeface="Arial"/>
                          <a:ea typeface="Times New Roman"/>
                        </a:rPr>
                        <a:t>ClassB.1</a:t>
                      </a: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   will represent the </a:t>
                      </a:r>
                      <a:r>
                        <a:rPr lang="en-US" sz="700" b="1" dirty="0">
                          <a:effectLst/>
                          <a:latin typeface="Arial"/>
                          <a:ea typeface="Times New Roman"/>
                        </a:rPr>
                        <a:t>fourth</a:t>
                      </a: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 static symbol and will get the </a:t>
                      </a:r>
                      <a:r>
                        <a:rPr lang="en-US" sz="700" b="1" dirty="0">
                          <a:effectLst/>
                          <a:latin typeface="Arial"/>
                          <a:ea typeface="Times New Roman"/>
                        </a:rPr>
                        <a:t>second</a:t>
                      </a:r>
                      <a:r>
                        <a:rPr lang="en-US" sz="700" dirty="0">
                          <a:effectLst/>
                          <a:latin typeface="Arial"/>
                          <a:ea typeface="Times New Roman"/>
                        </a:rPr>
                        <a:t> place on RAM (19)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 // push static 0 from </a:t>
                      </a:r>
                      <a:r>
                        <a:rPr lang="en-US" sz="900" b="1" dirty="0">
                          <a:effectLst/>
                          <a:latin typeface="Arial"/>
                          <a:ea typeface="Times New Roman"/>
                        </a:rPr>
                        <a:t>'ClassB.vm'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 in </a:t>
                      </a:r>
                      <a:r>
                        <a:rPr lang="en-US" sz="900" dirty="0" err="1">
                          <a:effectLst/>
                          <a:latin typeface="Arial"/>
                          <a:ea typeface="Times New Roman"/>
                        </a:rPr>
                        <a:t>asm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: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@ClassB.0 //@18 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D=M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@SP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A=M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@SP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M=M+1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 // push static 1 from </a:t>
                      </a:r>
                      <a:r>
                        <a:rPr lang="en-US" sz="900" b="1" dirty="0">
                          <a:effectLst/>
                          <a:latin typeface="Arial"/>
                          <a:ea typeface="Times New Roman"/>
                        </a:rPr>
                        <a:t>'ClassB.vm'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 in </a:t>
                      </a:r>
                      <a:r>
                        <a:rPr lang="en-US" sz="900" dirty="0" err="1">
                          <a:effectLst/>
                          <a:latin typeface="Arial"/>
                          <a:ea typeface="Times New Roman"/>
                        </a:rPr>
                        <a:t>asm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: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@ClassB.1 //@19 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D=M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@SP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A=M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@SP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M=M+1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 // pop static 0 from </a:t>
                      </a:r>
                      <a:r>
                        <a:rPr lang="en-US" sz="900" b="1" dirty="0">
                          <a:effectLst/>
                          <a:latin typeface="Arial"/>
                          <a:ea typeface="Times New Roman"/>
                        </a:rPr>
                        <a:t>'ClassB.vm'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 in </a:t>
                      </a:r>
                      <a:r>
                        <a:rPr lang="en-US" sz="900" dirty="0" err="1">
                          <a:effectLst/>
                          <a:latin typeface="Arial"/>
                          <a:ea typeface="Times New Roman"/>
                        </a:rPr>
                        <a:t>asm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: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@SP 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M=M-1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A=M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D=M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@ClassB.0 // @18 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 // pop static 1 from </a:t>
                      </a:r>
                      <a:r>
                        <a:rPr lang="en-US" sz="900" b="1" dirty="0">
                          <a:effectLst/>
                          <a:latin typeface="Arial"/>
                          <a:ea typeface="Times New Roman"/>
                        </a:rPr>
                        <a:t>'ClassB.vm'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 in </a:t>
                      </a:r>
                      <a:r>
                        <a:rPr lang="en-US" sz="900" dirty="0" err="1">
                          <a:effectLst/>
                          <a:latin typeface="Arial"/>
                          <a:ea typeface="Times New Roman"/>
                        </a:rPr>
                        <a:t>asm</a:t>
                      </a: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: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@SP 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M=M-1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A=M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D=M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@ClassB.1 // @19 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Arial"/>
                          <a:ea typeface="Times New Roman"/>
                        </a:rPr>
                        <a:t>M=D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954" marR="579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00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שפת </a:t>
            </a:r>
            <a:r>
              <a:rPr lang="en-US" dirty="0"/>
              <a:t>VM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6636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אפשריות – קבוצה 3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משתנים סטטיים, כזכור, נמצאים ב </a:t>
            </a:r>
            <a:r>
              <a:rPr lang="en-US" sz="2000" dirty="0"/>
              <a:t>RAM[16-255]</a:t>
            </a:r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r>
              <a:rPr lang="he-IL" sz="2000" dirty="0"/>
              <a:t>דחיפה לראש המחסנית של הערך הנמצא באזור המשתנים הסטטיים של קובץ זה, במקום </a:t>
            </a:r>
            <a:r>
              <a:rPr lang="en-US" sz="2000" dirty="0"/>
              <a:t>X</a:t>
            </a:r>
            <a:endParaRPr lang="he-IL" sz="2000" dirty="0"/>
          </a:p>
          <a:p>
            <a:endParaRPr lang="he-IL" sz="2000" dirty="0"/>
          </a:p>
          <a:p>
            <a:r>
              <a:rPr lang="he-IL" sz="2000" dirty="0"/>
              <a:t>שליפה של הערך בראש המחסנית והעתקה שלו אל אזור המשתנים הסטטיים של קובץ זה, במקום </a:t>
            </a:r>
            <a:r>
              <a:rPr lang="en-US" sz="2000" dirty="0"/>
              <a:t>X</a:t>
            </a:r>
            <a:endParaRPr lang="he-IL" sz="2000" dirty="0"/>
          </a:p>
          <a:p>
            <a:endParaRPr lang="he-IL" sz="2000" dirty="0"/>
          </a:p>
          <a:p>
            <a:r>
              <a:rPr lang="he-IL" sz="2000" dirty="0"/>
              <a:t>על מנת שלא תהיה דריסה של משתנים מקובץ לקובץ, במקום להתייחס אל </a:t>
            </a:r>
            <a:r>
              <a:rPr lang="en-US" sz="2000" dirty="0"/>
              <a:t>RAM[16+X]</a:t>
            </a:r>
            <a:r>
              <a:rPr lang="he-IL" sz="2000" dirty="0"/>
              <a:t>, נתייחס אל </a:t>
            </a:r>
            <a:r>
              <a:rPr lang="en-US" sz="2000" dirty="0" err="1"/>
              <a:t>filename.X</a:t>
            </a:r>
            <a:r>
              <a:rPr lang="he-IL" sz="2000" dirty="0"/>
              <a:t>.</a:t>
            </a:r>
          </a:p>
          <a:p>
            <a:r>
              <a:rPr lang="he-IL" sz="2000" dirty="0"/>
              <a:t>כך  במידה וישנם כמה קבצים ולהם משתנים סטטיים בעלי אותו מספור – כל אחד מהם יזוהה בצורה שונה (והמיקום בפועל - באחריות מכונת </a:t>
            </a:r>
            <a:r>
              <a:rPr lang="en-US" sz="2000" dirty="0"/>
              <a:t>HACK</a:t>
            </a:r>
            <a:r>
              <a:rPr lang="he-IL" sz="2000" dirty="0"/>
              <a:t>!)</a:t>
            </a:r>
          </a:p>
          <a:p>
            <a:endParaRPr lang="he-IL" sz="2000" dirty="0"/>
          </a:p>
          <a:p>
            <a:pPr marL="0" indent="0">
              <a:buNone/>
            </a:pPr>
            <a:endParaRPr lang="he-IL" sz="2000" dirty="0"/>
          </a:p>
        </p:txBody>
      </p:sp>
      <p:sp>
        <p:nvSpPr>
          <p:cNvPr id="6" name="מלבן מעוגל 5"/>
          <p:cNvSpPr/>
          <p:nvPr/>
        </p:nvSpPr>
        <p:spPr>
          <a:xfrm>
            <a:off x="2843808" y="2132856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push static x</a:t>
            </a:r>
            <a:endParaRPr lang="he-IL" sz="2400" b="1" dirty="0"/>
          </a:p>
        </p:txBody>
      </p:sp>
      <p:sp>
        <p:nvSpPr>
          <p:cNvPr id="8" name="מלבן מעוגל 7"/>
          <p:cNvSpPr/>
          <p:nvPr/>
        </p:nvSpPr>
        <p:spPr>
          <a:xfrm>
            <a:off x="2915816" y="3248980"/>
            <a:ext cx="3312368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pop static x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181495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שליפה מהמחסנית –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b="1" dirty="0"/>
              <a:t>//pop static 8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</a:t>
            </a:r>
            <a:endParaRPr lang="he-IL" dirty="0"/>
          </a:p>
          <a:p>
            <a:pPr algn="l" rtl="0"/>
            <a:r>
              <a:rPr lang="en-US" dirty="0"/>
              <a:t>A=M-1</a:t>
            </a:r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classA.8	//@24</a:t>
            </a:r>
            <a:r>
              <a:rPr lang="he-IL" dirty="0"/>
              <a:t> אם מדובר במחלקה הראשונה       	</a:t>
            </a:r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</a:t>
            </a:r>
            <a:endParaRPr lang="he-IL" dirty="0"/>
          </a:p>
          <a:p>
            <a:pPr algn="l" rtl="0"/>
            <a:r>
              <a:rPr lang="en-US" dirty="0"/>
              <a:t>M=M-1</a:t>
            </a:r>
          </a:p>
          <a:p>
            <a:pPr algn="l" rtl="0"/>
            <a:endParaRPr lang="he-IL" dirty="0"/>
          </a:p>
          <a:p>
            <a:pPr algn="l" rtl="0"/>
            <a:r>
              <a:rPr lang="en-US" b="1" dirty="0"/>
              <a:t>//pop static 3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</a:t>
            </a:r>
            <a:endParaRPr lang="he-IL" dirty="0"/>
          </a:p>
          <a:p>
            <a:pPr algn="l" rtl="0"/>
            <a:r>
              <a:rPr lang="en-US" dirty="0"/>
              <a:t>A=M-1</a:t>
            </a:r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classA.3	//@19</a:t>
            </a:r>
            <a:endParaRPr lang="he-IL" dirty="0"/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en-US" dirty="0"/>
              <a:t>@SP</a:t>
            </a:r>
            <a:endParaRPr lang="he-IL" dirty="0"/>
          </a:p>
          <a:p>
            <a:pPr algn="l" rtl="0"/>
            <a:r>
              <a:rPr lang="en-US" dirty="0"/>
              <a:t>M=M-1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3832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דרך אחרת – שגויה!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b="1" dirty="0"/>
              <a:t>//pop static 7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STATIC  // A = static segment base address</a:t>
            </a:r>
          </a:p>
          <a:p>
            <a:pPr algn="l" rtl="0"/>
            <a:r>
              <a:rPr lang="en-US" dirty="0"/>
              <a:t>D=A      // D = A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7</a:t>
            </a:r>
            <a:r>
              <a:rPr lang="he-IL" dirty="0"/>
              <a:t>       // </a:t>
            </a:r>
            <a:r>
              <a:rPr lang="en-US" dirty="0"/>
              <a:t>A = 7</a:t>
            </a:r>
          </a:p>
          <a:p>
            <a:pPr algn="l" rtl="0"/>
            <a:r>
              <a:rPr lang="en-US" dirty="0"/>
              <a:t>D=D+A    // D = D + A</a:t>
            </a:r>
            <a:r>
              <a:rPr lang="he-IL" dirty="0"/>
              <a:t>          </a:t>
            </a:r>
            <a:endParaRPr lang="en-US" dirty="0"/>
          </a:p>
          <a:p>
            <a:pPr algn="l" rtl="0"/>
            <a:r>
              <a:rPr lang="he-IL" dirty="0"/>
              <a:t>@</a:t>
            </a:r>
            <a:r>
              <a:rPr lang="en-US" dirty="0"/>
              <a:t>TEMP    // A = temp segment base address</a:t>
            </a:r>
          </a:p>
          <a:p>
            <a:pPr algn="l" rtl="0"/>
            <a:r>
              <a:rPr lang="en-US" dirty="0"/>
              <a:t>M=D      // M[A] = D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      // A = stack pointer memory address</a:t>
            </a:r>
          </a:p>
          <a:p>
            <a:pPr algn="l" rtl="0"/>
            <a:r>
              <a:rPr lang="en-US" dirty="0"/>
              <a:t>M=M-1    // M[A] = M[A] - 1</a:t>
            </a:r>
            <a:r>
              <a:rPr lang="he-IL" dirty="0"/>
              <a:t>    </a:t>
            </a:r>
            <a:endParaRPr lang="en-US" dirty="0"/>
          </a:p>
          <a:p>
            <a:pPr algn="l" rtl="0"/>
            <a:r>
              <a:rPr lang="en-US" dirty="0"/>
              <a:t>A=M      // A = M[A]</a:t>
            </a:r>
          </a:p>
          <a:p>
            <a:pPr algn="l" rtl="0"/>
            <a:r>
              <a:rPr lang="en-US" dirty="0"/>
              <a:t>D=M      // D = M[A]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TEMP    // A = temp segment base address</a:t>
            </a:r>
          </a:p>
          <a:p>
            <a:pPr algn="l" rtl="0"/>
            <a:r>
              <a:rPr lang="en-US" dirty="0"/>
              <a:t>A=M      // A = M[A]</a:t>
            </a:r>
          </a:p>
          <a:p>
            <a:pPr algn="l" rtl="0"/>
            <a:r>
              <a:rPr lang="en-US" dirty="0"/>
              <a:t>M=D      // M[A] = D</a:t>
            </a:r>
          </a:p>
          <a:p>
            <a:pPr algn="l" rtl="0"/>
            <a:r>
              <a:rPr lang="en-US" dirty="0"/>
              <a:t> 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5667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דחיפה למחסנית – פעולה לדוגמא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b="1" dirty="0"/>
              <a:t>//push static 3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classA.3	//@19</a:t>
            </a:r>
            <a:endParaRPr lang="he-IL" dirty="0"/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</a:t>
            </a:r>
            <a:endParaRPr lang="he-IL" dirty="0"/>
          </a:p>
          <a:p>
            <a:pPr algn="l" rtl="0"/>
            <a:r>
              <a:rPr lang="en-US" dirty="0"/>
              <a:t>A=M</a:t>
            </a:r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</a:t>
            </a:r>
            <a:endParaRPr lang="he-IL" dirty="0"/>
          </a:p>
          <a:p>
            <a:pPr algn="l" rtl="0"/>
            <a:r>
              <a:rPr lang="en-US" dirty="0"/>
              <a:t>M=M+1</a:t>
            </a:r>
          </a:p>
          <a:p>
            <a:pPr algn="l" rtl="0"/>
            <a:endParaRPr lang="he-IL" dirty="0"/>
          </a:p>
          <a:p>
            <a:pPr algn="l" rtl="0"/>
            <a:r>
              <a:rPr lang="en-US" b="1" dirty="0"/>
              <a:t>//push static 1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classA.1	//@17</a:t>
            </a:r>
            <a:endParaRPr lang="he-IL" dirty="0"/>
          </a:p>
          <a:p>
            <a:pPr algn="l" rtl="0"/>
            <a:r>
              <a:rPr lang="en-US" dirty="0"/>
              <a:t>D=M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</a:t>
            </a:r>
            <a:endParaRPr lang="he-IL" dirty="0"/>
          </a:p>
          <a:p>
            <a:pPr algn="l" rtl="0"/>
            <a:r>
              <a:rPr lang="en-US" dirty="0"/>
              <a:t>A=M</a:t>
            </a:r>
          </a:p>
          <a:p>
            <a:pPr algn="l" rtl="0"/>
            <a:r>
              <a:rPr lang="en-US" dirty="0"/>
              <a:t>M=D</a:t>
            </a:r>
          </a:p>
          <a:p>
            <a:pPr algn="l" rtl="0"/>
            <a:r>
              <a:rPr lang="he-IL" dirty="0"/>
              <a:t>@</a:t>
            </a:r>
            <a:r>
              <a:rPr lang="en-US" dirty="0"/>
              <a:t>SP</a:t>
            </a:r>
            <a:endParaRPr lang="he-IL" dirty="0"/>
          </a:p>
          <a:p>
            <a:pPr algn="l" rtl="0"/>
            <a:r>
              <a:rPr lang="en-US" dirty="0"/>
              <a:t>M=M+1</a:t>
            </a:r>
            <a:endParaRPr lang="he-IL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0920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אז מה היה לנו היום?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תרגום פקודות על המחסנית.</a:t>
            </a:r>
          </a:p>
          <a:p>
            <a:r>
              <a:rPr lang="he-IL" dirty="0"/>
              <a:t>הכנה (סופית) להגשת תרגיל 1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דגש: יש להגיש את הקבצים למודל לפני שיעור. ההגשה תתבצע מהקובץ שבמודל בלבד.</a:t>
            </a:r>
          </a:p>
        </p:txBody>
      </p:sp>
    </p:spTree>
    <p:extLst>
      <p:ext uri="{BB962C8B-B14F-4D97-AF65-F5344CB8AC3E}">
        <p14:creationId xmlns:p14="http://schemas.microsoft.com/office/powerpoint/2010/main" val="309800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באופן כללי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שפת </a:t>
            </a:r>
            <a:r>
              <a:rPr lang="en-US" sz="2800" dirty="0"/>
              <a:t>VM</a:t>
            </a:r>
            <a:r>
              <a:rPr lang="he-IL" sz="2800" dirty="0"/>
              <a:t> היא שפה המבוססת על </a:t>
            </a:r>
            <a:r>
              <a:rPr lang="he-IL" sz="2800" b="1" dirty="0"/>
              <a:t>מחסנית</a:t>
            </a:r>
            <a:r>
              <a:rPr lang="he-IL" sz="2800" dirty="0"/>
              <a:t>. </a:t>
            </a:r>
          </a:p>
          <a:p>
            <a:r>
              <a:rPr lang="he-IL" sz="2800" dirty="0"/>
              <a:t>כל הפעולות נעשות על המחסנית בלבד.</a:t>
            </a:r>
          </a:p>
          <a:p>
            <a:pPr lvl="1"/>
            <a:r>
              <a:rPr lang="he-IL" sz="2400" dirty="0"/>
              <a:t>למעשה, דחיפה למחסנית (</a:t>
            </a:r>
            <a:r>
              <a:rPr lang="en-US" sz="2400" dirty="0"/>
              <a:t>push</a:t>
            </a:r>
            <a:r>
              <a:rPr lang="he-IL" sz="2400" dirty="0"/>
              <a:t>) והוצאה מהמחסנית (</a:t>
            </a:r>
            <a:r>
              <a:rPr lang="en-US" sz="2400" dirty="0"/>
              <a:t>pop</a:t>
            </a:r>
            <a:r>
              <a:rPr lang="he-IL" sz="2400" dirty="0"/>
              <a:t>) אינן מתבצעות בפועל</a:t>
            </a:r>
          </a:p>
          <a:p>
            <a:pPr lvl="1"/>
            <a:r>
              <a:rPr lang="he-IL" sz="2400" dirty="0"/>
              <a:t>מי שמשתנה הוא ה</a:t>
            </a:r>
            <a:r>
              <a:rPr lang="en-US" sz="2400" dirty="0"/>
              <a:t>SP</a:t>
            </a:r>
            <a:r>
              <a:rPr lang="he-IL" sz="2400" dirty="0"/>
              <a:t> – </a:t>
            </a:r>
            <a:r>
              <a:rPr lang="en-US" sz="2400" dirty="0"/>
              <a:t>stack pointer</a:t>
            </a:r>
            <a:r>
              <a:rPr lang="he-IL" sz="2400" dirty="0"/>
              <a:t>, המצביע על ראש המחסנית</a:t>
            </a:r>
          </a:p>
          <a:p>
            <a:r>
              <a:rPr lang="he-IL" sz="2800" dirty="0"/>
              <a:t>המחסנית ממוקמת בזיכרון ה</a:t>
            </a:r>
            <a:r>
              <a:rPr lang="en-US" sz="2800" dirty="0"/>
              <a:t>RAM</a:t>
            </a:r>
            <a:r>
              <a:rPr lang="he-IL" sz="2800" dirty="0"/>
              <a:t> החל ממקום 256.</a:t>
            </a:r>
          </a:p>
          <a:p>
            <a:pPr lvl="1"/>
            <a:r>
              <a:rPr lang="he-IL" sz="2400" dirty="0"/>
              <a:t>שאר הזיכרון מוקצה לשימושים אחרים.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5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הסבר ענן 5"/>
          <p:cNvSpPr/>
          <p:nvPr/>
        </p:nvSpPr>
        <p:spPr>
          <a:xfrm>
            <a:off x="5408476" y="1340768"/>
            <a:ext cx="4231704" cy="3515651"/>
          </a:xfrm>
          <a:prstGeom prst="cloudCallout">
            <a:avLst>
              <a:gd name="adj1" fmla="val -65836"/>
              <a:gd name="adj2" fmla="val 377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/>
              <a:t>אזור המחסנית  מחולק לתתי-אזורים שונים (באופן גמיש),</a:t>
            </a:r>
          </a:p>
          <a:p>
            <a:pPr algn="ctr"/>
            <a:r>
              <a:rPr lang="he-IL" sz="2400" dirty="0"/>
              <a:t>וניגשים בכל פעם לקטע הזיכרון הרלוונטי בהתאם למצביע הספציפי שלו. 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ניהול שפת </a:t>
            </a:r>
            <a:r>
              <a:rPr lang="en-US" dirty="0"/>
              <a:t>VM</a:t>
            </a:r>
            <a:r>
              <a:rPr lang="he-IL" dirty="0"/>
              <a:t> בסביבת </a:t>
            </a:r>
            <a:r>
              <a:rPr lang="en-US" dirty="0"/>
              <a:t>HACK</a:t>
            </a:r>
            <a:endParaRPr lang="he-IL" dirty="0"/>
          </a:p>
        </p:txBody>
      </p:sp>
      <p:pic>
        <p:nvPicPr>
          <p:cNvPr id="4098" name="Picture 2" descr="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5" r="65561"/>
          <a:stretch/>
        </p:blipFill>
        <p:spPr bwMode="auto">
          <a:xfrm>
            <a:off x="467544" y="1628799"/>
            <a:ext cx="3528392" cy="492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סוגר מסולסל ימני 3"/>
          <p:cNvSpPr/>
          <p:nvPr/>
        </p:nvSpPr>
        <p:spPr>
          <a:xfrm>
            <a:off x="3995936" y="1844824"/>
            <a:ext cx="432048" cy="2448272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139952" y="2636910"/>
            <a:ext cx="149021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אוגרים </a:t>
            </a:r>
            <a:r>
              <a:rPr lang="he-IL" sz="2400" b="1" dirty="0" err="1"/>
              <a:t>וירטואלים</a:t>
            </a:r>
            <a:endParaRPr lang="he-IL" sz="2400" b="1" dirty="0"/>
          </a:p>
        </p:txBody>
      </p:sp>
      <p:sp>
        <p:nvSpPr>
          <p:cNvPr id="7" name="סוגר מסולסל ימני 6"/>
          <p:cNvSpPr/>
          <p:nvPr/>
        </p:nvSpPr>
        <p:spPr>
          <a:xfrm>
            <a:off x="4004320" y="4434573"/>
            <a:ext cx="423664" cy="578603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067944" y="4346520"/>
            <a:ext cx="295232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משתנים סטטיים </a:t>
            </a:r>
            <a:r>
              <a:rPr lang="he-IL" dirty="0"/>
              <a:t>(מכל הפונקציות בתכנית בשפת </a:t>
            </a:r>
            <a:r>
              <a:rPr lang="en-US" dirty="0"/>
              <a:t>(VM</a:t>
            </a:r>
            <a:endParaRPr lang="he-IL" dirty="0"/>
          </a:p>
        </p:txBody>
      </p:sp>
      <p:sp>
        <p:nvSpPr>
          <p:cNvPr id="9" name="סוגר מסולסל ימני 8"/>
          <p:cNvSpPr/>
          <p:nvPr/>
        </p:nvSpPr>
        <p:spPr>
          <a:xfrm>
            <a:off x="4004320" y="5085184"/>
            <a:ext cx="423664" cy="512440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139952" y="5127575"/>
            <a:ext cx="29607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מחסנית, החל מ256</a:t>
            </a:r>
            <a:endParaRPr lang="he-IL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43808" y="6309320"/>
            <a:ext cx="32403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ובהמשך -  אזור קלט/פלט</a:t>
            </a:r>
            <a:endParaRPr lang="he-IL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5754451"/>
            <a:ext cx="10968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ערימה</a:t>
            </a:r>
            <a:endParaRPr lang="he-IL" sz="2000" dirty="0"/>
          </a:p>
        </p:txBody>
      </p:sp>
      <p:sp>
        <p:nvSpPr>
          <p:cNvPr id="13" name="סוגר מסולסל ימני 12"/>
          <p:cNvSpPr/>
          <p:nvPr/>
        </p:nvSpPr>
        <p:spPr>
          <a:xfrm>
            <a:off x="4004320" y="5733256"/>
            <a:ext cx="423664" cy="504056"/>
          </a:xfrm>
          <a:prstGeom prst="righ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305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אוגרים וירטואליים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>
                <a:solidFill>
                  <a:schemeClr val="accent2"/>
                </a:solidFill>
              </a:rPr>
              <a:t>(הזיכרון מבוסס על 16 סיביות)</a:t>
            </a:r>
          </a:p>
          <a:p>
            <a:r>
              <a:rPr lang="en-US" dirty="0"/>
              <a:t>RAM[0]</a:t>
            </a:r>
            <a:r>
              <a:rPr lang="he-IL" dirty="0"/>
              <a:t> - מצביע למחסנית</a:t>
            </a:r>
          </a:p>
          <a:p>
            <a:pPr lvl="1"/>
            <a:r>
              <a:rPr lang="he-IL" dirty="0"/>
              <a:t>מצביע על המקום הפנוי הבא. </a:t>
            </a:r>
          </a:p>
          <a:p>
            <a:pPr lvl="1"/>
            <a:r>
              <a:rPr lang="he-IL" dirty="0"/>
              <a:t>יש לעדכן בכל דחיפה והוצאה </a:t>
            </a:r>
          </a:p>
          <a:p>
            <a:r>
              <a:rPr lang="en-US" dirty="0"/>
              <a:t>RAM[1]</a:t>
            </a:r>
            <a:r>
              <a:rPr lang="he-IL" dirty="0"/>
              <a:t> – מצביע למשתנים הלוקליים במחסנית (תרגיל 2)</a:t>
            </a:r>
            <a:endParaRPr lang="en-US" dirty="0"/>
          </a:p>
          <a:p>
            <a:r>
              <a:rPr lang="en-US" dirty="0"/>
              <a:t>RAM[2]</a:t>
            </a:r>
            <a:r>
              <a:rPr lang="he-IL" dirty="0"/>
              <a:t> – מצביע לפרמטרים</a:t>
            </a:r>
          </a:p>
          <a:p>
            <a:r>
              <a:rPr lang="en-US" dirty="0"/>
              <a:t>RAM[3]</a:t>
            </a:r>
            <a:r>
              <a:rPr lang="he-IL" dirty="0"/>
              <a:t> – האובייקט עצמו</a:t>
            </a:r>
          </a:p>
          <a:p>
            <a:r>
              <a:rPr lang="en-US" dirty="0"/>
              <a:t>RAM[4]</a:t>
            </a:r>
            <a:r>
              <a:rPr lang="he-IL" dirty="0"/>
              <a:t> – האובייקט הדינמי </a:t>
            </a:r>
          </a:p>
          <a:p>
            <a:r>
              <a:rPr lang="en-US" dirty="0"/>
              <a:t>RAM[5-12]</a:t>
            </a:r>
            <a:r>
              <a:rPr lang="he-IL" dirty="0"/>
              <a:t> – אוגרים פנויים לשימוש</a:t>
            </a:r>
            <a:endParaRPr lang="en-US" dirty="0"/>
          </a:p>
          <a:p>
            <a:r>
              <a:rPr lang="en-US" dirty="0"/>
              <a:t>RAM[13-15]</a:t>
            </a:r>
            <a:r>
              <a:rPr lang="he-IL" dirty="0"/>
              <a:t> – אוגרים פנויים לשימוש גנרי (מעיין טיוטה) </a:t>
            </a:r>
            <a:endParaRPr lang="en-US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2" descr="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5" r="66631" b="38732"/>
          <a:stretch/>
        </p:blipFill>
        <p:spPr bwMode="auto">
          <a:xfrm>
            <a:off x="-324544" y="1772816"/>
            <a:ext cx="497756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אליפסה 5"/>
          <p:cNvSpPr/>
          <p:nvPr/>
        </p:nvSpPr>
        <p:spPr>
          <a:xfrm>
            <a:off x="0" y="1772816"/>
            <a:ext cx="1619672" cy="439248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הסבר קווי 2 (קו אנכי) 6"/>
          <p:cNvSpPr/>
          <p:nvPr/>
        </p:nvSpPr>
        <p:spPr>
          <a:xfrm>
            <a:off x="2123728" y="5697252"/>
            <a:ext cx="1728192" cy="64807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244"/>
              <a:gd name="adj6" fmla="val -4279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2"/>
                </a:solidFill>
              </a:rPr>
              <a:t>שמות תקניים לשימוש בשפה</a:t>
            </a:r>
          </a:p>
        </p:txBody>
      </p:sp>
    </p:spTree>
    <p:extLst>
      <p:ext uri="{BB962C8B-B14F-4D97-AF65-F5344CB8AC3E}">
        <p14:creationId xmlns:p14="http://schemas.microsoft.com/office/powerpoint/2010/main" val="261621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b="1" dirty="0"/>
              <a:t>סוגי הפקודות בשפת </a:t>
            </a:r>
            <a:r>
              <a:rPr lang="en-US" b="1" dirty="0"/>
              <a:t>VM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u="sng" dirty="0"/>
              <a:t>נכיר בתרגיל זה (תרגיל 1):</a:t>
            </a:r>
          </a:p>
          <a:p>
            <a:r>
              <a:rPr lang="he-IL" dirty="0"/>
              <a:t>פקודות </a:t>
            </a:r>
            <a:r>
              <a:rPr lang="he-IL" b="1" dirty="0"/>
              <a:t>אריתמטיות</a:t>
            </a:r>
            <a:r>
              <a:rPr lang="he-IL" dirty="0"/>
              <a:t> </a:t>
            </a:r>
            <a:r>
              <a:rPr lang="he-IL" b="1" dirty="0"/>
              <a:t>ולוגיות</a:t>
            </a:r>
            <a:r>
              <a:rPr lang="he-IL" dirty="0"/>
              <a:t>, המבוצעות על המחסנית</a:t>
            </a:r>
          </a:p>
          <a:p>
            <a:r>
              <a:rPr lang="he-IL" dirty="0"/>
              <a:t>פקודות </a:t>
            </a:r>
            <a:r>
              <a:rPr lang="he-IL" b="1" dirty="0"/>
              <a:t>גישה לזיכרון</a:t>
            </a:r>
            <a:r>
              <a:rPr lang="he-IL" dirty="0"/>
              <a:t>, המעבירות מידע בין המחסנית לסגמנטים שבזיכרון הווירטואלי</a:t>
            </a:r>
          </a:p>
          <a:p>
            <a:pPr lvl="1"/>
            <a:r>
              <a:rPr lang="he-IL" dirty="0"/>
              <a:t>מומלץ לחלק את העבודה על התרגיל לשני חלקים, לפי סוגי הפקודות.</a:t>
            </a:r>
          </a:p>
          <a:p>
            <a:endParaRPr lang="he-IL" dirty="0"/>
          </a:p>
          <a:p>
            <a:r>
              <a:rPr lang="he-IL" dirty="0"/>
              <a:t>נכיר בתרגיל הבא (תרגיל 2):</a:t>
            </a:r>
          </a:p>
          <a:p>
            <a:r>
              <a:rPr lang="he-IL" dirty="0"/>
              <a:t>פקודות </a:t>
            </a:r>
            <a:r>
              <a:rPr lang="he-IL" b="1" dirty="0"/>
              <a:t>זרימה של תכנית</a:t>
            </a:r>
            <a:r>
              <a:rPr lang="he-IL" dirty="0"/>
              <a:t>, הסתעפויות, תנאים וכדומה</a:t>
            </a:r>
          </a:p>
          <a:p>
            <a:r>
              <a:rPr lang="he-IL" dirty="0"/>
              <a:t>פקודות </a:t>
            </a:r>
            <a:r>
              <a:rPr lang="he-IL" b="1" dirty="0"/>
              <a:t>זימון של פונקציות</a:t>
            </a:r>
            <a:r>
              <a:rPr lang="he-IL" dirty="0"/>
              <a:t>, כניסה וחזרה מפונקציות</a:t>
            </a:r>
          </a:p>
          <a:p>
            <a:pPr lvl="1"/>
            <a:r>
              <a:rPr lang="he-IL" dirty="0"/>
              <a:t>שפת </a:t>
            </a:r>
            <a:r>
              <a:rPr lang="en-US" dirty="0"/>
              <a:t>VM</a:t>
            </a:r>
            <a:r>
              <a:rPr lang="he-IL" dirty="0"/>
              <a:t> היא מבוססת פונקציות</a:t>
            </a:r>
          </a:p>
          <a:p>
            <a:pPr lvl="1"/>
            <a:r>
              <a:rPr lang="he-IL" dirty="0"/>
              <a:t>כל פונקציה היא קוד העומד בפני עצמו</a:t>
            </a:r>
          </a:p>
        </p:txBody>
      </p:sp>
    </p:spTree>
    <p:extLst>
      <p:ext uri="{BB962C8B-B14F-4D97-AF65-F5344CB8AC3E}">
        <p14:creationId xmlns:p14="http://schemas.microsoft.com/office/powerpoint/2010/main" val="3937495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בהירות">
  <a:themeElements>
    <a:clrScheme name="בהירות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הירות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בהירות">
  <a:themeElements>
    <a:clrScheme name="בהירות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הירות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4813</Words>
  <Application>Microsoft Office PowerPoint</Application>
  <PresentationFormat>‫הצגה על המסך (4:3)</PresentationFormat>
  <Paragraphs>733</Paragraphs>
  <Slides>54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54</vt:i4>
      </vt:variant>
    </vt:vector>
  </HeadingPairs>
  <TitlesOfParts>
    <vt:vector size="61" baseType="lpstr">
      <vt:lpstr>Arial</vt:lpstr>
      <vt:lpstr>Arial-BoldMT</vt:lpstr>
      <vt:lpstr>ArialMT</vt:lpstr>
      <vt:lpstr>Calibri</vt:lpstr>
      <vt:lpstr>Times New Roman</vt:lpstr>
      <vt:lpstr>בהירות</vt:lpstr>
      <vt:lpstr>1_בהירות</vt:lpstr>
      <vt:lpstr>עקרונות שפות תכנה</vt:lpstr>
      <vt:lpstr>תודה ל</vt:lpstr>
      <vt:lpstr>והיום:</vt:lpstr>
      <vt:lpstr>המטרה:</vt:lpstr>
      <vt:lpstr>שפת VM</vt:lpstr>
      <vt:lpstr>באופן כללי</vt:lpstr>
      <vt:lpstr>ניהול שפת VM בסביבת HACK</vt:lpstr>
      <vt:lpstr>אוגרים וירטואליים</vt:lpstr>
      <vt:lpstr>סוגי הפקודות בשפת VM</vt:lpstr>
      <vt:lpstr>פקודות אריתמטיות ולוגיות</vt:lpstr>
      <vt:lpstr>תרגום פעולה לדוגמא</vt:lpstr>
      <vt:lpstr>אמת ושקר</vt:lpstr>
      <vt:lpstr>תרגום פעולה לדוגמא</vt:lpstr>
      <vt:lpstr>תזכורות קטנות</vt:lpstr>
      <vt:lpstr>עבודה עם הזיכרון</vt:lpstr>
      <vt:lpstr>הקדמונת לנושא הגישה לזיכרון</vt:lpstr>
      <vt:lpstr>מכונת VM</vt:lpstr>
      <vt:lpstr>VMEmulator</vt:lpstr>
      <vt:lpstr>מסקנות...</vt:lpstr>
      <vt:lpstr>פקודות גישה לזיכרון</vt:lpstr>
      <vt:lpstr>איזה סגמנטים קיימים?</vt:lpstr>
      <vt:lpstr>מצגת של PowerPoint‏</vt:lpstr>
      <vt:lpstr>תזכורת – קורס קומפיילרים</vt:lpstr>
      <vt:lpstr>מצגת של PowerPoint‏</vt:lpstr>
      <vt:lpstr>מצגת של PowerPoint‏</vt:lpstr>
      <vt:lpstr>חלוקה לקבוצות</vt:lpstr>
      <vt:lpstr>בקצרצרה</vt:lpstr>
      <vt:lpstr>פעולות אפשריות – קבוצה 5</vt:lpstr>
      <vt:lpstr>תרגום פעולה לדוגמא</vt:lpstr>
      <vt:lpstr>בדיוק אותו דבר....</vt:lpstr>
      <vt:lpstr>פעולות אפשריות – קבוצה 1</vt:lpstr>
      <vt:lpstr>משתנים מקומיים – פעולה לדוגמא</vt:lpstr>
      <vt:lpstr>פעולות אפשריות – קבוצה 1</vt:lpstr>
      <vt:lpstr>ארגומנטים – פעולה לדוגמא</vt:lpstr>
      <vt:lpstr>פעולות אפשריות – קבוצה 1</vt:lpstr>
      <vt:lpstr>ערימה – פעולה לדוגמא</vt:lpstr>
      <vt:lpstr>פעולות אפשריות – קבוצה 1</vt:lpstr>
      <vt:lpstr>ערימה – פעולה לדוגמא</vt:lpstr>
      <vt:lpstr>פעולות אפשריות – קבוצה 2</vt:lpstr>
      <vt:lpstr>משתנים זמניים – פעולה לדוגמא</vt:lpstr>
      <vt:lpstr>פעולות אפשריות – קבוצה 4</vt:lpstr>
      <vt:lpstr>הסברים...</vt:lpstr>
      <vt:lpstr>שליפה מהמחסנית – פעולה לדוגמא</vt:lpstr>
      <vt:lpstr>דחיפה למחסנית – פעולה לדוגמא</vt:lpstr>
      <vt:lpstr>משתנים סטטיים</vt:lpstr>
      <vt:lpstr>תקציר</vt:lpstr>
      <vt:lpstr>הבעיה במשתנים הסטטיים</vt:lpstr>
      <vt:lpstr>A-instruction</vt:lpstr>
      <vt:lpstr>בקצרצרה</vt:lpstr>
      <vt:lpstr>פעולות אפשריות – קבוצה 3</vt:lpstr>
      <vt:lpstr>שליפה מהמחסנית – פעולה לדוגמא</vt:lpstr>
      <vt:lpstr>דרך אחרת – שגויה!</vt:lpstr>
      <vt:lpstr>דחיפה למחסנית – פעולה לדוגמא</vt:lpstr>
      <vt:lpstr>אז מה היה לנו היום?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עקרונות שפות תכנה</dc:title>
  <dc:creator>user</dc:creator>
  <cp:lastModifiedBy>נורית גרינברג</cp:lastModifiedBy>
  <cp:revision>53</cp:revision>
  <dcterms:created xsi:type="dcterms:W3CDTF">2017-03-19T05:06:18Z</dcterms:created>
  <dcterms:modified xsi:type="dcterms:W3CDTF">2022-02-23T21:47:36Z</dcterms:modified>
</cp:coreProperties>
</file>