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3" r:id="rId4"/>
    <p:sldId id="282" r:id="rId5"/>
    <p:sldId id="284" r:id="rId6"/>
    <p:sldId id="274" r:id="rId7"/>
    <p:sldId id="291" r:id="rId8"/>
    <p:sldId id="283" r:id="rId9"/>
    <p:sldId id="287" r:id="rId10"/>
    <p:sldId id="288" r:id="rId11"/>
    <p:sldId id="289" r:id="rId12"/>
    <p:sldId id="290" r:id="rId13"/>
    <p:sldId id="29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EC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48" y="102"/>
      </p:cViewPr>
      <p:guideLst>
        <p:guide orient="horz" pos="913"/>
        <p:guide pos="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9DADA-6355-4BE8-A848-59B5D774EB3C}" type="datetimeFigureOut">
              <a:rPr lang="de-DE" smtClean="0"/>
              <a:t>02.08.2023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35994-F438-4463-982A-810C6E6BC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9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408FC-16CF-6725-0F74-B9B1D5644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9CF68-1467-B3B2-8F5F-96E834BB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6B545-160A-8278-B8A0-11B2B474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891C-0F37-48CD-9D05-A30A9D47C101}" type="datetime1">
              <a:rPr lang="de-DE" smtClean="0"/>
              <a:t>02.08.2023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4320E9-9ED5-A7FC-623C-A0E849B9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N. Bauersfeld; Wafer-to-wafer variations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04FC7-0F59-3E44-8097-DF76DED6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4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3CCE9-2230-F5BF-0706-68860B3D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972E71-88BA-235D-2DB7-C1B6D646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5CD48-AC68-4197-7CC5-BE511552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0C34-185A-48AD-8F26-75F2EE8C82FB}" type="datetime1">
              <a:rPr lang="de-DE" smtClean="0"/>
              <a:t>02.08.2023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2EF27-C7FC-F5BC-E6C7-CCEACFBC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N. Bauersfeld; Wafer-to-wafer variations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85844D-9C97-0FC0-2F4E-A644AC78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9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FDC6DE-7C4B-21D2-AFB9-FE03AE4E5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AE652F-FCF1-8852-78A3-65C695C24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257B0A-1849-5F61-FC1B-06BD48A3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6F82-DC76-470E-9CF5-9CB519639C9F}" type="datetime1">
              <a:rPr lang="de-DE" smtClean="0"/>
              <a:t>02.08.2023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06D52-FF7D-8DCF-BD3E-49199BFE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N. Bauersfeld; Wafer-to-wafer variations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E13BB-188D-5EE6-049A-93C5ED3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566E6-48D1-3E05-29A6-7AC9F55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83699-D904-5C29-B5F8-9E185B13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2EFD6-21CF-0F08-40DA-25C3B22E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C04-3DDE-4EBE-BFE8-7BC12CD175C4}" type="datetime1">
              <a:rPr lang="de-DE" smtClean="0"/>
              <a:t>02.08.2023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8630A-9861-C86B-1AAB-DA8A1158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N. Bauersfeld; Wafer-to-wafer variations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D2DAD-9E65-A025-90DE-94D51F16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99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05007-45C9-6B59-1B38-060E65DC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158603-EBD1-9DC1-2004-6F7A70CC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F4C231-6E22-7CF1-E7D1-137842B2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89D-6662-4907-833F-BDF2B5AAA4D1}" type="datetime1">
              <a:rPr lang="de-DE" smtClean="0"/>
              <a:t>02.08.2023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E26E2-DF4A-DFFB-3504-B09CD9B1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N. Bauersfeld; Wafer-to-wafer variations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CDB63-4F41-0233-9995-121BE18C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0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4D4BE-324F-7CF0-53A1-211DBFDE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BF994D-8113-72D2-CA8D-6B908B19E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D83C71-B3E2-0E0A-30A6-6022CE59E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DAEB2-3190-DD9E-B1CD-B9D70BE7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0C78-05B8-44B3-BB09-2CED9F6A468D}" type="datetime1">
              <a:rPr lang="de-DE" smtClean="0"/>
              <a:t>02.08.2023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EC138E-D835-5DA3-D14C-419DE3E7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N. Bauersfeld; Wafer-to-wafer variations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FF1AF5-798D-F339-5C91-8FBB3BED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2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58B86-0BF5-6C18-84E0-76D3EE54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FE7647-E8FA-0B95-5704-94A311E0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7E45D0-DB04-322D-844B-F514737CB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3AFA9-2E5B-A0BA-A4FB-84D153556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C48B51-EC65-D259-73F9-890C3D427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8B54EE-F1E5-4483-3A0F-2C475E82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9323-623E-4A65-A7C8-BB2763E4A34C}" type="datetime1">
              <a:rPr lang="de-DE" smtClean="0"/>
              <a:t>02.08.2023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2E9E33-ABB0-D56F-FE30-6E5FA876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N. Bauersfeld; Wafer-to-wafer variations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A42A41-AEE1-B7A3-65D0-4D2032C6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58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A56C-4C38-C398-1558-54FBD5E2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0C595C-1419-A883-6A53-29E085EE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ECA0-94E0-4172-BDF7-DEF2419FEF75}" type="datetime1">
              <a:rPr lang="de-DE" smtClean="0"/>
              <a:t>02.08.2023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F8B2AD-946F-622B-2D47-4FF2355F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N. Bauersfeld; Wafer-to-wafer variations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7875E0-B0AF-D68D-CFBA-D90D2840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9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A6130B-2E00-AA84-BDB5-15727DB7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F5F0-41AA-42EE-B79A-7CBFF4699624}" type="datetime1">
              <a:rPr lang="de-DE" smtClean="0"/>
              <a:t>02.08.2023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6CF6DF-C138-9637-98F2-8B344555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N. Bauersfeld; Wafer-to-wafer variations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65950-9CB7-D537-136D-3F3B0FFE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B233E-9350-01C3-B834-95ACBBC2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33473-EEB0-A8CF-9761-BE1360A4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EB5001-8192-DE06-93DE-74C0C557A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D537AD-9821-CD0B-F6BC-175BA712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1640-E661-4C59-8DC6-A9A960E37D70}" type="datetime1">
              <a:rPr lang="de-DE" smtClean="0"/>
              <a:t>02.08.2023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C8D002-3EB1-B3DA-264E-8FDFCE71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N. Bauersfeld; Wafer-to-wafer variations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C3E1B-4109-12D6-169F-B5894C34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35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0D862-2CB9-B997-829B-2BB7F69C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45EBE9-C846-0614-2B5F-62394FA31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22AA3E-29B5-7472-3004-E94FBDD9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30274-28CB-1803-36C6-81FB4EA9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F237-A188-411B-A87A-D6350DEF25EF}" type="datetime1">
              <a:rPr lang="de-DE" smtClean="0"/>
              <a:t>02.08.2023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0434BE-C226-40C8-168B-60DD9AC6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N. Bauersfeld; Wafer-to-wafer variations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9E64EA-1EF5-FF00-A76B-A4DA0791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0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5C3843-6B4D-99E8-997A-4B80C0EB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AC7C5-D725-186E-C4E5-F81DB0B2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7328D-C264-C8D4-0C9C-0F960768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628F3-4CCA-4CE1-8C0B-986FFD91653C}" type="datetime1">
              <a:rPr lang="de-DE" smtClean="0"/>
              <a:t>02.08.2023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5288E-3E79-DCCD-20DF-DA982A066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N. Bauersfeld; Wafer-to-wafer variations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21E43-7E9A-90B1-49A4-4D2D3D0C7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7068E-0B38-4DFF-B792-8FE0501D0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4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FBD59-633F-0EF2-16C6-25D2D399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712570" cy="2387600"/>
          </a:xfrm>
        </p:spPr>
        <p:txBody>
          <a:bodyPr anchor="ctr">
            <a:noAutofit/>
          </a:bodyPr>
          <a:lstStyle/>
          <a:p>
            <a:pPr algn="l"/>
            <a:r>
              <a:rPr lang="de-DE" sz="4400" dirty="0"/>
              <a:t>Praxisprojekt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51F361-D639-94E3-6610-49AD269FB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622800"/>
            <a:ext cx="3660475" cy="1250801"/>
          </a:xfrm>
        </p:spPr>
        <p:txBody>
          <a:bodyPr anchor="t">
            <a:noAutofit/>
          </a:bodyPr>
          <a:lstStyle/>
          <a:p>
            <a:pPr algn="l"/>
            <a:r>
              <a:rPr lang="de-DE" sz="1600" dirty="0"/>
              <a:t>Norman Bauersfeld</a:t>
            </a:r>
          </a:p>
          <a:p>
            <a:pPr algn="l"/>
            <a:r>
              <a:rPr lang="de-DE" sz="1600" dirty="0"/>
              <a:t>Von-Garßen-Str. 12</a:t>
            </a:r>
          </a:p>
          <a:p>
            <a:pPr algn="l"/>
            <a:r>
              <a:rPr lang="de-DE" sz="1600" dirty="0"/>
              <a:t>38640 Goslar</a:t>
            </a:r>
          </a:p>
          <a:p>
            <a:pPr algn="l"/>
            <a:endParaRPr lang="de-DE" sz="1600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F66049DA-63DB-C34A-711A-62496B1F0AB7}"/>
              </a:ext>
            </a:extLst>
          </p:cNvPr>
          <p:cNvSpPr txBox="1">
            <a:spLocks/>
          </p:cNvSpPr>
          <p:nvPr/>
        </p:nvSpPr>
        <p:spPr>
          <a:xfrm>
            <a:off x="1523998" y="788777"/>
            <a:ext cx="3660475" cy="1112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/>
              <a:t>Entwurf</a:t>
            </a:r>
          </a:p>
          <a:p>
            <a:pPr algn="l"/>
            <a:r>
              <a:rPr lang="de-DE" sz="1600" dirty="0"/>
              <a:t>Kurzbeschreibung: Auswertungsansatz</a:t>
            </a:r>
          </a:p>
        </p:txBody>
      </p:sp>
    </p:spTree>
    <p:extLst>
      <p:ext uri="{BB962C8B-B14F-4D97-AF65-F5344CB8AC3E}">
        <p14:creationId xmlns:p14="http://schemas.microsoft.com/office/powerpoint/2010/main" val="81075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FCD5D-D95A-32C8-BCA2-963338AC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der Farbkanalinformationen der Prototypen pro Reagenz</a:t>
            </a:r>
            <a:br>
              <a:rPr lang="de-DE" dirty="0"/>
            </a:br>
            <a:r>
              <a:rPr lang="de-DE" dirty="0"/>
              <a:t>Beispiel: Änderung in Kanal L und b bei Reagenz PO4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0B30B-065D-9137-9886-39AA6FFC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C04-3DDE-4EBE-BFE8-7BC12CD175C4}" type="datetime1">
              <a:rPr lang="de-DE" smtClean="0"/>
              <a:t>02.08.2023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DA692-DCBC-FFF2-A57B-892EA71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10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AF48004-3190-E6B6-4584-C07BD2D2EE2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Projekt::Datenauswertung</a:t>
            </a:r>
            <a:br>
              <a:rPr lang="de-DE" dirty="0"/>
            </a:br>
            <a:r>
              <a:rPr lang="de-DE" sz="2000" dirty="0"/>
              <a:t>Praxisprojekt | Evaluation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1ED57B-941A-1555-4551-12EC82C3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0" y="3043986"/>
            <a:ext cx="7505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5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FCD5D-D95A-32C8-BCA2-963338AC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der Reagenzien-Lagen </a:t>
            </a:r>
            <a:br>
              <a:rPr lang="de-DE" dirty="0"/>
            </a:br>
            <a:r>
              <a:rPr lang="de-DE" dirty="0"/>
              <a:t>untereinander; hier: Line-Plot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Beispiel: NH4/PO4/NO2</a:t>
            </a:r>
            <a:br>
              <a:rPr lang="de-DE" dirty="0"/>
            </a:br>
            <a:br>
              <a:rPr lang="de-DE" dirty="0"/>
            </a:br>
            <a:r>
              <a:rPr lang="de-DE" i="1" dirty="0"/>
              <a:t>gute Unterscheidung </a:t>
            </a:r>
            <a:r>
              <a:rPr lang="de-DE" dirty="0"/>
              <a:t>durch </a:t>
            </a:r>
            <a:br>
              <a:rPr lang="de-DE" dirty="0"/>
            </a:br>
            <a:r>
              <a:rPr lang="de-DE" dirty="0"/>
              <a:t>Änderungen in unterschiedlichen</a:t>
            </a:r>
            <a:br>
              <a:rPr lang="de-DE" dirty="0"/>
            </a:br>
            <a:r>
              <a:rPr lang="de-DE" dirty="0"/>
              <a:t>Dimensionen und Konzentrationen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0B30B-065D-9137-9886-39AA6FFC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C04-3DDE-4EBE-BFE8-7BC12CD175C4}" type="datetime1">
              <a:rPr lang="de-DE" smtClean="0"/>
              <a:t>02.08.2023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DA692-DCBC-FFF2-A57B-892EA71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11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AF48004-3190-E6B6-4584-C07BD2D2EE2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Projekt::Datenauswertung</a:t>
            </a:r>
            <a:br>
              <a:rPr lang="de-DE" dirty="0"/>
            </a:br>
            <a:r>
              <a:rPr lang="de-DE" sz="2000" dirty="0"/>
              <a:t>Praxisprojekt | Evaluation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B7DDB7-3FE0-CD6C-D607-AA39FC5D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562" y="1203653"/>
            <a:ext cx="4614238" cy="52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9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FCD5D-D95A-32C8-BCA2-963338AC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der Reagenzien-Lagen </a:t>
            </a:r>
            <a:br>
              <a:rPr lang="de-DE" dirty="0"/>
            </a:br>
            <a:r>
              <a:rPr lang="de-DE" dirty="0"/>
              <a:t>untereinander; hier: Pair-Plot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Beispiel: NH4/PO4/NO2</a:t>
            </a:r>
            <a:br>
              <a:rPr lang="de-DE" dirty="0"/>
            </a:br>
            <a:br>
              <a:rPr lang="de-DE" dirty="0"/>
            </a:br>
            <a:r>
              <a:rPr lang="de-DE" i="1" dirty="0"/>
              <a:t>gute Unterscheidung </a:t>
            </a:r>
            <a:r>
              <a:rPr lang="de-DE" dirty="0"/>
              <a:t>durch </a:t>
            </a:r>
            <a:br>
              <a:rPr lang="de-DE" dirty="0"/>
            </a:br>
            <a:r>
              <a:rPr lang="de-DE" dirty="0"/>
              <a:t>Änderungen in unterschiedlichen</a:t>
            </a:r>
            <a:br>
              <a:rPr lang="de-DE" dirty="0"/>
            </a:br>
            <a:r>
              <a:rPr lang="de-DE" dirty="0"/>
              <a:t>Dimensionen und Konzentrationen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0B30B-065D-9137-9886-39AA6FFC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C04-3DDE-4EBE-BFE8-7BC12CD175C4}" type="datetime1">
              <a:rPr lang="de-DE" smtClean="0"/>
              <a:t>02.08.2023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DA692-DCBC-FFF2-A57B-892EA71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12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AF48004-3190-E6B6-4584-C07BD2D2EE2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Projekt::Datenauswertung</a:t>
            </a:r>
            <a:br>
              <a:rPr lang="de-DE" dirty="0"/>
            </a:br>
            <a:r>
              <a:rPr lang="de-DE" sz="2000" dirty="0"/>
              <a:t>Praxisprojekt | Evaluation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4FA030-AB98-7285-0B36-7C0EC66E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34" y="1212351"/>
            <a:ext cx="5916194" cy="52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5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A5527-7CCD-D8BB-97BD-67AE7552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Lab Farbraum informationsrelevant</a:t>
            </a:r>
          </a:p>
          <a:p>
            <a:r>
              <a:rPr lang="de-DE" dirty="0"/>
              <a:t>Konzentrationsunterscheidung/Reagenz </a:t>
            </a:r>
            <a:br>
              <a:rPr lang="de-DE" dirty="0"/>
            </a:br>
            <a:r>
              <a:rPr lang="de-DE" dirty="0"/>
              <a:t>innerhalb des gewählten Farbraumes möglich</a:t>
            </a:r>
          </a:p>
          <a:p>
            <a:r>
              <a:rPr lang="de-DE" dirty="0"/>
              <a:t>Reagenzunterscheidung durch unterschiedliche </a:t>
            </a:r>
            <a:br>
              <a:rPr lang="de-DE" dirty="0"/>
            </a:br>
            <a:r>
              <a:rPr lang="de-DE" dirty="0"/>
              <a:t>Lab-Farbraumlagen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2B9CD-1808-6C05-1E95-94D7AB26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C04-3DDE-4EBE-BFE8-7BC12CD175C4}" type="datetime1">
              <a:rPr lang="de-DE" smtClean="0"/>
              <a:t>02.08.2023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E7FC0D-1C48-6B00-3FDD-7FDE01DE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13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EA8B4DE-3D1E-7FDE-90AE-C0C4415DA8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Projekt::Datenauswertung</a:t>
            </a:r>
            <a:br>
              <a:rPr lang="de-DE" dirty="0"/>
            </a:br>
            <a:r>
              <a:rPr lang="de-DE" sz="2000" dirty="0"/>
              <a:t>Praxisprojekt | Evaluation | Fazit</a:t>
            </a:r>
          </a:p>
        </p:txBody>
      </p:sp>
    </p:spTree>
    <p:extLst>
      <p:ext uri="{BB962C8B-B14F-4D97-AF65-F5344CB8AC3E}">
        <p14:creationId xmlns:p14="http://schemas.microsoft.com/office/powerpoint/2010/main" val="106016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565494-48EA-CF22-F531-EFE6A516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F5F0-41AA-42EE-B79A-7CBFF4699624}" type="datetime1">
              <a:rPr lang="de-DE" smtClean="0"/>
              <a:t>02.08.2023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6FDEBB-49D8-815D-3D1D-26FCD76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2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36E3379-2742-8281-25E7-A7B10AF36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Projekt::Fragestellung</a:t>
            </a:r>
            <a:br>
              <a:rPr lang="de-DE" dirty="0"/>
            </a:br>
            <a:r>
              <a:rPr lang="de-DE" sz="2000" dirty="0"/>
              <a:t>Praxisprojekt | CRISP-DM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3ADE0269-A7A2-8743-8BF5-B0AF9A1E04F6}"/>
              </a:ext>
            </a:extLst>
          </p:cNvPr>
          <p:cNvGrpSpPr/>
          <p:nvPr/>
        </p:nvGrpSpPr>
        <p:grpSpPr>
          <a:xfrm>
            <a:off x="7037645" y="1222744"/>
            <a:ext cx="4316155" cy="4819282"/>
            <a:chOff x="7058246" y="1690688"/>
            <a:chExt cx="2765573" cy="4018918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22098705-35BB-03B0-7F41-C61E28A4DECB}"/>
                </a:ext>
              </a:extLst>
            </p:cNvPr>
            <p:cNvSpPr/>
            <p:nvPr/>
          </p:nvSpPr>
          <p:spPr>
            <a:xfrm>
              <a:off x="7058246" y="1690688"/>
              <a:ext cx="1106229" cy="445131"/>
            </a:xfrm>
            <a:prstGeom prst="round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Business </a:t>
              </a:r>
              <a:r>
                <a:rPr lang="de-DE" sz="1600" dirty="0" err="1">
                  <a:solidFill>
                    <a:schemeClr val="tx1"/>
                  </a:solidFill>
                </a:rPr>
                <a:t>understanding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338B9F08-6D4B-0254-DD7F-6F0A2C8138A9}"/>
                </a:ext>
              </a:extLst>
            </p:cNvPr>
            <p:cNvSpPr/>
            <p:nvPr/>
          </p:nvSpPr>
          <p:spPr>
            <a:xfrm>
              <a:off x="8717590" y="1690688"/>
              <a:ext cx="1106229" cy="44513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Data </a:t>
              </a:r>
              <a:r>
                <a:rPr lang="de-DE" sz="1600" dirty="0" err="1">
                  <a:solidFill>
                    <a:schemeClr val="tx1"/>
                  </a:solidFill>
                </a:rPr>
                <a:t>understanding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A17C881A-F248-F25D-4813-E9820677B63E}"/>
                </a:ext>
              </a:extLst>
            </p:cNvPr>
            <p:cNvSpPr/>
            <p:nvPr/>
          </p:nvSpPr>
          <p:spPr>
            <a:xfrm>
              <a:off x="8717590" y="2584135"/>
              <a:ext cx="1106229" cy="44513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Data </a:t>
              </a:r>
              <a:r>
                <a:rPr lang="de-DE" sz="1600" dirty="0" err="1">
                  <a:solidFill>
                    <a:schemeClr val="tx1"/>
                  </a:solidFill>
                </a:rPr>
                <a:t>preparation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168189EF-C36B-F6AA-85C3-033FB7EDDDE3}"/>
                </a:ext>
              </a:extLst>
            </p:cNvPr>
            <p:cNvSpPr/>
            <p:nvPr/>
          </p:nvSpPr>
          <p:spPr>
            <a:xfrm>
              <a:off x="8717590" y="3477581"/>
              <a:ext cx="1106229" cy="44513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Modeling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1B925D75-2550-B306-0382-14C1073847DD}"/>
                </a:ext>
              </a:extLst>
            </p:cNvPr>
            <p:cNvSpPr/>
            <p:nvPr/>
          </p:nvSpPr>
          <p:spPr>
            <a:xfrm>
              <a:off x="8717590" y="4371028"/>
              <a:ext cx="1106229" cy="44513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Evaluation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B015BF22-04E5-DCC1-B4C6-E69CDEC15800}"/>
                </a:ext>
              </a:extLst>
            </p:cNvPr>
            <p:cNvSpPr/>
            <p:nvPr/>
          </p:nvSpPr>
          <p:spPr>
            <a:xfrm>
              <a:off x="8717590" y="5264475"/>
              <a:ext cx="1106229" cy="445131"/>
            </a:xfrm>
            <a:prstGeom prst="round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Deployment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ED1DAF50-B0E6-6C13-E294-1B168F5898D0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164475" y="1913254"/>
              <a:ext cx="553115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0DC0CF15-E19D-6BE2-5694-630C0AEB76F6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9270704" y="2135819"/>
              <a:ext cx="0" cy="44831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14182F3E-FF84-5F8B-D1C3-D870A68021A5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9270704" y="3029266"/>
              <a:ext cx="0" cy="448316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C80AF9DE-61C6-CC16-AFAB-935D40F5827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9270704" y="3922713"/>
              <a:ext cx="0" cy="44831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24D7D7B6-8433-7C29-A616-1E421982336F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9270705" y="4816159"/>
              <a:ext cx="0" cy="44831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D047D41E-686B-9A41-2C86-A1BFDA325124}"/>
                </a:ext>
              </a:extLst>
            </p:cNvPr>
            <p:cNvCxnSpPr>
              <a:cxnSpLocks/>
              <a:stCxn id="11" idx="1"/>
              <a:endCxn id="7" idx="2"/>
            </p:cNvCxnSpPr>
            <p:nvPr/>
          </p:nvCxnSpPr>
          <p:spPr>
            <a:xfrm rot="10800000">
              <a:off x="7611361" y="2135820"/>
              <a:ext cx="1106229" cy="2457775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F0FF8C34-BB97-42D2-0AD5-EA72D5D5117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313506" cy="45998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arenBoth"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Business </a:t>
            </a:r>
            <a:r>
              <a:rPr lang="de-DE" sz="3600" dirty="0" err="1">
                <a:solidFill>
                  <a:schemeClr val="bg1">
                    <a:lumMod val="75000"/>
                  </a:schemeClr>
                </a:solidFill>
              </a:rPr>
              <a:t>understanding</a:t>
            </a:r>
            <a:br>
              <a:rPr lang="de-DE" sz="3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Literatur-Recherche, Prozessverständnis</a:t>
            </a:r>
          </a:p>
          <a:p>
            <a:pPr marL="742950" indent="-742950">
              <a:buFont typeface="+mj-lt"/>
              <a:buAutoNum type="arabicParenBoth"/>
            </a:pPr>
            <a:r>
              <a:rPr lang="de-DE" sz="3600" dirty="0"/>
              <a:t>Data </a:t>
            </a:r>
            <a:r>
              <a:rPr lang="de-DE" sz="3600" dirty="0" err="1"/>
              <a:t>understanding</a:t>
            </a:r>
            <a:br>
              <a:rPr lang="de-DE" sz="3600" dirty="0"/>
            </a:br>
            <a:r>
              <a:rPr lang="de-DE" sz="2900" dirty="0"/>
              <a:t>Datensatz-Auswahl, -Beschreibung, -Aufbau</a:t>
            </a:r>
          </a:p>
          <a:p>
            <a:pPr marL="742950" indent="-742950">
              <a:buFont typeface="+mj-lt"/>
              <a:buAutoNum type="arabicParenBoth"/>
            </a:pPr>
            <a:r>
              <a:rPr lang="de-DE" sz="3600" dirty="0"/>
              <a:t>Data </a:t>
            </a:r>
            <a:r>
              <a:rPr lang="de-DE" sz="3600" dirty="0" err="1"/>
              <a:t>preparation</a:t>
            </a:r>
            <a:br>
              <a:rPr lang="de-DE" sz="3600" dirty="0"/>
            </a:br>
            <a:r>
              <a:rPr lang="de-DE" sz="2900" dirty="0"/>
              <a:t>(Bild-)Vorverarbeitung</a:t>
            </a:r>
          </a:p>
          <a:p>
            <a:pPr marL="742950" indent="-742950">
              <a:buFont typeface="+mj-lt"/>
              <a:buAutoNum type="arabicParenBoth"/>
            </a:pPr>
            <a:r>
              <a:rPr lang="de-DE" sz="3600" dirty="0"/>
              <a:t>Modeling</a:t>
            </a:r>
            <a:br>
              <a:rPr lang="de-DE" sz="3600" dirty="0"/>
            </a:br>
            <a:r>
              <a:rPr lang="de-DE" sz="2900" dirty="0"/>
              <a:t>Methoden, Pipeline für Klassifikation</a:t>
            </a:r>
          </a:p>
          <a:p>
            <a:pPr marL="742950" indent="-742950">
              <a:buFont typeface="+mj-lt"/>
              <a:buAutoNum type="arabicParenBoth"/>
            </a:pPr>
            <a:r>
              <a:rPr lang="de-DE" sz="3600" dirty="0"/>
              <a:t>Evaluation</a:t>
            </a:r>
            <a:br>
              <a:rPr lang="de-DE" sz="3600" dirty="0"/>
            </a:br>
            <a:r>
              <a:rPr lang="de-DE" sz="2900" dirty="0"/>
              <a:t>Testergebnis, Bewertung</a:t>
            </a:r>
          </a:p>
          <a:p>
            <a:pPr marL="742950" indent="-742950">
              <a:buFont typeface="+mj-lt"/>
              <a:buAutoNum type="arabicParenBoth"/>
            </a:pPr>
            <a:r>
              <a:rPr lang="de-DE" sz="3600" dirty="0" err="1">
                <a:solidFill>
                  <a:schemeClr val="bg1">
                    <a:lumMod val="75000"/>
                  </a:schemeClr>
                </a:solidFill>
              </a:rPr>
              <a:t>Deployment</a:t>
            </a:r>
            <a:br>
              <a:rPr lang="de-DE" sz="3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prototypische Umsetzung, strukturelle Ausgestaltung, </a:t>
            </a:r>
            <a:br>
              <a:rPr lang="de-DE" sz="29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Portierungsansatz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D19E4E-0293-D0A3-857C-5427BAC918A2}"/>
              </a:ext>
            </a:extLst>
          </p:cNvPr>
          <p:cNvSpPr txBox="1"/>
          <p:nvPr/>
        </p:nvSpPr>
        <p:spPr>
          <a:xfrm>
            <a:off x="838200" y="6191720"/>
            <a:ext cx="3275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CRISP-DM: Cross Industry Standard </a:t>
            </a:r>
            <a:r>
              <a:rPr lang="de-DE" sz="1000" dirty="0" err="1"/>
              <a:t>Process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Data Mining</a:t>
            </a:r>
          </a:p>
        </p:txBody>
      </p:sp>
    </p:spTree>
    <p:extLst>
      <p:ext uri="{BB962C8B-B14F-4D97-AF65-F5344CB8AC3E}">
        <p14:creationId xmlns:p14="http://schemas.microsoft.com/office/powerpoint/2010/main" val="20625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36E3379-2742-8281-25E7-A7B10AF36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Projekt::Datensatz</a:t>
            </a:r>
            <a:br>
              <a:rPr lang="de-DE" dirty="0"/>
            </a:br>
            <a:r>
              <a:rPr lang="de-DE" sz="2000" dirty="0"/>
              <a:t>Praxisprojekt | Data </a:t>
            </a:r>
            <a:r>
              <a:rPr lang="de-DE" sz="2000" dirty="0" err="1"/>
              <a:t>understanding</a:t>
            </a:r>
            <a:r>
              <a:rPr lang="de-DE" sz="2000" dirty="0"/>
              <a:t> | </a:t>
            </a:r>
            <a:r>
              <a:rPr lang="de-DE" sz="2000" dirty="0" err="1"/>
              <a:t>Quantity</a:t>
            </a:r>
            <a:r>
              <a:rPr lang="de-DE" sz="2000" dirty="0"/>
              <a:t>/Quality Report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6AFA725-E17F-01BF-CE93-57B905E7510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Both"/>
            </a:pPr>
            <a:r>
              <a:rPr lang="de-DE" dirty="0"/>
              <a:t>Inhalt</a:t>
            </a:r>
            <a:br>
              <a:rPr lang="de-DE" dirty="0"/>
            </a:br>
            <a:r>
              <a:rPr lang="de-DE" dirty="0"/>
              <a:t>10 Aufnahmen je Reagenz/Konzentration, </a:t>
            </a:r>
            <a:br>
              <a:rPr lang="de-DE" dirty="0"/>
            </a:br>
            <a:r>
              <a:rPr lang="de-DE" dirty="0"/>
              <a:t>3 Reagenzien, n plausible Konzentrationsstufen</a:t>
            </a:r>
            <a:endParaRPr lang="de-DE" sz="1900" dirty="0"/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Beobachtungseinheit</a:t>
            </a:r>
            <a:br>
              <a:rPr lang="de-DE" dirty="0"/>
            </a:br>
            <a:r>
              <a:rPr lang="de-DE" dirty="0"/>
              <a:t>LWL-Reagenz-Durchlichtabbild</a:t>
            </a:r>
            <a:endParaRPr lang="de-DE" sz="2100" dirty="0"/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Datengrundlage</a:t>
            </a:r>
            <a:br>
              <a:rPr lang="de-DE" dirty="0"/>
            </a:br>
            <a:r>
              <a:rPr lang="de-DE" dirty="0"/>
              <a:t>Bild: 1600x1200 Pixel, RGB</a:t>
            </a:r>
            <a:endParaRPr lang="de-DE" sz="2100" dirty="0"/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Erhebungsmethode</a:t>
            </a:r>
            <a:br>
              <a:rPr lang="de-DE" dirty="0"/>
            </a:br>
            <a:r>
              <a:rPr lang="de-DE" dirty="0"/>
              <a:t>Handy-Fotografien mit spezieller Android-App + Adapter</a:t>
            </a:r>
            <a:r>
              <a:rPr lang="de-DE" sz="2100" dirty="0"/>
              <a:t> 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Umfang</a:t>
            </a:r>
            <a:br>
              <a:rPr lang="de-DE" dirty="0"/>
            </a:br>
            <a:r>
              <a:rPr lang="de-DE" dirty="0"/>
              <a:t>ca. 250 auszuwertende Aufnahmen</a:t>
            </a:r>
            <a:endParaRPr lang="de-DE" sz="2100" dirty="0"/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Zugang</a:t>
            </a:r>
            <a:br>
              <a:rPr lang="de-DE" dirty="0"/>
            </a:br>
            <a:r>
              <a:rPr lang="de-DE" dirty="0"/>
              <a:t>OneDrive-Synchronisation</a:t>
            </a:r>
            <a:endParaRPr lang="de-DE" sz="21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565494-48EA-CF22-F531-EFE6A516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F5F0-41AA-42EE-B79A-7CBFF4699624}" type="datetime1">
              <a:rPr lang="de-DE" smtClean="0"/>
              <a:t>02.08.2023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6FDEBB-49D8-815D-3D1D-26FCD76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394D4B-7AEB-8EC2-D29C-FC6CE7D4EB32}"/>
              </a:ext>
            </a:extLst>
          </p:cNvPr>
          <p:cNvSpPr txBox="1"/>
          <p:nvPr/>
        </p:nvSpPr>
        <p:spPr>
          <a:xfrm>
            <a:off x="838200" y="6191720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LWL: Lichtwellenleiter</a:t>
            </a:r>
          </a:p>
        </p:txBody>
      </p:sp>
    </p:spTree>
    <p:extLst>
      <p:ext uri="{BB962C8B-B14F-4D97-AF65-F5344CB8AC3E}">
        <p14:creationId xmlns:p14="http://schemas.microsoft.com/office/powerpoint/2010/main" val="92261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36E3379-2742-8281-25E7-A7B10AF36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Projekt::Datensatz</a:t>
            </a:r>
            <a:br>
              <a:rPr lang="de-DE" dirty="0"/>
            </a:br>
            <a:r>
              <a:rPr lang="de-DE" sz="2000" dirty="0"/>
              <a:t>Praxisprojekt | Data </a:t>
            </a:r>
            <a:r>
              <a:rPr lang="de-DE" sz="2000" dirty="0" err="1"/>
              <a:t>understanding</a:t>
            </a:r>
            <a:r>
              <a:rPr lang="de-DE" sz="2000" dirty="0"/>
              <a:t> | Beobachtungseinheit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565494-48EA-CF22-F531-EFE6A516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F5F0-41AA-42EE-B79A-7CBFF4699624}" type="datetime1">
              <a:rPr lang="de-DE" smtClean="0"/>
              <a:t>02.08.2023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6FDEBB-49D8-815D-3D1D-26FCD76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4</a:t>
            </a:fld>
            <a:endParaRPr lang="de-DE" dirty="0"/>
          </a:p>
        </p:txBody>
      </p:sp>
      <p:pic>
        <p:nvPicPr>
          <p:cNvPr id="6" name="Grafik 5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8D5C5F88-C52E-E2E1-2564-B92DA01E1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28" y="2333259"/>
            <a:ext cx="4000928" cy="3000696"/>
          </a:xfrm>
          <a:prstGeom prst="rect">
            <a:avLst/>
          </a:prstGeom>
        </p:spPr>
      </p:pic>
      <p:pic>
        <p:nvPicPr>
          <p:cNvPr id="7" name="Grafik 6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B31030D5-373B-BBD7-5C20-40CE2145F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5" t="41351" r="49340" b="41429"/>
          <a:stretch/>
        </p:blipFill>
        <p:spPr>
          <a:xfrm>
            <a:off x="7405125" y="2849484"/>
            <a:ext cx="1959102" cy="196824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D27A1DF-BB75-EBD6-22F8-DEF6517FDC90}"/>
              </a:ext>
            </a:extLst>
          </p:cNvPr>
          <p:cNvSpPr txBox="1"/>
          <p:nvPr/>
        </p:nvSpPr>
        <p:spPr>
          <a:xfrm>
            <a:off x="2187728" y="195365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7DB507-A0E5-66E2-C715-7DEF8EF8D9B8}"/>
              </a:ext>
            </a:extLst>
          </p:cNvPr>
          <p:cNvSpPr txBox="1"/>
          <p:nvPr/>
        </p:nvSpPr>
        <p:spPr>
          <a:xfrm>
            <a:off x="7405125" y="195343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Auswertung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9BD1F4-5AE0-D2C5-C48B-E5F5A32F0847}"/>
              </a:ext>
            </a:extLst>
          </p:cNvPr>
          <p:cNvSpPr/>
          <p:nvPr/>
        </p:nvSpPr>
        <p:spPr>
          <a:xfrm>
            <a:off x="3696852" y="3571646"/>
            <a:ext cx="523875" cy="523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B5313E8-6494-637D-952E-CCB27547C610}"/>
              </a:ext>
            </a:extLst>
          </p:cNvPr>
          <p:cNvCxnSpPr>
            <a:stCxn id="10" idx="0"/>
            <a:endCxn id="7" idx="0"/>
          </p:cNvCxnSpPr>
          <p:nvPr/>
        </p:nvCxnSpPr>
        <p:spPr>
          <a:xfrm flipV="1">
            <a:off x="3958790" y="2849484"/>
            <a:ext cx="4425886" cy="7221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18B122A-98DE-0AF4-C68F-DF65C3CBEE0A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>
            <a:off x="3958790" y="4095522"/>
            <a:ext cx="4425886" cy="72220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61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F7B02B-DA13-76CD-0FED-96173909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F5F0-41AA-42EE-B79A-7CBFF4699624}" type="datetime1">
              <a:rPr lang="de-DE" smtClean="0"/>
              <a:t>02.08.2023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61A92D-6C31-A1AC-6DC7-056D47A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5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38694C8-766D-14DF-8B5D-8D04720FEB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Projekt::Datensatz</a:t>
            </a:r>
            <a:br>
              <a:rPr lang="de-DE" dirty="0"/>
            </a:br>
            <a:r>
              <a:rPr lang="de-DE" sz="2000" dirty="0"/>
              <a:t>Praxisprojekt | Data </a:t>
            </a:r>
            <a:r>
              <a:rPr lang="de-DE" sz="2000" dirty="0" err="1"/>
              <a:t>preparation</a:t>
            </a:r>
            <a:r>
              <a:rPr lang="de-DE" sz="2000" dirty="0"/>
              <a:t> | Daten zusammenführen</a:t>
            </a: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2B4874E6-B600-BDE8-8BD0-76ABAE6DEF70}"/>
              </a:ext>
            </a:extLst>
          </p:cNvPr>
          <p:cNvSpPr/>
          <p:nvPr/>
        </p:nvSpPr>
        <p:spPr>
          <a:xfrm>
            <a:off x="1181637" y="2038008"/>
            <a:ext cx="1049214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GUID</a:t>
            </a:r>
          </a:p>
        </p:txBody>
      </p:sp>
      <p:sp>
        <p:nvSpPr>
          <p:cNvPr id="7" name="Flussdiagramm: Mehrere Dokumente 6">
            <a:extLst>
              <a:ext uri="{FF2B5EF4-FFF2-40B4-BE49-F238E27FC236}">
                <a16:creationId xmlns:a16="http://schemas.microsoft.com/office/drawing/2014/main" id="{72AEDD4D-8572-F3F4-5B87-7DB127750662}"/>
              </a:ext>
            </a:extLst>
          </p:cNvPr>
          <p:cNvSpPr/>
          <p:nvPr/>
        </p:nvSpPr>
        <p:spPr>
          <a:xfrm>
            <a:off x="2467826" y="2685580"/>
            <a:ext cx="1060704" cy="75895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r>
              <a:rPr lang="de-DE" dirty="0" err="1"/>
              <a:t>meta</a:t>
            </a:r>
            <a:endParaRPr lang="de-DE" dirty="0"/>
          </a:p>
        </p:txBody>
      </p:sp>
      <p:sp>
        <p:nvSpPr>
          <p:cNvPr id="8" name="Flussdiagramm: Mehrere Dokumente 7">
            <a:extLst>
              <a:ext uri="{FF2B5EF4-FFF2-40B4-BE49-F238E27FC236}">
                <a16:creationId xmlns:a16="http://schemas.microsoft.com/office/drawing/2014/main" id="{ED78D0AB-2682-E703-AAA2-8F909D544EA2}"/>
              </a:ext>
            </a:extLst>
          </p:cNvPr>
          <p:cNvSpPr/>
          <p:nvPr/>
        </p:nvSpPr>
        <p:spPr>
          <a:xfrm>
            <a:off x="2467826" y="3854044"/>
            <a:ext cx="1060704" cy="75895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r>
              <a:rPr lang="de-DE" dirty="0" err="1"/>
              <a:t>jpg</a:t>
            </a:r>
            <a:endParaRPr lang="de-DE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C22037CF-A405-C9C0-4BE4-7391BA4BE3D4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859584" y="2456813"/>
            <a:ext cx="454903" cy="7615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6B7242FC-31F7-F48E-B1BF-F36EF75A387B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1275352" y="3041045"/>
            <a:ext cx="1623367" cy="7615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ussdiagramm: Vordefinierter Prozess 14">
            <a:extLst>
              <a:ext uri="{FF2B5EF4-FFF2-40B4-BE49-F238E27FC236}">
                <a16:creationId xmlns:a16="http://schemas.microsoft.com/office/drawing/2014/main" id="{435EC784-7F43-C5EE-9C9E-A1AD03E834E2}"/>
              </a:ext>
            </a:extLst>
          </p:cNvPr>
          <p:cNvSpPr/>
          <p:nvPr/>
        </p:nvSpPr>
        <p:spPr>
          <a:xfrm>
            <a:off x="4613987" y="3343675"/>
            <a:ext cx="1336430" cy="61264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prepare</a:t>
            </a:r>
            <a:endParaRPr lang="de-DE" dirty="0"/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F75F5041-AB85-AEC7-D4FF-EC2C6E9F5C38}"/>
              </a:ext>
            </a:extLst>
          </p:cNvPr>
          <p:cNvCxnSpPr>
            <a:stCxn id="7" idx="3"/>
            <a:endCxn id="15" idx="0"/>
          </p:cNvCxnSpPr>
          <p:nvPr/>
        </p:nvCxnSpPr>
        <p:spPr>
          <a:xfrm>
            <a:off x="3528530" y="3065056"/>
            <a:ext cx="1753672" cy="278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78E9E047-E3D7-7ECB-FCE3-02BBAB0E5F8D}"/>
              </a:ext>
            </a:extLst>
          </p:cNvPr>
          <p:cNvCxnSpPr>
            <a:stCxn id="8" idx="3"/>
            <a:endCxn id="15" idx="2"/>
          </p:cNvCxnSpPr>
          <p:nvPr/>
        </p:nvCxnSpPr>
        <p:spPr>
          <a:xfrm flipV="1">
            <a:off x="3528530" y="3956323"/>
            <a:ext cx="1753672" cy="277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ussdiagramm: Dokument 26">
            <a:extLst>
              <a:ext uri="{FF2B5EF4-FFF2-40B4-BE49-F238E27FC236}">
                <a16:creationId xmlns:a16="http://schemas.microsoft.com/office/drawing/2014/main" id="{2626CA18-BBE6-A4AE-56CC-541CB067B09A}"/>
              </a:ext>
            </a:extLst>
          </p:cNvPr>
          <p:cNvSpPr/>
          <p:nvPr/>
        </p:nvSpPr>
        <p:spPr>
          <a:xfrm>
            <a:off x="6903754" y="3343675"/>
            <a:ext cx="1049215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Reagenz</a:t>
            </a:r>
          </a:p>
        </p:txBody>
      </p:sp>
      <p:sp>
        <p:nvSpPr>
          <p:cNvPr id="35" name="Flussdiagramm: Mehrere Dokumente 34">
            <a:extLst>
              <a:ext uri="{FF2B5EF4-FFF2-40B4-BE49-F238E27FC236}">
                <a16:creationId xmlns:a16="http://schemas.microsoft.com/office/drawing/2014/main" id="{3E998452-A299-4295-6610-2F61884567DF}"/>
              </a:ext>
            </a:extLst>
          </p:cNvPr>
          <p:cNvSpPr/>
          <p:nvPr/>
        </p:nvSpPr>
        <p:spPr>
          <a:xfrm>
            <a:off x="8184081" y="4233520"/>
            <a:ext cx="1060704" cy="75895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%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9A73F28-6B8F-B0EB-F021-3E7B5287863A}"/>
              </a:ext>
            </a:extLst>
          </p:cNvPr>
          <p:cNvCxnSpPr>
            <a:stCxn id="15" idx="3"/>
            <a:endCxn id="27" idx="1"/>
          </p:cNvCxnSpPr>
          <p:nvPr/>
        </p:nvCxnSpPr>
        <p:spPr>
          <a:xfrm>
            <a:off x="5950417" y="3649999"/>
            <a:ext cx="95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ussdiagramm: Mehrere Dokumente 40">
            <a:extLst>
              <a:ext uri="{FF2B5EF4-FFF2-40B4-BE49-F238E27FC236}">
                <a16:creationId xmlns:a16="http://schemas.microsoft.com/office/drawing/2014/main" id="{A85BB641-D5AC-A3BA-C0CA-6837895EB753}"/>
              </a:ext>
            </a:extLst>
          </p:cNvPr>
          <p:cNvSpPr/>
          <p:nvPr/>
        </p:nvSpPr>
        <p:spPr>
          <a:xfrm>
            <a:off x="9451848" y="5250078"/>
            <a:ext cx="1060704" cy="75895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r>
              <a:rPr lang="de-DE" dirty="0" err="1"/>
              <a:t>jpg</a:t>
            </a:r>
            <a:endParaRPr lang="de-DE" dirty="0"/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A1807D79-B964-E1F8-1BD7-5097467C068F}"/>
              </a:ext>
            </a:extLst>
          </p:cNvPr>
          <p:cNvCxnSpPr>
            <a:stCxn id="27" idx="2"/>
            <a:endCxn id="35" idx="1"/>
          </p:cNvCxnSpPr>
          <p:nvPr/>
        </p:nvCxnSpPr>
        <p:spPr>
          <a:xfrm rot="16200000" flipH="1">
            <a:off x="7457633" y="3886548"/>
            <a:ext cx="697176" cy="755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73675323-1489-AD4D-7209-EE290A43E8EB}"/>
              </a:ext>
            </a:extLst>
          </p:cNvPr>
          <p:cNvCxnSpPr>
            <a:stCxn id="35" idx="2"/>
            <a:endCxn id="41" idx="1"/>
          </p:cNvCxnSpPr>
          <p:nvPr/>
        </p:nvCxnSpPr>
        <p:spPr>
          <a:xfrm rot="16200000" flipH="1">
            <a:off x="8713349" y="4891055"/>
            <a:ext cx="665824" cy="8111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Legende: mit gebogener Linie 47">
            <a:extLst>
              <a:ext uri="{FF2B5EF4-FFF2-40B4-BE49-F238E27FC236}">
                <a16:creationId xmlns:a16="http://schemas.microsoft.com/office/drawing/2014/main" id="{7FFE4990-F1CA-1C91-24AE-64FD4646C878}"/>
              </a:ext>
            </a:extLst>
          </p:cNvPr>
          <p:cNvSpPr/>
          <p:nvPr/>
        </p:nvSpPr>
        <p:spPr>
          <a:xfrm>
            <a:off x="6427083" y="1742909"/>
            <a:ext cx="2335079" cy="6971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0580"/>
              <a:gd name="adj6" fmla="val -382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.</a:t>
            </a:r>
            <a:r>
              <a:rPr lang="de-DE" sz="1200" dirty="0" err="1"/>
              <a:t>meta</a:t>
            </a:r>
            <a:r>
              <a:rPr lang="de-DE" sz="1200" dirty="0"/>
              <a:t> Daten auswerten</a:t>
            </a:r>
          </a:p>
          <a:p>
            <a:r>
              <a:rPr lang="de-DE" sz="1200" dirty="0"/>
              <a:t>Reagenz und % extrahieren</a:t>
            </a:r>
          </a:p>
          <a:p>
            <a:r>
              <a:rPr lang="de-DE" sz="1200" dirty="0"/>
              <a:t>.</a:t>
            </a:r>
            <a:r>
              <a:rPr lang="de-DE" sz="1200" dirty="0" err="1"/>
              <a:t>jpg</a:t>
            </a:r>
            <a:r>
              <a:rPr lang="de-DE" sz="1200" dirty="0"/>
              <a:t> in Ordnerstruktur kopieren</a:t>
            </a:r>
          </a:p>
        </p:txBody>
      </p:sp>
    </p:spTree>
    <p:extLst>
      <p:ext uri="{BB962C8B-B14F-4D97-AF65-F5344CB8AC3E}">
        <p14:creationId xmlns:p14="http://schemas.microsoft.com/office/powerpoint/2010/main" val="44494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F7B02B-DA13-76CD-0FED-96173909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F5F0-41AA-42EE-B79A-7CBFF4699624}" type="datetime1">
              <a:rPr lang="de-DE" smtClean="0"/>
              <a:t>02.08.2023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61A92D-6C31-A1AC-6DC7-056D47A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6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38694C8-766D-14DF-8B5D-8D04720FEB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Projekt::Datensatz</a:t>
            </a:r>
            <a:br>
              <a:rPr lang="de-DE" dirty="0"/>
            </a:br>
            <a:r>
              <a:rPr lang="de-DE" sz="2000" dirty="0"/>
              <a:t>Praxisprojekt | Data </a:t>
            </a:r>
            <a:r>
              <a:rPr lang="de-DE" sz="2000" dirty="0" err="1"/>
              <a:t>preparation</a:t>
            </a:r>
            <a:endParaRPr lang="de-DE" sz="20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288AE0E-96F1-711C-40C0-2E8993612F7E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46059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Both"/>
            </a:pPr>
            <a:r>
              <a:rPr lang="de-DE" dirty="0"/>
              <a:t>je Reagenz, n Konzentrationen, jeweils k Bilder erfassen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RGB-Bild laden und in Lab-Farbraum umwandeln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Segment extrahieren; Informationsrelevanter Bereich</a:t>
            </a:r>
            <a:br>
              <a:rPr lang="de-DE" dirty="0"/>
            </a:br>
            <a:r>
              <a:rPr lang="de-DE" dirty="0"/>
              <a:t>Min-Max-Boxing um die Pixel, </a:t>
            </a:r>
            <a:br>
              <a:rPr lang="de-DE" dirty="0"/>
            </a:br>
            <a:r>
              <a:rPr lang="de-DE" dirty="0"/>
              <a:t>welche nicht der Hintergrundfarbe entsprechen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Weitergabe an die clusterbasierte Datenauswertung</a:t>
            </a:r>
          </a:p>
          <a:p>
            <a:pPr marL="514350" indent="-514350">
              <a:buFont typeface="+mj-lt"/>
              <a:buAutoNum type="arabicParenBoth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35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F7B02B-DA13-76CD-0FED-96173909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F5F0-41AA-42EE-B79A-7CBFF4699624}" type="datetime1">
              <a:rPr lang="de-DE" smtClean="0"/>
              <a:t>02.08.2023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61A92D-6C31-A1AC-6DC7-056D47A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7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38694C8-766D-14DF-8B5D-8D04720FEB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Projekt::Datenverarbeitung</a:t>
            </a:r>
            <a:br>
              <a:rPr lang="de-DE" dirty="0"/>
            </a:br>
            <a:r>
              <a:rPr lang="de-DE" sz="2000" dirty="0"/>
              <a:t>Praxisprojekt | Modelling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288AE0E-96F1-711C-40C0-2E8993612F7E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46059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Both" startAt="5"/>
            </a:pPr>
            <a:r>
              <a:rPr lang="de-DE" dirty="0"/>
              <a:t>Clustering der Lab-Farbrauminformationen mit 3 Clustern</a:t>
            </a:r>
          </a:p>
          <a:p>
            <a:pPr marL="514350" indent="-514350">
              <a:buFont typeface="+mj-lt"/>
              <a:buAutoNum type="arabicParenBoth" startAt="5"/>
            </a:pPr>
            <a:r>
              <a:rPr lang="de-DE" dirty="0"/>
              <a:t>Verwendung von 2 Clusterzentren (Ausschluss des Hintergrund-Clusters) und deren Koordinaten als Prototypen der Konzentration</a:t>
            </a:r>
          </a:p>
          <a:p>
            <a:pPr marL="514350" indent="-514350">
              <a:buFont typeface="+mj-lt"/>
              <a:buAutoNum type="arabicParenBoth" startAt="5"/>
            </a:pPr>
            <a:r>
              <a:rPr lang="de-DE" dirty="0"/>
              <a:t>Ablage der Ergebnisse in einer Datei/Reagenz</a:t>
            </a:r>
          </a:p>
          <a:p>
            <a:pPr marL="514350" indent="-514350">
              <a:buFont typeface="+mj-lt"/>
              <a:buAutoNum type="arabicParenBoth" startAt="5"/>
            </a:pPr>
            <a:r>
              <a:rPr lang="de-DE" dirty="0"/>
              <a:t>Vergleich der Prototypen untereinander für Konzentrationsunterscheidung innerhalb eines Reagenzes durch Zusammenführen der Ergebnisdateien/Reagenz</a:t>
            </a:r>
          </a:p>
        </p:txBody>
      </p:sp>
    </p:spTree>
    <p:extLst>
      <p:ext uri="{BB962C8B-B14F-4D97-AF65-F5344CB8AC3E}">
        <p14:creationId xmlns:p14="http://schemas.microsoft.com/office/powerpoint/2010/main" val="41945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75085F-139A-C7B9-6AFC-F8110259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F5F0-41AA-42EE-B79A-7CBFF4699624}" type="datetime1">
              <a:rPr lang="de-DE" smtClean="0"/>
              <a:t>02.08.2023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F74102-ADFC-A4CE-5319-B29AD27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8</a:t>
            </a:fld>
            <a:endParaRPr lang="de-DE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CA4B8209-1FEE-FBE1-9ADB-B976331F0A3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1F5F0-41AA-42EE-B79A-7CBFF4699624}" type="datetime1">
              <a:rPr lang="de-DE" smtClean="0"/>
              <a:pPr/>
              <a:t>02.08.2023</a:t>
            </a:fld>
            <a:endParaRPr lang="de-DE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35383CD7-9565-4069-4D59-1A7A783ADB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7068E-0B38-4DFF-B792-8FE0501D08C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1A2EA36-2180-6E73-A51A-22A5D5CC18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Projekt::Datenverarbeitung</a:t>
            </a:r>
            <a:br>
              <a:rPr lang="de-DE" dirty="0"/>
            </a:br>
            <a:r>
              <a:rPr lang="de-DE" sz="2000" dirty="0"/>
              <a:t>Praxisprojekt | Modeling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CBDF95-3825-5CB6-1F05-8C5392DF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257425"/>
            <a:ext cx="11391900" cy="23431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B185E55-EFB5-ACFA-5C1F-7C507CB11C72}"/>
              </a:ext>
            </a:extLst>
          </p:cNvPr>
          <p:cNvSpPr txBox="1"/>
          <p:nvPr/>
        </p:nvSpPr>
        <p:spPr>
          <a:xfrm>
            <a:off x="1004835" y="5014127"/>
            <a:ext cx="129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Lab-</a:t>
            </a:r>
            <a:r>
              <a:rPr lang="de-DE" dirty="0" err="1"/>
              <a:t>Rohbild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596B2F-94E3-9753-F407-F6D64FE6147D}"/>
              </a:ext>
            </a:extLst>
          </p:cNvPr>
          <p:cNvSpPr txBox="1"/>
          <p:nvPr/>
        </p:nvSpPr>
        <p:spPr>
          <a:xfrm>
            <a:off x="3559800" y="5014127"/>
            <a:ext cx="79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Maske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37CDD-BA17-9CE8-B295-1CD2E1B1FBB4}"/>
              </a:ext>
            </a:extLst>
          </p:cNvPr>
          <p:cNvSpPr txBox="1"/>
          <p:nvPr/>
        </p:nvSpPr>
        <p:spPr>
          <a:xfrm>
            <a:off x="5887564" y="50141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Band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7365C0E-5599-2141-02DC-1E7E5D2F921B}"/>
              </a:ext>
            </a:extLst>
          </p:cNvPr>
          <p:cNvSpPr txBox="1"/>
          <p:nvPr/>
        </p:nvSpPr>
        <p:spPr>
          <a:xfrm>
            <a:off x="7983406" y="5014127"/>
            <a:ext cx="9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Sampled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CA0FDD8-4A3E-2F28-CB18-A3F45F77EBF1}"/>
              </a:ext>
            </a:extLst>
          </p:cNvPr>
          <p:cNvSpPr txBox="1"/>
          <p:nvPr/>
        </p:nvSpPr>
        <p:spPr>
          <a:xfrm>
            <a:off x="10369954" y="5014127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Cluster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EA5CAEA1-AE79-4D02-4B20-B5CCD23DFC40}"/>
              </a:ext>
            </a:extLst>
          </p:cNvPr>
          <p:cNvSpPr/>
          <p:nvPr/>
        </p:nvSpPr>
        <p:spPr>
          <a:xfrm>
            <a:off x="2696931" y="4956477"/>
            <a:ext cx="469589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7B37A5C-F9DA-C31C-4C19-4E151F4BCF93}"/>
              </a:ext>
            </a:extLst>
          </p:cNvPr>
          <p:cNvSpPr/>
          <p:nvPr/>
        </p:nvSpPr>
        <p:spPr>
          <a:xfrm>
            <a:off x="4870579" y="4956477"/>
            <a:ext cx="469589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1AC466F3-FE6C-5F45-C51F-5391BB815858}"/>
              </a:ext>
            </a:extLst>
          </p:cNvPr>
          <p:cNvSpPr/>
          <p:nvPr/>
        </p:nvSpPr>
        <p:spPr>
          <a:xfrm>
            <a:off x="7150677" y="4956477"/>
            <a:ext cx="469589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9EB7E4BD-5574-2F2D-6AA5-0E8A112B492B}"/>
              </a:ext>
            </a:extLst>
          </p:cNvPr>
          <p:cNvSpPr/>
          <p:nvPr/>
        </p:nvSpPr>
        <p:spPr>
          <a:xfrm>
            <a:off x="9440579" y="4956477"/>
            <a:ext cx="469589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E177A00-F88F-97BF-0254-DF65B9825779}"/>
              </a:ext>
            </a:extLst>
          </p:cNvPr>
          <p:cNvSpPr/>
          <p:nvPr/>
        </p:nvSpPr>
        <p:spPr>
          <a:xfrm>
            <a:off x="10480430" y="2180492"/>
            <a:ext cx="1311519" cy="24200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5077150-9497-0D93-7462-9874BDA95555}"/>
              </a:ext>
            </a:extLst>
          </p:cNvPr>
          <p:cNvSpPr txBox="1"/>
          <p:nvPr/>
        </p:nvSpPr>
        <p:spPr>
          <a:xfrm>
            <a:off x="10480430" y="1872715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Merkmale</a:t>
            </a:r>
          </a:p>
        </p:txBody>
      </p:sp>
    </p:spTree>
    <p:extLst>
      <p:ext uri="{BB962C8B-B14F-4D97-AF65-F5344CB8AC3E}">
        <p14:creationId xmlns:p14="http://schemas.microsoft.com/office/powerpoint/2010/main" val="51002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FCD5D-D95A-32C8-BCA2-963338AC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</a:t>
            </a:r>
          </a:p>
          <a:p>
            <a:pPr lvl="1"/>
            <a:r>
              <a:rPr lang="de-DE" dirty="0"/>
              <a:t>Farbraum: Lab</a:t>
            </a:r>
          </a:p>
          <a:p>
            <a:pPr lvl="1"/>
            <a:r>
              <a:rPr lang="de-DE" dirty="0"/>
              <a:t>Metrik: </a:t>
            </a:r>
            <a:r>
              <a:rPr lang="de-DE" dirty="0" err="1"/>
              <a:t>Euclidean</a:t>
            </a:r>
            <a:endParaRPr lang="de-DE" dirty="0"/>
          </a:p>
          <a:p>
            <a:pPr lvl="1"/>
            <a:r>
              <a:rPr lang="de-DE" dirty="0"/>
              <a:t>Cluster: 3 (zufällige Initialisierung der Zentren im Farbraum)</a:t>
            </a:r>
          </a:p>
          <a:p>
            <a:r>
              <a:rPr lang="de-DE" dirty="0"/>
              <a:t>Methode</a:t>
            </a:r>
          </a:p>
          <a:p>
            <a:pPr lvl="1"/>
            <a:r>
              <a:rPr lang="de-DE" dirty="0" err="1"/>
              <a:t>Kmeans</a:t>
            </a:r>
            <a:r>
              <a:rPr lang="de-DE" dirty="0"/>
              <a:t>; adaptiert als </a:t>
            </a:r>
            <a:r>
              <a:rPr lang="de-DE" dirty="0" err="1"/>
              <a:t>Zmeans</a:t>
            </a:r>
            <a:endParaRPr lang="de-DE" dirty="0"/>
          </a:p>
          <a:p>
            <a:r>
              <a:rPr lang="de-DE" dirty="0"/>
              <a:t>Ergebnisse</a:t>
            </a:r>
          </a:p>
          <a:p>
            <a:pPr lvl="1"/>
            <a:r>
              <a:rPr lang="de-DE" dirty="0"/>
              <a:t>Gelabelte Zentren als dimensionsgleiches Abbild des Originales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0B30B-065D-9137-9886-39AA6FFC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C04-3DDE-4EBE-BFE8-7BC12CD175C4}" type="datetime1">
              <a:rPr lang="de-DE" smtClean="0"/>
              <a:t>02.08.2023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DA692-DCBC-FFF2-A57B-892EA71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68E-0B38-4DFF-B792-8FE0501D08C4}" type="slidenum">
              <a:rPr lang="de-DE" smtClean="0"/>
              <a:t>9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AF48004-3190-E6B6-4584-C07BD2D2EE2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Projekt::Datenverarbeitung</a:t>
            </a:r>
            <a:br>
              <a:rPr lang="de-DE" dirty="0"/>
            </a:br>
            <a:r>
              <a:rPr lang="de-DE" sz="2000" dirty="0"/>
              <a:t>Praxisprojekt | Modeling | </a:t>
            </a:r>
            <a:r>
              <a:rPr lang="de-DE" sz="2000" dirty="0" err="1"/>
              <a:t>Zmeans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3544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Breitbild</PresentationFormat>
  <Paragraphs>104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Praxisprojekt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Harz, Wernigerode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Praxisprojekt</dc:title>
  <dc:subject>WisA/WS22/23</dc:subject>
  <dc:creator>Norman Bauersfeld</dc:creator>
  <cp:keywords/>
  <cp:lastModifiedBy>Norman Bauersfeld</cp:lastModifiedBy>
  <cp:revision>414</cp:revision>
  <dcterms:created xsi:type="dcterms:W3CDTF">2022-09-10T02:23:54Z</dcterms:created>
  <dcterms:modified xsi:type="dcterms:W3CDTF">2023-08-02T18:09:49Z</dcterms:modified>
  <cp:category>Entwurf</cp:category>
  <cp:contentStatus>Entwurf</cp:contentStatus>
</cp:coreProperties>
</file>