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66" r:id="rId7"/>
    <p:sldId id="265" r:id="rId8"/>
    <p:sldId id="267" r:id="rId9"/>
    <p:sldId id="268" r:id="rId10"/>
    <p:sldId id="269" r:id="rId11"/>
    <p:sldId id="262" r:id="rId12"/>
    <p:sldId id="261" r:id="rId13"/>
    <p:sldId id="260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643"/>
  </p:normalViewPr>
  <p:slideViewPr>
    <p:cSldViewPr snapToGrid="0">
      <p:cViewPr varScale="1">
        <p:scale>
          <a:sx n="124" d="100"/>
          <a:sy n="124" d="100"/>
        </p:scale>
        <p:origin x="20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D2FA-A85A-045C-82D4-0A1620452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17ED4-F1C1-D2C3-5C18-E5A812536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CE6E6-F8E8-5BC3-315A-23C057A8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3C9-3327-454F-9A1F-D3FD45CE6C00}" type="datetimeFigureOut">
              <a:rPr lang="en-DE" smtClean="0"/>
              <a:t>12.06.23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9859E-15A2-9A97-C256-E0575E74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41582-7419-64A7-979E-63BD0059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A26A-E54C-BE45-A23D-72AB90DF22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026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0A26-B774-9A72-0C69-F05A767C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F0BB0-73A2-63DB-C86F-FBDDF6C9C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4A842-7627-50EF-E51C-7E746F88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3C9-3327-454F-9A1F-D3FD45CE6C00}" type="datetimeFigureOut">
              <a:rPr lang="en-DE" smtClean="0"/>
              <a:t>12.06.23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FC3B1-3A7F-246E-D75F-050BC2E2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DBAC-DC87-13D2-5314-2749A909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A26A-E54C-BE45-A23D-72AB90DF22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314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F42EB-698E-5D3A-86B7-C13C4605B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01F30-D05D-17BB-7128-7FF36B8A6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42A9C-02D9-DC63-F092-902DDFF0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3C9-3327-454F-9A1F-D3FD45CE6C00}" type="datetimeFigureOut">
              <a:rPr lang="en-DE" smtClean="0"/>
              <a:t>12.06.23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051E8-B2CD-A465-8B19-40290E33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0F30B-48CD-D999-74EF-B4357719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A26A-E54C-BE45-A23D-72AB90DF22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558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84C9-5243-C458-A35F-D40541D1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052A9-914E-C2BF-DF74-49BFFD931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AE967-5712-293B-2A62-344743B5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3C9-3327-454F-9A1F-D3FD45CE6C00}" type="datetimeFigureOut">
              <a:rPr lang="en-DE" smtClean="0"/>
              <a:t>12.06.23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6DB4E-B88B-8637-51B2-BC9F5DDA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8AA45-F71B-EF5E-9D09-5E6E8A75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A26A-E54C-BE45-A23D-72AB90DF22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214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08BC-7D86-0EFE-58E7-C1229828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D7AA9-BA32-5A94-388F-B06C354C9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BABD9-F7AC-C029-448B-416183C9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3C9-3327-454F-9A1F-D3FD45CE6C00}" type="datetimeFigureOut">
              <a:rPr lang="en-DE" smtClean="0"/>
              <a:t>12.06.23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CC1F1-B8A9-DE68-5DA7-45B7D792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65835-4ACF-E782-B547-471D690B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A26A-E54C-BE45-A23D-72AB90DF22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134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9833-491D-A4C2-EA26-31E31EE3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A46B-16AA-2881-1C02-10E042B9C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BD5AB-BA72-BC75-C26E-8A189D873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C2B4A-CB0C-AA6D-06C3-60FC0989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3C9-3327-454F-9A1F-D3FD45CE6C00}" type="datetimeFigureOut">
              <a:rPr lang="en-DE" smtClean="0"/>
              <a:t>12.06.23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52779-8CB5-545E-C19A-8296E386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818EA-07BD-F3E8-6685-BFA82DCF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A26A-E54C-BE45-A23D-72AB90DF22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191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3BBA-43FD-F31F-C2B2-914C88C6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9EFE1-7FEE-589D-1C06-5DDA081CD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F8A59-53A6-26A0-B586-D7B790BB2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2F540-F707-D13D-BEBE-5786274EF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2C147-AFCB-68D8-B37C-FDB86A607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FBA5F-6BAE-E26E-DE0F-A7EB554E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3C9-3327-454F-9A1F-D3FD45CE6C00}" type="datetimeFigureOut">
              <a:rPr lang="en-DE" smtClean="0"/>
              <a:t>12.06.23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2F0D2-7F48-7C51-9ADE-5FC57B76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74E00-5876-6C1A-8FF3-7E218185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A26A-E54C-BE45-A23D-72AB90DF22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602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2DA4-C27D-1971-6E4A-2ED7C259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3B4EF-97B2-6802-632A-84784BD0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3C9-3327-454F-9A1F-D3FD45CE6C00}" type="datetimeFigureOut">
              <a:rPr lang="en-DE" smtClean="0"/>
              <a:t>12.06.23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3A977-20B5-97B7-5274-9ECA673D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275FD-6AC5-9648-D47A-530DDA41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A26A-E54C-BE45-A23D-72AB90DF22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525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B46DE-68BB-A150-E44A-98C74D52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3C9-3327-454F-9A1F-D3FD45CE6C00}" type="datetimeFigureOut">
              <a:rPr lang="en-DE" smtClean="0"/>
              <a:t>12.06.23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3E9F4-6D75-12EE-E26D-BD7CBCBF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7AE5F-B98A-B81D-B312-7194FDA0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A26A-E54C-BE45-A23D-72AB90DF22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308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46B4-B583-417C-0786-EDBAB3DB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C0B8E-28B0-FB51-261A-A87DDDCB3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20904-B030-EE80-AB9C-0E434E9DE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E1BAC-9B15-2F22-9AF9-BDB6F1A3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3C9-3327-454F-9A1F-D3FD45CE6C00}" type="datetimeFigureOut">
              <a:rPr lang="en-DE" smtClean="0"/>
              <a:t>12.06.23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31019-F6E5-1D34-A20B-ABA31905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92BAC-6929-976F-C5DB-FE936BD9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A26A-E54C-BE45-A23D-72AB90DF22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270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2703-1BD0-BDD2-E09E-35E77A4C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AEBFD-9B5C-87B0-DBF8-0A94DDA58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E07EF-01B2-5B9B-D14E-E601EF555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DF289-40D4-A0D3-1293-4F83104E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3C9-3327-454F-9A1F-D3FD45CE6C00}" type="datetimeFigureOut">
              <a:rPr lang="en-DE" smtClean="0"/>
              <a:t>12.06.23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22AB5-7B6F-F5EF-B77B-6683C00A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D44CD-5CCB-AC71-EBE1-C63AAC6A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A26A-E54C-BE45-A23D-72AB90DF22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323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61792-F7FF-FB4C-8DFA-741F641E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7A732-4C03-DADE-16A7-DD4AB4EE9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EBECC-068B-0DF1-FF9D-09F8A1EB9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43C9-3327-454F-9A1F-D3FD45CE6C00}" type="datetimeFigureOut">
              <a:rPr lang="en-DE" smtClean="0"/>
              <a:t>12.06.23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F86F3-257A-2693-F8BE-F514D4CDB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14F92-4412-DBBD-FCEE-6B1EA21D4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6A26A-E54C-BE45-A23D-72AB90DF22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828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r.com/" TargetMode="External"/><Relationship Id="rId2" Type="http://schemas.openxmlformats.org/officeDocument/2006/relationships/hyperlink" Target="https://towardsdatascience.com/regular-expressions-clearly-explained-with-examples-822d76b037b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gular-expressions.info/posixbrackets.html#:~:text=POSIX%20bracket%20expressions%20are%20a,start%20negates%20the%20bracket%20expression" TargetMode="External"/><Relationship Id="rId5" Type="http://schemas.openxmlformats.org/officeDocument/2006/relationships/hyperlink" Target="http://www.hermann-gruber.com/data/format09-talk.pdf" TargetMode="External"/><Relationship Id="rId4" Type="http://schemas.openxmlformats.org/officeDocument/2006/relationships/hyperlink" Target="https://www.inf-schule.de/automaten-sprachen/sprachenundautomaten/spracherkennung/regulaeresprachen/theorie_regulaereausdrueckeendlicheautomate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eise.de/" TargetMode="External"/><Relationship Id="rId2" Type="http://schemas.openxmlformats.org/officeDocument/2006/relationships/hyperlink" Target="https://www.google.com/gmai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witter.com/hom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A7A1-D0CE-E1F0-6B79-41EA3A40F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Regex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2FDA9-C020-C59E-75F2-2287A68E5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0558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7954-70A4-F051-9198-28B9AE92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435B2-0B91-8B95-ACA0-3D89CC757A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76485-CC69-F9D8-B540-F22AC5CC52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89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E358-E7FE-7778-E2F8-222065BB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Suchen in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C4B8A-F04D-8530-9B4B-3666EA20E7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Daten:</a:t>
            </a:r>
          </a:p>
          <a:p>
            <a:r>
              <a:rPr lang="en-GB" dirty="0" err="1"/>
              <a:t>mylist</a:t>
            </a:r>
            <a:r>
              <a:rPr lang="en-GB" dirty="0"/>
              <a:t> = ["Hund", "</a:t>
            </a:r>
            <a:r>
              <a:rPr lang="en-GB" dirty="0" err="1"/>
              <a:t>Katze</a:t>
            </a:r>
            <a:r>
              <a:rPr lang="en-GB" dirty="0"/>
              <a:t>", "Maus", "</a:t>
            </a:r>
            <a:r>
              <a:rPr lang="en-GB" dirty="0" err="1"/>
              <a:t>Wildkatze</a:t>
            </a:r>
            <a:r>
              <a:rPr lang="en-GB" dirty="0"/>
              <a:t>", "</a:t>
            </a:r>
            <a:r>
              <a:rPr lang="en-GB" dirty="0" err="1"/>
              <a:t>Seekuh</a:t>
            </a:r>
            <a:r>
              <a:rPr lang="en-GB" dirty="0"/>
              <a:t>", "</a:t>
            </a:r>
            <a:r>
              <a:rPr lang="en-GB" dirty="0" err="1"/>
              <a:t>Wollmaus</a:t>
            </a:r>
            <a:r>
              <a:rPr lang="en-GB" dirty="0"/>
              <a:t>", "</a:t>
            </a:r>
            <a:r>
              <a:rPr lang="en-GB" dirty="0" err="1"/>
              <a:t>Katzenfutter</a:t>
            </a:r>
            <a:r>
              <a:rPr lang="en-GB" dirty="0"/>
              <a:t>"]</a:t>
            </a:r>
          </a:p>
          <a:p>
            <a:endParaRPr lang="en-GB" dirty="0"/>
          </a:p>
          <a:p>
            <a:r>
              <a:rPr lang="en-DE" dirty="0"/>
              <a:t>Findet alle Katzen!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67104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0CEBF-2E67-390E-7E22-5AECDCB9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Greedy vs Lazy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4E5FE-8B28-E87A-9625-BCE705779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05162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Daten</a:t>
            </a:r>
            <a:r>
              <a:rPr lang="en-GB" dirty="0"/>
              <a:t>:</a:t>
            </a:r>
          </a:p>
          <a:p>
            <a:r>
              <a:rPr lang="en-GB" dirty="0"/>
              <a:t>txt = "&lt;body&gt;\n&lt;h1&gt;test&lt;/h1&gt;\n&lt;hr /&gt;\n&lt;h2&gt;Text&lt;/h2&gt;\n&lt;/body&gt;"</a:t>
            </a:r>
            <a:endParaRPr lang="en-DE" dirty="0"/>
          </a:p>
          <a:p>
            <a:endParaRPr lang="en-DE" b="0" i="0" u="none" strike="noStrike" dirty="0">
              <a:solidFill>
                <a:srgbClr val="232629"/>
              </a:solidFill>
              <a:effectLst/>
              <a:latin typeface="ui-monospace"/>
            </a:endParaRPr>
          </a:p>
          <a:p>
            <a:r>
              <a:rPr lang="en-DE" b="0" i="0" u="none" strike="noStrike" dirty="0">
                <a:solidFill>
                  <a:srgbClr val="232629"/>
                </a:solidFill>
                <a:effectLst/>
                <a:latin typeface="ui-monospace"/>
              </a:rPr>
              <a:t>“&lt;.+&gt;”</a:t>
            </a:r>
            <a:r>
              <a:rPr lang="en-GB" b="0" i="0" u="none" strike="noStrike" dirty="0">
                <a:solidFill>
                  <a:srgbClr val="232629"/>
                </a:solidFill>
                <a:effectLst/>
                <a:latin typeface="ui-monospace"/>
              </a:rPr>
              <a:t> </a:t>
            </a:r>
            <a:r>
              <a:rPr lang="en-GB" dirty="0">
                <a:solidFill>
                  <a:srgbClr val="232629"/>
                </a:solidFill>
                <a:latin typeface="ui-monospace"/>
              </a:rPr>
              <a:t>vs. “</a:t>
            </a:r>
            <a:r>
              <a:rPr lang="en-DE" b="0" i="0" u="none" strike="noStrike" dirty="0">
                <a:solidFill>
                  <a:srgbClr val="232629"/>
                </a:solidFill>
                <a:effectLst/>
                <a:latin typeface="ui-monospace"/>
              </a:rPr>
              <a:t>&lt;.+?&gt;”</a:t>
            </a:r>
          </a:p>
        </p:txBody>
      </p:sp>
    </p:spTree>
    <p:extLst>
      <p:ext uri="{BB962C8B-B14F-4D97-AF65-F5344CB8AC3E}">
        <p14:creationId xmlns:p14="http://schemas.microsoft.com/office/powerpoint/2010/main" val="4178256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A6C4-B435-6C26-D325-FA36C80B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Quellen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263AAD-DF4B-ED9A-7A97-BC45079C8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hlinkClick r:id="rId2"/>
              </a:rPr>
              <a:t>https://towardsdatascience.com/regular-expressions-clearly-explained-with-examples-822d76b037b4</a:t>
            </a:r>
            <a:endParaRPr lang="en-GB" dirty="0"/>
          </a:p>
          <a:p>
            <a:r>
              <a:rPr lang="en-GB" dirty="0">
                <a:hlinkClick r:id="rId3"/>
              </a:rPr>
              <a:t>https://regexr.com</a:t>
            </a:r>
            <a:endParaRPr lang="en-GB" dirty="0"/>
          </a:p>
          <a:p>
            <a:r>
              <a:rPr lang="en-GB" dirty="0">
                <a:hlinkClick r:id="rId4"/>
              </a:rPr>
              <a:t>https://www.inf-schule.de/automaten-sprachen/sprachenundautomaten/spracherkennung/regulaeresprachen/theorie_regulaereausdrueckeendlicheautomaten</a:t>
            </a:r>
            <a:endParaRPr lang="en-GB" dirty="0"/>
          </a:p>
          <a:p>
            <a:r>
              <a:rPr lang="en-GB" dirty="0">
                <a:hlinkClick r:id="rId5"/>
              </a:rPr>
              <a:t>http://www.hermann-gruber.com/data/format09-talk.pdf</a:t>
            </a:r>
            <a:endParaRPr lang="en-GB" dirty="0"/>
          </a:p>
          <a:p>
            <a:r>
              <a:rPr lang="en-GB" dirty="0">
                <a:hlinkClick r:id="rId6"/>
              </a:rPr>
              <a:t>https://www.regular-expressions.info/posixbrackets.html#:~:text=POSIX%20bracket%20expressions%20are%20a,start%20negates%20the%20bracket%20expression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9425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BA1A-00DB-10B7-E361-9B21B365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Einführung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CAA1-8773-8F67-A145-7964E02C1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0" i="1" dirty="0" err="1">
                <a:solidFill>
                  <a:srgbClr val="292929"/>
                </a:solidFill>
                <a:effectLst/>
                <a:latin typeface="source-serif-pro"/>
              </a:rPr>
              <a:t>Keine</a:t>
            </a:r>
            <a:r>
              <a:rPr lang="en-GB" b="0" i="1" dirty="0">
                <a:solidFill>
                  <a:srgbClr val="292929"/>
                </a:solidFill>
                <a:effectLst/>
                <a:latin typeface="source-serif-pro"/>
              </a:rPr>
              <a:t> Library, </a:t>
            </a:r>
            <a:r>
              <a:rPr lang="en-GB" b="0" i="1" dirty="0" err="1">
                <a:solidFill>
                  <a:srgbClr val="292929"/>
                </a:solidFill>
                <a:effectLst/>
                <a:latin typeface="source-serif-pro"/>
              </a:rPr>
              <a:t>keine</a:t>
            </a:r>
            <a:r>
              <a:rPr lang="en-GB" b="0" i="1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1" dirty="0" err="1">
                <a:solidFill>
                  <a:srgbClr val="292929"/>
                </a:solidFill>
                <a:effectLst/>
                <a:latin typeface="source-serif-pro"/>
              </a:rPr>
              <a:t>Programmiersprache</a:t>
            </a:r>
            <a:r>
              <a:rPr lang="en-GB" b="0" i="1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1" dirty="0" err="1">
                <a:solidFill>
                  <a:srgbClr val="292929"/>
                </a:solidFill>
                <a:effectLst/>
                <a:latin typeface="source-serif-pro"/>
              </a:rPr>
              <a:t>sondern</a:t>
            </a:r>
            <a:r>
              <a:rPr lang="en-GB" b="0" i="1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1" dirty="0" err="1">
                <a:solidFill>
                  <a:srgbClr val="292929"/>
                </a:solidFill>
                <a:effectLst/>
                <a:latin typeface="source-serif-pro"/>
              </a:rPr>
              <a:t>eine</a:t>
            </a:r>
            <a:r>
              <a:rPr lang="en-GB" b="0" i="1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1" dirty="0" err="1">
                <a:solidFill>
                  <a:srgbClr val="292929"/>
                </a:solidFill>
                <a:effectLst/>
                <a:latin typeface="source-serif-pro"/>
              </a:rPr>
              <a:t>Sequenz</a:t>
            </a:r>
            <a:r>
              <a:rPr lang="en-GB" b="0" i="1" dirty="0">
                <a:solidFill>
                  <a:srgbClr val="292929"/>
                </a:solidFill>
                <a:effectLst/>
                <a:latin typeface="source-serif-pro"/>
              </a:rPr>
              <a:t> an </a:t>
            </a:r>
            <a:r>
              <a:rPr lang="en-GB" b="0" i="1" dirty="0" err="1">
                <a:solidFill>
                  <a:srgbClr val="292929"/>
                </a:solidFill>
                <a:effectLst/>
                <a:latin typeface="source-serif-pro"/>
              </a:rPr>
              <a:t>Zeichen</a:t>
            </a:r>
            <a:r>
              <a:rPr lang="en-GB" b="0" i="1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1" dirty="0" err="1">
                <a:solidFill>
                  <a:srgbClr val="292929"/>
                </a:solidFill>
                <a:effectLst/>
                <a:latin typeface="source-serif-pro"/>
              </a:rPr>
              <a:t>welche</a:t>
            </a:r>
            <a:r>
              <a:rPr lang="en-GB" b="0" i="1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1" dirty="0" err="1">
                <a:solidFill>
                  <a:srgbClr val="292929"/>
                </a:solidFill>
                <a:effectLst/>
                <a:latin typeface="source-serif-pro"/>
              </a:rPr>
              <a:t>ein</a:t>
            </a:r>
            <a:r>
              <a:rPr lang="en-GB" b="0" i="1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1" dirty="0" err="1">
                <a:solidFill>
                  <a:srgbClr val="292929"/>
                </a:solidFill>
                <a:effectLst/>
                <a:latin typeface="source-serif-pro"/>
              </a:rPr>
              <a:t>bestimmtes</a:t>
            </a:r>
            <a:r>
              <a:rPr lang="en-GB" b="0" i="1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1" dirty="0" err="1">
                <a:solidFill>
                  <a:srgbClr val="292929"/>
                </a:solidFill>
                <a:effectLst/>
                <a:latin typeface="source-serif-pro"/>
              </a:rPr>
              <a:t>Suchmuster</a:t>
            </a:r>
            <a:r>
              <a:rPr lang="en-GB" b="0" i="1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1" dirty="0" err="1">
                <a:solidFill>
                  <a:srgbClr val="292929"/>
                </a:solidFill>
                <a:effectLst/>
                <a:latin typeface="source-serif-pro"/>
              </a:rPr>
              <a:t>spezifiziert</a:t>
            </a:r>
            <a:r>
              <a:rPr lang="en-GB" b="0" i="1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endParaRPr lang="en-GB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Ein Text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kann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aus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so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zeimlich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allem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bestehen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: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Buchstaben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Nummern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Leerzeichen</a:t>
            </a:r>
            <a:r>
              <a:rPr lang="en-GB" dirty="0">
                <a:solidFill>
                  <a:srgbClr val="292929"/>
                </a:solidFill>
                <a:latin typeface="source-serif-pro"/>
              </a:rPr>
              <a:t>, </a:t>
            </a:r>
            <a:r>
              <a:rPr lang="en-GB" dirty="0" err="1">
                <a:solidFill>
                  <a:srgbClr val="292929"/>
                </a:solidFill>
                <a:latin typeface="source-serif-pro"/>
              </a:rPr>
              <a:t>Sonderzeichen</a:t>
            </a:r>
            <a:r>
              <a:rPr lang="en-GB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n-GB" dirty="0" err="1">
                <a:solidFill>
                  <a:srgbClr val="292929"/>
                </a:solidFill>
                <a:latin typeface="source-serif-pro"/>
              </a:rPr>
              <a:t>usw</a:t>
            </a:r>
            <a:r>
              <a:rPr lang="en-GB" dirty="0">
                <a:solidFill>
                  <a:srgbClr val="292929"/>
                </a:solidFill>
                <a:latin typeface="source-serif-pro"/>
              </a:rPr>
              <a:t>.</a:t>
            </a:r>
          </a:p>
          <a:p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Solange das </a:t>
            </a:r>
            <a:r>
              <a:rPr lang="en-GB" dirty="0" err="1">
                <a:solidFill>
                  <a:srgbClr val="292929"/>
                </a:solidFill>
                <a:latin typeface="source-serif-pro"/>
              </a:rPr>
              <a:t>G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esuchte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irgend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einem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Muster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folgt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kann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es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mit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Regular Expressions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gefunden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werden</a:t>
            </a:r>
            <a:endParaRPr lang="en-GB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jeder</a:t>
            </a:r>
            <a:r>
              <a:rPr lang="en-GB" dirty="0"/>
              <a:t> Regular Expression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d</a:t>
            </a:r>
            <a:r>
              <a:rPr lang="en-DE" dirty="0"/>
              <a:t>eterministisch endlicher Automat erzeugt werden und anders herum</a:t>
            </a:r>
            <a:br>
              <a:rPr lang="en-GB" dirty="0"/>
            </a:b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0370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CA8A-1CA3-AC50-B0A6-8CC52F84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Übersicht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CE816-A956-3057-2E71-36DA6FE40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958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GB" b="1" i="0" u="none" strike="noStrike" dirty="0">
                <a:solidFill>
                  <a:srgbClr val="292929"/>
                </a:solidFill>
                <a:effectLst/>
                <a:latin typeface="source-serif-pro"/>
              </a:rPr>
              <a:t>Characters: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Escape character: \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Any character: 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Digit: \d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Not a digit: \D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Word character: \w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Not a word character: \W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Whitespace: \s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Not whitespace: \S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Word boundary: \b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Not a word boundary: \B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Beginning of a string: ^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End of a string: $</a:t>
            </a:r>
          </a:p>
          <a:p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E3A11E-306B-87AC-D3E7-005C9F750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30008" y="1822450"/>
            <a:ext cx="3613213" cy="4351338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GB" b="1" i="0" u="none" strike="noStrike" dirty="0">
                <a:solidFill>
                  <a:srgbClr val="292929"/>
                </a:solidFill>
                <a:effectLst/>
                <a:latin typeface="source-serif-pro"/>
              </a:rPr>
              <a:t>Groupings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Matches characters in brackets: [ 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Matches characters not in brackets: [^ 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Either or: |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Capturing group: ( )</a:t>
            </a:r>
          </a:p>
          <a:p>
            <a:endParaRPr lang="en-DE" dirty="0"/>
          </a:p>
          <a:p>
            <a:pPr marL="0" indent="0">
              <a:buNone/>
            </a:pPr>
            <a:r>
              <a:rPr lang="en-GB" b="1" i="0" u="none" strike="noStrike" dirty="0">
                <a:solidFill>
                  <a:srgbClr val="292929"/>
                </a:solidFill>
                <a:effectLst/>
                <a:latin typeface="sohne"/>
              </a:rPr>
              <a:t>Quantifiers</a:t>
            </a:r>
            <a:endParaRPr lang="en-DE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0 or more: 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1 or more: +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0 or 1: 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An exact number of characters: { }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Range of number of characters: {Minimum, Maximum}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? -&gt;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source-serif-pro"/>
              </a:rPr>
              <a:t>umschaltung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source-serif-pro"/>
              </a:rPr>
              <a:t>zu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 lazy</a:t>
            </a:r>
          </a:p>
          <a:p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D9D67-9514-6068-2637-44BC2DEE3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76" y="318439"/>
            <a:ext cx="6796522" cy="617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3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7AE2-5526-6E19-FBB6-0770D5CE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Einfache Beispiele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7349B-AF07-EF2A-6DA0-F8EA57315A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DE" dirty="0"/>
              <a:t>Zerlegen von Telefonnummern</a:t>
            </a:r>
          </a:p>
          <a:p>
            <a:r>
              <a:rPr lang="en-DE" dirty="0"/>
              <a:t>Zerlegen eines Datums</a:t>
            </a:r>
          </a:p>
          <a:p>
            <a:r>
              <a:rPr lang="en-DE" dirty="0"/>
              <a:t>Zerlegen von Namen</a:t>
            </a:r>
          </a:p>
          <a:p>
            <a:r>
              <a:rPr lang="en-DE" dirty="0"/>
              <a:t>Extrahieren von URLs</a:t>
            </a:r>
          </a:p>
          <a:p>
            <a:r>
              <a:rPr lang="en-DE" dirty="0"/>
              <a:t>Erkennen von eMail Adressen </a:t>
            </a:r>
          </a:p>
          <a:p>
            <a:r>
              <a:rPr lang="en-DE" dirty="0"/>
              <a:t>Zerlegen von Adressen</a:t>
            </a:r>
          </a:p>
          <a:p>
            <a:r>
              <a:rPr lang="en-DE" dirty="0"/>
              <a:t>Suchen in Arrays</a:t>
            </a:r>
          </a:p>
          <a:p>
            <a:r>
              <a:rPr lang="en-DE" dirty="0"/>
              <a:t>Greedy vs Lazy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B410C-FAF7-6E82-16D0-0D963DF0AE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681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D8A9-F96F-F36A-000F-8A1F436C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Zerlegen von verschieden formatierten Telefonnummern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79D2-9A64-4C88-64E5-58F65D791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en-DE" dirty="0"/>
              <a:t>Daten:</a:t>
            </a:r>
          </a:p>
          <a:p>
            <a:r>
              <a:rPr lang="en-DE" dirty="0"/>
              <a:t>9704443106</a:t>
            </a:r>
          </a:p>
          <a:p>
            <a:r>
              <a:rPr lang="en-DE" dirty="0"/>
              <a:t>(541) 741 3918 </a:t>
            </a:r>
          </a:p>
          <a:p>
            <a:r>
              <a:rPr lang="en-DE" dirty="0"/>
              <a:t>(603)281-0308</a:t>
            </a:r>
          </a:p>
          <a:p>
            <a:r>
              <a:rPr lang="en-DE" dirty="0"/>
              <a:t>(814)-462-8074</a:t>
            </a:r>
          </a:p>
          <a:p>
            <a:r>
              <a:rPr lang="en-DE" dirty="0"/>
              <a:t>9704443106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9493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2796-9494-D486-9959-C0D443D6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Zerlegen eines Datums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30379-1E95-08B1-9335-B5F4E58547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Daten:</a:t>
            </a:r>
          </a:p>
          <a:p>
            <a:r>
              <a:rPr lang="en-DE" dirty="0"/>
              <a:t>20-02-2019</a:t>
            </a:r>
          </a:p>
          <a:p>
            <a:r>
              <a:rPr lang="en-DE" dirty="0"/>
              <a:t>15/07/2020</a:t>
            </a:r>
          </a:p>
          <a:p>
            <a:r>
              <a:rPr lang="en-DE" dirty="0"/>
              <a:t>14.09.2021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FEEA1-7328-1F23-0786-5E918D140C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602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52FC5-7D33-80F2-38C8-FB07C679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Zerlegen von Namen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EC74E-F875-9472-0497-8A88F06821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Daten:</a:t>
            </a:r>
          </a:p>
          <a:p>
            <a:r>
              <a:rPr lang="en-GB" dirty="0"/>
              <a:t>Smith, Mr. John; </a:t>
            </a:r>
          </a:p>
          <a:p>
            <a:r>
              <a:rPr lang="en-GB" dirty="0"/>
              <a:t>Davis, Ms Nicole; </a:t>
            </a:r>
          </a:p>
          <a:p>
            <a:r>
              <a:rPr lang="en-GB" dirty="0"/>
              <a:t>Robinson, Mrs. </a:t>
            </a:r>
            <a:r>
              <a:rPr lang="en-GB" dirty="0" err="1"/>
              <a:t>Rebeccca</a:t>
            </a:r>
            <a:endParaRPr lang="en-GB" dirty="0"/>
          </a:p>
          <a:p>
            <a:r>
              <a:rPr lang="en-GB" dirty="0"/>
              <a:t>Armstrong, Dr Sam; </a:t>
            </a:r>
          </a:p>
          <a:p>
            <a:r>
              <a:rPr lang="en-GB" dirty="0"/>
              <a:t>Downey, Mr. Robert;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EA8B7-8E24-D324-2EB2-849BF99EF1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578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D361-FE79-5FB5-C049-4B53F118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Zerlegen von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3AC7-00BE-A968-B31F-43028CDE0E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Daten:</a:t>
            </a:r>
          </a:p>
          <a:p>
            <a:r>
              <a:rPr lang="en-GB" dirty="0">
                <a:hlinkClick r:id="rId2"/>
              </a:rPr>
              <a:t>https://www.google.com/gmail</a:t>
            </a:r>
            <a:r>
              <a:rPr lang="en-GB" dirty="0"/>
              <a:t>,</a:t>
            </a:r>
          </a:p>
          <a:p>
            <a:r>
              <a:rPr lang="en-GB" dirty="0">
                <a:hlinkClick r:id="rId3"/>
              </a:rPr>
              <a:t>http://heise.de</a:t>
            </a:r>
            <a:r>
              <a:rPr lang="en-GB" dirty="0"/>
              <a:t>,</a:t>
            </a:r>
          </a:p>
          <a:p>
            <a:r>
              <a:rPr lang="en-GB" dirty="0">
                <a:hlinkClick r:id="rId4"/>
              </a:rPr>
              <a:t>https://twitter.com/home</a:t>
            </a:r>
            <a:endParaRPr lang="en-GB" dirty="0"/>
          </a:p>
          <a:p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36BDC-1B53-EFAA-6B02-BB4F887454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970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0DC7-1B04-CB33-F698-AB1E38E4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Zerlegen von eMail Adresse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B91C-5852-9667-0883-8545BB25F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53791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email_pattern</a:t>
            </a:r>
            <a:r>
              <a:rPr lang="en-GB" dirty="0"/>
              <a:t> = "([a-zA-Z0-9\\_\\-\\.]+)@([a-</a:t>
            </a:r>
            <a:r>
              <a:rPr lang="en-GB" dirty="0" err="1"/>
              <a:t>zA</a:t>
            </a:r>
            <a:r>
              <a:rPr lang="en-GB" dirty="0"/>
              <a:t>-Z]+).(.+)"</a:t>
            </a:r>
            <a:endParaRPr lang="en-DE" dirty="0"/>
          </a:p>
          <a:p>
            <a:endParaRPr lang="en-GB" dirty="0"/>
          </a:p>
          <a:p>
            <a:r>
              <a:rPr lang="en-GB" dirty="0"/>
              <a:t>([a-zA-Z0-9\\_\\-\\.]+) -&gt; 1 or more lowercase letters, uppercase letters, 	digits, and special characters including underscore, hyphen, and full stop 	(first capture group i.e. username)</a:t>
            </a:r>
          </a:p>
          <a:p>
            <a:r>
              <a:rPr lang="en-GB" dirty="0"/>
              <a:t>@ -&gt; at symbol</a:t>
            </a:r>
          </a:p>
          <a:p>
            <a:r>
              <a:rPr lang="en-GB" dirty="0"/>
              <a:t>([a-</a:t>
            </a:r>
            <a:r>
              <a:rPr lang="en-GB" dirty="0" err="1"/>
              <a:t>zA</a:t>
            </a:r>
            <a:r>
              <a:rPr lang="en-GB" dirty="0"/>
              <a:t>-Z]+) -&gt; 1 or more lowercase and uppercase letters (second capture 	group i.e. domain name)</a:t>
            </a:r>
          </a:p>
          <a:p>
            <a:r>
              <a:rPr lang="en-GB" dirty="0"/>
              <a:t>. -&gt; a single full stop character</a:t>
            </a:r>
          </a:p>
          <a:p>
            <a:r>
              <a:rPr lang="en-GB" dirty="0"/>
              <a:t>(.+) -&gt; 1 or more characters (third capture group i.e. domain)</a:t>
            </a:r>
          </a:p>
        </p:txBody>
      </p:sp>
    </p:spTree>
    <p:extLst>
      <p:ext uri="{BB962C8B-B14F-4D97-AF65-F5344CB8AC3E}">
        <p14:creationId xmlns:p14="http://schemas.microsoft.com/office/powerpoint/2010/main" val="379117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17306</TotalTime>
  <Words>566</Words>
  <Application>Microsoft Macintosh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sohne</vt:lpstr>
      <vt:lpstr>source-serif-pro</vt:lpstr>
      <vt:lpstr>ui-monospace</vt:lpstr>
      <vt:lpstr>Office Theme</vt:lpstr>
      <vt:lpstr>Regex 101</vt:lpstr>
      <vt:lpstr>Einführung</vt:lpstr>
      <vt:lpstr>Übersicht</vt:lpstr>
      <vt:lpstr>Einfache Beispiele</vt:lpstr>
      <vt:lpstr>Zerlegen von verschieden formatierten Telefonnummern</vt:lpstr>
      <vt:lpstr>Zerlegen eines Datums</vt:lpstr>
      <vt:lpstr>Zerlegen von Namen</vt:lpstr>
      <vt:lpstr>Zerlegen von URLs</vt:lpstr>
      <vt:lpstr>Zerlegen von eMail Adresse</vt:lpstr>
      <vt:lpstr>PowerPoint Presentation</vt:lpstr>
      <vt:lpstr>Suchen in Arrays</vt:lpstr>
      <vt:lpstr>Greedy vs Lazy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 101</dc:title>
  <dc:creator>Sebastian Klinner</dc:creator>
  <cp:lastModifiedBy>Sebastian Klinner</cp:lastModifiedBy>
  <cp:revision>2</cp:revision>
  <dcterms:created xsi:type="dcterms:W3CDTF">2023-06-12T06:44:30Z</dcterms:created>
  <dcterms:modified xsi:type="dcterms:W3CDTF">2023-06-24T07:11:29Z</dcterms:modified>
</cp:coreProperties>
</file>