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jPto6svR6klAhgAmkMoXTCnq4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customschemas.google.com/relationships/presentationmetadata" Target="meta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body"/>
          </p:nvPr>
        </p:nvSpPr>
        <p:spPr>
          <a:xfrm>
            <a:off x="838200" y="152400"/>
            <a:ext cx="10515600" cy="65451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lphaUcPeriod"/>
            </a:pPr>
            <a:r>
              <a:rPr lang="en-US" sz="2400"/>
              <a:t>Pre-process fastqs (if necessary)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Merge fastqs to one R1 and one R2 file per sample </a:t>
            </a:r>
            <a:r>
              <a:rPr b="1" lang="en-US" sz="2000"/>
              <a:t>[fastq_mergev3.sh]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Rename </a:t>
            </a:r>
            <a:r>
              <a:rPr i="1" lang="en-US" sz="2000"/>
              <a:t>fastqs</a:t>
            </a:r>
            <a:r>
              <a:rPr lang="en-US" sz="2000"/>
              <a:t> based on </a:t>
            </a:r>
            <a:r>
              <a:rPr i="1" lang="en-US" sz="2000"/>
              <a:t>sample list </a:t>
            </a:r>
            <a:r>
              <a:rPr b="1" lang="en-US" sz="2000"/>
              <a:t>[fastq_rename_by_key.py]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(if mouse sample) Perform mouse read filtering </a:t>
            </a:r>
            <a:r>
              <a:rPr b="1" lang="en-US" sz="2000"/>
              <a:t>[batch_bbduk+bbseal.sh]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/>
              <a:t>Prepare TOIL inputs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/>
              <a:t>(if necessary) Prepare </a:t>
            </a:r>
            <a:r>
              <a:rPr i="1" lang="en-US" sz="2000"/>
              <a:t>config file </a:t>
            </a:r>
            <a:r>
              <a:rPr lang="en-US" sz="2000"/>
              <a:t>with parameters for running TOIL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lang="en-US" sz="2000"/>
              <a:t>Prepare </a:t>
            </a:r>
            <a:r>
              <a:rPr i="1" lang="en-US" sz="2000"/>
              <a:t>manifest file </a:t>
            </a:r>
            <a:r>
              <a:rPr lang="en-US" sz="2000"/>
              <a:t>with </a:t>
            </a:r>
            <a:r>
              <a:rPr i="1" lang="en-US" sz="2000"/>
              <a:t>fastqs</a:t>
            </a:r>
            <a:r>
              <a:rPr lang="en-US" sz="2000"/>
              <a:t> locations </a:t>
            </a:r>
            <a:r>
              <a:rPr b="1" lang="en-US" sz="2000"/>
              <a:t>[make_manifest.sh]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3"/>
            </a:pPr>
            <a:r>
              <a:rPr lang="en-US" sz="2400"/>
              <a:t>Run TOIL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6"/>
            </a:pPr>
            <a:r>
              <a:rPr lang="en-US" sz="2000"/>
              <a:t>Run TOIL RNAseq from command-line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4"/>
            </a:pPr>
            <a:r>
              <a:rPr lang="en-US" sz="2400"/>
              <a:t>Pre-process TOIL outputs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6"/>
            </a:pPr>
            <a:r>
              <a:rPr lang="en-US" sz="2000"/>
              <a:t>Convert </a:t>
            </a:r>
            <a:r>
              <a:rPr i="1" lang="en-US" sz="2000"/>
              <a:t>manifest file </a:t>
            </a:r>
            <a:r>
              <a:rPr lang="en-US" sz="2000"/>
              <a:t>to </a:t>
            </a:r>
            <a:r>
              <a:rPr i="1" lang="en-US" sz="2000"/>
              <a:t>ID key </a:t>
            </a:r>
            <a:r>
              <a:rPr b="1" lang="en-US" sz="2000"/>
              <a:t>[manifest_2_anno.sh]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6"/>
            </a:pPr>
            <a:r>
              <a:rPr lang="en-US" sz="2000"/>
              <a:t>(if necessary) Rename TOIL “FAIL” samples </a:t>
            </a:r>
            <a:r>
              <a:rPr b="1" lang="en-US" sz="2000"/>
              <a:t>[batch_rename_TOIL_FAIL.sh]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E. Combine TOIL outputs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lang="en-US" sz="2000"/>
              <a:t>Gather </a:t>
            </a:r>
            <a:r>
              <a:rPr i="1" lang="en-US" sz="2000"/>
              <a:t>gene expression outputs </a:t>
            </a:r>
            <a:r>
              <a:rPr lang="en-US" sz="2000"/>
              <a:t>using </a:t>
            </a:r>
            <a:r>
              <a:rPr i="1" lang="en-US" sz="2000"/>
              <a:t>ID key </a:t>
            </a:r>
            <a:r>
              <a:rPr b="1" lang="en-US" sz="2000"/>
              <a:t>[2uuid_complete_parser_...py]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lang="en-US" sz="2000"/>
              <a:t>Gather </a:t>
            </a:r>
            <a:r>
              <a:rPr i="1" lang="en-US" sz="2000"/>
              <a:t>QC outputs </a:t>
            </a:r>
            <a:r>
              <a:rPr lang="en-US" sz="2000"/>
              <a:t>using </a:t>
            </a:r>
            <a:r>
              <a:rPr i="1" lang="en-US" sz="2000"/>
              <a:t>ID key </a:t>
            </a:r>
            <a:r>
              <a:rPr b="1" lang="en-US" sz="2000"/>
              <a:t>[collate_TOIL_qc.py]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lang="en-US" sz="2000"/>
              <a:t>Gather </a:t>
            </a:r>
            <a:r>
              <a:rPr i="1" lang="en-US" sz="2000"/>
              <a:t>junction outputs </a:t>
            </a:r>
            <a:r>
              <a:rPr lang="en-US" sz="2000"/>
              <a:t>from TOIL using </a:t>
            </a:r>
            <a:r>
              <a:rPr i="1" lang="en-US" sz="2000"/>
              <a:t>ID key </a:t>
            </a:r>
            <a:r>
              <a:rPr b="1" lang="en-US" sz="2000"/>
              <a:t>[gather_STAR_junctions.py]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6"/>
            </a:pPr>
            <a:r>
              <a:rPr lang="en-US" sz="2400"/>
              <a:t>Final renaming</a:t>
            </a:r>
            <a:endParaRPr b="1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12"/>
            </a:pPr>
            <a:r>
              <a:rPr lang="en-US" sz="2000"/>
              <a:t>Rename TOIL </a:t>
            </a:r>
            <a:r>
              <a:rPr i="1" lang="en-US" sz="2000"/>
              <a:t>BAM output </a:t>
            </a:r>
            <a:r>
              <a:rPr lang="en-US" sz="2000"/>
              <a:t>and </a:t>
            </a:r>
            <a:r>
              <a:rPr i="1" lang="en-US" sz="2000"/>
              <a:t>zip output </a:t>
            </a:r>
            <a:r>
              <a:rPr lang="en-US" sz="2000"/>
              <a:t>using </a:t>
            </a:r>
            <a:r>
              <a:rPr i="1" lang="en-US" sz="2000"/>
              <a:t>ID key </a:t>
            </a:r>
            <a:r>
              <a:rPr b="1" lang="en-US" sz="2000"/>
              <a:t>[rename_toil_output.sh]</a:t>
            </a:r>
            <a:endParaRPr/>
          </a:p>
          <a:p>
            <a:pPr indent="-330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sz="2000"/>
          </a:p>
          <a:p>
            <a:pPr indent="-3048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2"/>
          <p:cNvGrpSpPr/>
          <p:nvPr/>
        </p:nvGrpSpPr>
        <p:grpSpPr>
          <a:xfrm>
            <a:off x="3841705" y="1060517"/>
            <a:ext cx="586372" cy="788680"/>
            <a:chOff x="801270" y="1064183"/>
            <a:chExt cx="586372" cy="788680"/>
          </a:xfrm>
        </p:grpSpPr>
        <p:sp>
          <p:nvSpPr>
            <p:cNvPr id="90" name="Google Shape;90;p2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2"/>
          <p:cNvGrpSpPr/>
          <p:nvPr/>
        </p:nvGrpSpPr>
        <p:grpSpPr>
          <a:xfrm>
            <a:off x="803733" y="1064183"/>
            <a:ext cx="586372" cy="788680"/>
            <a:chOff x="801270" y="1064183"/>
            <a:chExt cx="586372" cy="788680"/>
          </a:xfrm>
        </p:grpSpPr>
        <p:sp>
          <p:nvSpPr>
            <p:cNvPr id="93" name="Google Shape;93;p2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2"/>
          <p:cNvSpPr/>
          <p:nvPr/>
        </p:nvSpPr>
        <p:spPr>
          <a:xfrm>
            <a:off x="1532021" y="1351547"/>
            <a:ext cx="2211304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/>
          <p:nvPr/>
        </p:nvSpPr>
        <p:spPr>
          <a:xfrm rot="-1825521">
            <a:off x="1436667" y="886289"/>
            <a:ext cx="467287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flipH="1" rot="-5400000">
            <a:off x="2484034" y="891712"/>
            <a:ext cx="32761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1929621" y="376983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 read filtering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1929621" y="1227596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b="0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 fastq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657546" y="762126"/>
            <a:ext cx="11426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 samples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74049" y="186532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Fastqs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3555872" y="1866895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Ready Fastqs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>
            <a:off x="4570997" y="1334879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71728" y="112294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-94469" y="186532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110" name="Google Shape;110;p2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111" name="Google Shape;111;p2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118" name="Google Shape;118;p2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71728" y="2843812"/>
            <a:ext cx="633443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 fastqs (if necessary)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fastqs to one R1 and one R2 file per sample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[fastq_mergev3.sh]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fastqs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based on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list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[fastq_rename_by_key.py]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mouse sample) Perform mouse read filtering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[batch_bbduk+bbseal.sh]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1278871" y="261428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TOIL inputs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3626407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2910205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/>
        </p:nvSpPr>
        <p:spPr>
          <a:xfrm>
            <a:off x="2644009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.yaml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/>
        </p:nvSpPr>
        <p:spPr>
          <a:xfrm>
            <a:off x="3360210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4239869" y="2721567"/>
            <a:ext cx="117345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 rot="5400000">
            <a:off x="3560102" y="3819063"/>
            <a:ext cx="66485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136" name="Google Shape;136;p3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137" name="Google Shape;137;p3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3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140" name="Google Shape;140;p3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144" name="Google Shape;144;p3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844045" y="435238"/>
            <a:ext cx="629018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2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TOIL inputs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necessary) Prepare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 file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parameters for running TOIL 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4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 file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fastqs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locations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[make_manifest.sh]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4"/>
          <p:cNvGrpSpPr/>
          <p:nvPr/>
        </p:nvGrpSpPr>
        <p:grpSpPr>
          <a:xfrm>
            <a:off x="6531120" y="4351554"/>
            <a:ext cx="586372" cy="788680"/>
            <a:chOff x="801270" y="1064183"/>
            <a:chExt cx="586372" cy="788680"/>
          </a:xfrm>
        </p:grpSpPr>
        <p:sp>
          <p:nvSpPr>
            <p:cNvPr id="152" name="Google Shape;152;p4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5591001" y="754431"/>
            <a:ext cx="1600200" cy="2631130"/>
            <a:chOff x="5591001" y="754431"/>
            <a:chExt cx="1600200" cy="2631130"/>
          </a:xfrm>
        </p:grpSpPr>
        <p:sp>
          <p:nvSpPr>
            <p:cNvPr id="155" name="Google Shape;155;p4"/>
            <p:cNvSpPr/>
            <p:nvPr/>
          </p:nvSpPr>
          <p:spPr>
            <a:xfrm>
              <a:off x="5591001" y="1022647"/>
              <a:ext cx="1600200" cy="2362914"/>
            </a:xfrm>
            <a:prstGeom prst="rect">
              <a:avLst/>
            </a:prstGeom>
            <a:solidFill>
              <a:srgbClr val="AEABA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6" name="Google Shape;156;p4"/>
            <p:cNvGrpSpPr/>
            <p:nvPr/>
          </p:nvGrpSpPr>
          <p:grpSpPr>
            <a:xfrm>
              <a:off x="5707195" y="1092719"/>
              <a:ext cx="1367812" cy="2222770"/>
              <a:chOff x="7858418" y="1647322"/>
              <a:chExt cx="1367812" cy="2222770"/>
            </a:xfrm>
          </p:grpSpPr>
          <p:sp>
            <p:nvSpPr>
              <p:cNvPr id="157" name="Google Shape;157;p4"/>
              <p:cNvSpPr/>
              <p:nvPr/>
            </p:nvSpPr>
            <p:spPr>
              <a:xfrm>
                <a:off x="7858418" y="1647322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FastQC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7858418" y="2225818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CutAdapt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7858418" y="2804314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STAR alignment</a:t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7858418" y="3382810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RSEM quantification</a:t>
                </a:r>
                <a:endParaRPr/>
              </a:p>
            </p:txBody>
          </p:sp>
        </p:grpSp>
        <p:sp>
          <p:nvSpPr>
            <p:cNvPr id="161" name="Google Shape;161;p4"/>
            <p:cNvSpPr txBox="1"/>
            <p:nvPr/>
          </p:nvSpPr>
          <p:spPr>
            <a:xfrm>
              <a:off x="5780212" y="754431"/>
              <a:ext cx="12217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TOIL-RNAseq</a:t>
              </a:r>
              <a:endParaRPr/>
            </a:p>
          </p:txBody>
        </p:sp>
      </p:grpSp>
      <p:sp>
        <p:nvSpPr>
          <p:cNvPr id="162" name="Google Shape;162;p4"/>
          <p:cNvSpPr/>
          <p:nvPr/>
        </p:nvSpPr>
        <p:spPr>
          <a:xfrm rot="5400000">
            <a:off x="5969940" y="3758622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6255350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grpSp>
        <p:nvGrpSpPr>
          <p:cNvPr id="164" name="Google Shape;164;p4"/>
          <p:cNvGrpSpPr/>
          <p:nvPr/>
        </p:nvGrpSpPr>
        <p:grpSpPr>
          <a:xfrm>
            <a:off x="5737668" y="4352098"/>
            <a:ext cx="565451" cy="782217"/>
            <a:chOff x="5735936" y="4352098"/>
            <a:chExt cx="565451" cy="782217"/>
          </a:xfrm>
        </p:grpSpPr>
        <p:sp>
          <p:nvSpPr>
            <p:cNvPr id="165" name="Google Shape;165;p4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4"/>
          <p:cNvSpPr txBox="1"/>
          <p:nvPr/>
        </p:nvSpPr>
        <p:spPr>
          <a:xfrm>
            <a:off x="5465694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 rot="10800000">
            <a:off x="4598929" y="4674422"/>
            <a:ext cx="1044324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7480568" y="4655772"/>
            <a:ext cx="2254867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4"/>
          <p:cNvGrpSpPr/>
          <p:nvPr/>
        </p:nvGrpSpPr>
        <p:grpSpPr>
          <a:xfrm>
            <a:off x="3841705" y="1060517"/>
            <a:ext cx="586372" cy="788680"/>
            <a:chOff x="801270" y="1064183"/>
            <a:chExt cx="586372" cy="788680"/>
          </a:xfrm>
        </p:grpSpPr>
        <p:sp>
          <p:nvSpPr>
            <p:cNvPr id="171" name="Google Shape;171;p4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4"/>
          <p:cNvSpPr txBox="1"/>
          <p:nvPr/>
        </p:nvSpPr>
        <p:spPr>
          <a:xfrm>
            <a:off x="3555872" y="1866895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Ready Fastqs</a:t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4570997" y="1334879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626407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2910205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 txBox="1"/>
          <p:nvPr/>
        </p:nvSpPr>
        <p:spPr>
          <a:xfrm>
            <a:off x="2644009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.yaml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3360210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4239869" y="2721567"/>
            <a:ext cx="117345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184" name="Google Shape;184;p4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185" name="Google Shape;185;p4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4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188" name="Google Shape;188;p4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191" name="Google Shape;191;p4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194" name="Google Shape;194;p4"/>
          <p:cNvSpPr txBox="1"/>
          <p:nvPr/>
        </p:nvSpPr>
        <p:spPr>
          <a:xfrm>
            <a:off x="333546" y="116900"/>
            <a:ext cx="629018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3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TOIL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6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TOIL RNAseq from command-line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5"/>
          <p:cNvGrpSpPr/>
          <p:nvPr/>
        </p:nvGrpSpPr>
        <p:grpSpPr>
          <a:xfrm>
            <a:off x="6531120" y="4351554"/>
            <a:ext cx="586372" cy="788680"/>
            <a:chOff x="801270" y="1064183"/>
            <a:chExt cx="586372" cy="788680"/>
          </a:xfrm>
        </p:grpSpPr>
        <p:sp>
          <p:nvSpPr>
            <p:cNvPr id="200" name="Google Shape;200;p5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p5"/>
          <p:cNvSpPr/>
          <p:nvPr/>
        </p:nvSpPr>
        <p:spPr>
          <a:xfrm>
            <a:off x="3626407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/>
        </p:nvSpPr>
        <p:spPr>
          <a:xfrm>
            <a:off x="3360210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204" name="Google Shape;204;p5"/>
          <p:cNvSpPr txBox="1"/>
          <p:nvPr/>
        </p:nvSpPr>
        <p:spPr>
          <a:xfrm>
            <a:off x="6255350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grpSp>
        <p:nvGrpSpPr>
          <p:cNvPr id="205" name="Google Shape;205;p5"/>
          <p:cNvGrpSpPr/>
          <p:nvPr/>
        </p:nvGrpSpPr>
        <p:grpSpPr>
          <a:xfrm>
            <a:off x="5737668" y="4352098"/>
            <a:ext cx="565451" cy="782217"/>
            <a:chOff x="5735936" y="4352098"/>
            <a:chExt cx="565451" cy="782217"/>
          </a:xfrm>
        </p:grpSpPr>
        <p:sp>
          <p:nvSpPr>
            <p:cNvPr id="206" name="Google Shape;206;p5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p5"/>
          <p:cNvSpPr txBox="1"/>
          <p:nvPr/>
        </p:nvSpPr>
        <p:spPr>
          <a:xfrm>
            <a:off x="5465694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209" name="Google Shape;209;p5"/>
          <p:cNvSpPr/>
          <p:nvPr/>
        </p:nvSpPr>
        <p:spPr>
          <a:xfrm rot="5400000">
            <a:off x="3560102" y="3819063"/>
            <a:ext cx="66485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 rot="10800000">
            <a:off x="4598929" y="4674422"/>
            <a:ext cx="1044324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4390248" y="381934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 TOIL outputs</a:t>
            </a:r>
            <a:endParaRPr/>
          </a:p>
        </p:txBody>
      </p:sp>
      <p:sp>
        <p:nvSpPr>
          <p:cNvPr id="212" name="Google Shape;212;p5"/>
          <p:cNvSpPr/>
          <p:nvPr/>
        </p:nvSpPr>
        <p:spPr>
          <a:xfrm>
            <a:off x="3247823" y="448023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 txBox="1"/>
          <p:nvPr/>
        </p:nvSpPr>
        <p:spPr>
          <a:xfrm>
            <a:off x="2981626" y="520339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214" name="Google Shape;214;p5"/>
          <p:cNvSpPr txBox="1"/>
          <p:nvPr/>
        </p:nvSpPr>
        <p:spPr>
          <a:xfrm>
            <a:off x="3705845" y="5206032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Ready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215" name="Google Shape;215;p5"/>
          <p:cNvSpPr/>
          <p:nvPr/>
        </p:nvSpPr>
        <p:spPr>
          <a:xfrm rot="10800000">
            <a:off x="1925148" y="4674422"/>
            <a:ext cx="1129958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5"/>
          <p:cNvGrpSpPr/>
          <p:nvPr/>
        </p:nvGrpSpPr>
        <p:grpSpPr>
          <a:xfrm>
            <a:off x="3945990" y="4433559"/>
            <a:ext cx="565451" cy="782217"/>
            <a:chOff x="5735936" y="4352098"/>
            <a:chExt cx="565451" cy="782217"/>
          </a:xfrm>
        </p:grpSpPr>
        <p:sp>
          <p:nvSpPr>
            <p:cNvPr id="217" name="Google Shape;217;p5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9" name="Google Shape;219;p5"/>
          <p:cNvSpPr/>
          <p:nvPr/>
        </p:nvSpPr>
        <p:spPr>
          <a:xfrm>
            <a:off x="3779483" y="5661264"/>
            <a:ext cx="155448" cy="64736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 rot="5400000">
            <a:off x="6150324" y="3871522"/>
            <a:ext cx="156447" cy="47054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 rot="-5400000">
            <a:off x="8013513" y="5600686"/>
            <a:ext cx="113441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226" name="Google Shape;226;p5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227" name="Google Shape;227;p5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5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230" name="Google Shape;230;p5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233" name="Google Shape;233;p5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236" name="Google Shape;236;p5"/>
          <p:cNvSpPr txBox="1"/>
          <p:nvPr/>
        </p:nvSpPr>
        <p:spPr>
          <a:xfrm>
            <a:off x="1021558" y="390769"/>
            <a:ext cx="6290186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4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 TOIL outputs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manifest file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[manifest_2_anno.sh]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7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(if necessary) Rename TOIL “FAIL” samples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[batch_rename_TOIL_FAIL.sh]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"/>
          <p:cNvSpPr/>
          <p:nvPr/>
        </p:nvSpPr>
        <p:spPr>
          <a:xfrm>
            <a:off x="1799067" y="381537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TOIL outputs</a:t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10800000">
            <a:off x="1925148" y="4674422"/>
            <a:ext cx="1129958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 txBox="1"/>
          <p:nvPr/>
        </p:nvSpPr>
        <p:spPr>
          <a:xfrm>
            <a:off x="45363" y="447130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Exp. Matrix</a:t>
            </a:r>
            <a:endParaRPr/>
          </a:p>
        </p:txBody>
      </p:sp>
      <p:sp>
        <p:nvSpPr>
          <p:cNvPr id="244" name="Google Shape;244;p6"/>
          <p:cNvSpPr txBox="1"/>
          <p:nvPr/>
        </p:nvSpPr>
        <p:spPr>
          <a:xfrm>
            <a:off x="747929" y="447669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RNAseq QC Matrix</a:t>
            </a:r>
            <a:endParaRPr/>
          </a:p>
        </p:txBody>
      </p:sp>
      <p:grpSp>
        <p:nvGrpSpPr>
          <p:cNvPr id="245" name="Google Shape;245;p6"/>
          <p:cNvGrpSpPr/>
          <p:nvPr/>
        </p:nvGrpSpPr>
        <p:grpSpPr>
          <a:xfrm>
            <a:off x="279440" y="4855838"/>
            <a:ext cx="565451" cy="782217"/>
            <a:chOff x="5735936" y="4352098"/>
            <a:chExt cx="565451" cy="782217"/>
          </a:xfrm>
        </p:grpSpPr>
        <p:sp>
          <p:nvSpPr>
            <p:cNvPr id="246" name="Google Shape;246;p6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6"/>
          <p:cNvSpPr/>
          <p:nvPr/>
        </p:nvSpPr>
        <p:spPr>
          <a:xfrm>
            <a:off x="3247823" y="448023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 txBox="1"/>
          <p:nvPr/>
        </p:nvSpPr>
        <p:spPr>
          <a:xfrm>
            <a:off x="2981626" y="520339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250" name="Google Shape;250;p6"/>
          <p:cNvSpPr txBox="1"/>
          <p:nvPr/>
        </p:nvSpPr>
        <p:spPr>
          <a:xfrm>
            <a:off x="3705845" y="5206032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Ready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grpSp>
        <p:nvGrpSpPr>
          <p:cNvPr id="251" name="Google Shape;251;p6"/>
          <p:cNvGrpSpPr/>
          <p:nvPr/>
        </p:nvGrpSpPr>
        <p:grpSpPr>
          <a:xfrm>
            <a:off x="3945990" y="4433559"/>
            <a:ext cx="565451" cy="782217"/>
            <a:chOff x="5735936" y="4352098"/>
            <a:chExt cx="565451" cy="782217"/>
          </a:xfrm>
        </p:grpSpPr>
        <p:sp>
          <p:nvSpPr>
            <p:cNvPr id="252" name="Google Shape;252;p6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6"/>
          <p:cNvSpPr txBox="1"/>
          <p:nvPr/>
        </p:nvSpPr>
        <p:spPr>
          <a:xfrm>
            <a:off x="-61049" y="5638055"/>
            <a:ext cx="12154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Splice junction counts</a:t>
            </a:r>
            <a:endParaRPr/>
          </a:p>
        </p:txBody>
      </p:sp>
      <p:sp>
        <p:nvSpPr>
          <p:cNvPr id="255" name="Google Shape;255;p6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259" name="Google Shape;259;p6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260" name="Google Shape;260;p6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6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263" name="Google Shape;263;p6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266" name="Google Shape;266;p6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267" name="Google Shape;267;p6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269" name="Google Shape;269;p6"/>
          <p:cNvSpPr/>
          <p:nvPr/>
        </p:nvSpPr>
        <p:spPr>
          <a:xfrm>
            <a:off x="311560" y="3751041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1014126" y="3756435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734461" y="982665"/>
            <a:ext cx="631968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 Combine TOIL outputs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 expression outputs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[2uuid_complete_parser_...py]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QC outputs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[collate_TOIL_qc.py]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9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junction outputs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TOIL using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[gather_STAR_junctions.py]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" name="Google Shape;276;p7"/>
          <p:cNvGrpSpPr/>
          <p:nvPr/>
        </p:nvGrpSpPr>
        <p:grpSpPr>
          <a:xfrm>
            <a:off x="6531120" y="4351554"/>
            <a:ext cx="586372" cy="788680"/>
            <a:chOff x="801270" y="1064183"/>
            <a:chExt cx="586372" cy="788680"/>
          </a:xfrm>
        </p:grpSpPr>
        <p:sp>
          <p:nvSpPr>
            <p:cNvPr id="277" name="Google Shape;277;p7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7"/>
          <p:cNvSpPr txBox="1"/>
          <p:nvPr/>
        </p:nvSpPr>
        <p:spPr>
          <a:xfrm>
            <a:off x="6255350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sp>
        <p:nvSpPr>
          <p:cNvPr id="280" name="Google Shape;280;p7"/>
          <p:cNvSpPr/>
          <p:nvPr/>
        </p:nvSpPr>
        <p:spPr>
          <a:xfrm>
            <a:off x="7480568" y="4655772"/>
            <a:ext cx="2254867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7"/>
          <p:cNvGrpSpPr/>
          <p:nvPr/>
        </p:nvGrpSpPr>
        <p:grpSpPr>
          <a:xfrm>
            <a:off x="10756889" y="4323238"/>
            <a:ext cx="586372" cy="788680"/>
            <a:chOff x="801270" y="1064183"/>
            <a:chExt cx="586372" cy="788680"/>
          </a:xfrm>
        </p:grpSpPr>
        <p:sp>
          <p:nvSpPr>
            <p:cNvPr id="282" name="Google Shape;282;p7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7"/>
          <p:cNvSpPr txBox="1"/>
          <p:nvPr/>
        </p:nvSpPr>
        <p:spPr>
          <a:xfrm>
            <a:off x="10481119" y="5141412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grpSp>
        <p:nvGrpSpPr>
          <p:cNvPr id="285" name="Google Shape;285;p7"/>
          <p:cNvGrpSpPr/>
          <p:nvPr/>
        </p:nvGrpSpPr>
        <p:grpSpPr>
          <a:xfrm>
            <a:off x="9963437" y="4323782"/>
            <a:ext cx="565451" cy="782217"/>
            <a:chOff x="5735936" y="4352098"/>
            <a:chExt cx="565451" cy="782217"/>
          </a:xfrm>
        </p:grpSpPr>
        <p:sp>
          <p:nvSpPr>
            <p:cNvPr id="286" name="Google Shape;286;p7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7"/>
          <p:cNvSpPr txBox="1"/>
          <p:nvPr/>
        </p:nvSpPr>
        <p:spPr>
          <a:xfrm>
            <a:off x="9691463" y="5141412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289" name="Google Shape;289;p7"/>
          <p:cNvSpPr/>
          <p:nvPr/>
        </p:nvSpPr>
        <p:spPr>
          <a:xfrm>
            <a:off x="7896858" y="4525716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renaming</a:t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3247823" y="448023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7"/>
          <p:cNvSpPr txBox="1"/>
          <p:nvPr/>
        </p:nvSpPr>
        <p:spPr>
          <a:xfrm>
            <a:off x="2981626" y="520339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292" name="Google Shape;292;p7"/>
          <p:cNvSpPr txBox="1"/>
          <p:nvPr/>
        </p:nvSpPr>
        <p:spPr>
          <a:xfrm>
            <a:off x="3705845" y="5206032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Ready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3945990" y="4433559"/>
            <a:ext cx="565451" cy="782217"/>
            <a:chOff x="5735936" y="4352098"/>
            <a:chExt cx="565451" cy="782217"/>
          </a:xfrm>
        </p:grpSpPr>
        <p:sp>
          <p:nvSpPr>
            <p:cNvPr id="294" name="Google Shape;294;p7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Google Shape;296;p7"/>
          <p:cNvSpPr/>
          <p:nvPr/>
        </p:nvSpPr>
        <p:spPr>
          <a:xfrm>
            <a:off x="3779483" y="5661264"/>
            <a:ext cx="155448" cy="64736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7"/>
          <p:cNvSpPr/>
          <p:nvPr/>
        </p:nvSpPr>
        <p:spPr>
          <a:xfrm rot="5400000">
            <a:off x="6150324" y="3871522"/>
            <a:ext cx="156447" cy="47054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7"/>
          <p:cNvSpPr/>
          <p:nvPr/>
        </p:nvSpPr>
        <p:spPr>
          <a:xfrm rot="-5400000">
            <a:off x="8013513" y="5600686"/>
            <a:ext cx="113441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ree Hard Disk Drive Clipart in AI, SVG, EPS or PSD" id="299" name="Google Shape;29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075311" y="5541522"/>
            <a:ext cx="1110269" cy="1110269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7"/>
          <p:cNvSpPr txBox="1"/>
          <p:nvPr/>
        </p:nvSpPr>
        <p:spPr>
          <a:xfrm>
            <a:off x="10129240" y="5525971"/>
            <a:ext cx="16736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</p:txBody>
      </p:sp>
      <p:sp>
        <p:nvSpPr>
          <p:cNvPr id="301" name="Google Shape;301;p7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7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7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7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306" name="Google Shape;306;p7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7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309" name="Google Shape;309;p7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7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7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312" name="Google Shape;312;p7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313" name="Google Shape;313;p7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sp>
        <p:nvSpPr>
          <p:cNvPr id="315" name="Google Shape;315;p7"/>
          <p:cNvSpPr txBox="1"/>
          <p:nvPr/>
        </p:nvSpPr>
        <p:spPr>
          <a:xfrm>
            <a:off x="544183" y="2986234"/>
            <a:ext cx="661775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lphaUcPeriod" startAt="6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renaming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 startAt="12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Rename TOIL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BAM output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zip output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key 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[rename_toil_output.sh]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8"/>
          <p:cNvSpPr/>
          <p:nvPr/>
        </p:nvSpPr>
        <p:spPr>
          <a:xfrm>
            <a:off x="8233316" y="27708"/>
            <a:ext cx="3934072" cy="3412113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1" name="Google Shape;321;p8"/>
          <p:cNvGrpSpPr/>
          <p:nvPr/>
        </p:nvGrpSpPr>
        <p:grpSpPr>
          <a:xfrm>
            <a:off x="6531120" y="4351554"/>
            <a:ext cx="586372" cy="788680"/>
            <a:chOff x="801270" y="1064183"/>
            <a:chExt cx="586372" cy="788680"/>
          </a:xfrm>
        </p:grpSpPr>
        <p:sp>
          <p:nvSpPr>
            <p:cNvPr id="322" name="Google Shape;322;p8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8"/>
          <p:cNvGrpSpPr/>
          <p:nvPr/>
        </p:nvGrpSpPr>
        <p:grpSpPr>
          <a:xfrm>
            <a:off x="3841705" y="1060517"/>
            <a:ext cx="586372" cy="788680"/>
            <a:chOff x="801270" y="1064183"/>
            <a:chExt cx="586372" cy="788680"/>
          </a:xfrm>
        </p:grpSpPr>
        <p:sp>
          <p:nvSpPr>
            <p:cNvPr id="325" name="Google Shape;325;p8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p8"/>
          <p:cNvGrpSpPr/>
          <p:nvPr/>
        </p:nvGrpSpPr>
        <p:grpSpPr>
          <a:xfrm>
            <a:off x="803733" y="1064183"/>
            <a:ext cx="586372" cy="788680"/>
            <a:chOff x="801270" y="1064183"/>
            <a:chExt cx="586372" cy="788680"/>
          </a:xfrm>
        </p:grpSpPr>
        <p:sp>
          <p:nvSpPr>
            <p:cNvPr id="328" name="Google Shape;328;p8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8"/>
          <p:cNvSpPr/>
          <p:nvPr/>
        </p:nvSpPr>
        <p:spPr>
          <a:xfrm>
            <a:off x="1532021" y="1351547"/>
            <a:ext cx="2211304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8"/>
          <p:cNvSpPr/>
          <p:nvPr/>
        </p:nvSpPr>
        <p:spPr>
          <a:xfrm rot="-1825521">
            <a:off x="1436667" y="886289"/>
            <a:ext cx="467287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8"/>
          <p:cNvSpPr/>
          <p:nvPr/>
        </p:nvSpPr>
        <p:spPr>
          <a:xfrm flipH="1" rot="-5400000">
            <a:off x="2484034" y="891712"/>
            <a:ext cx="32761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8"/>
          <p:cNvSpPr/>
          <p:nvPr/>
        </p:nvSpPr>
        <p:spPr>
          <a:xfrm>
            <a:off x="1929621" y="376983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 read filtering</a:t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1929621" y="1227596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 fastq</a:t>
            </a:r>
            <a:endParaRPr/>
          </a:p>
        </p:txBody>
      </p:sp>
      <p:sp>
        <p:nvSpPr>
          <p:cNvPr id="335" name="Google Shape;335;p8"/>
          <p:cNvSpPr txBox="1"/>
          <p:nvPr/>
        </p:nvSpPr>
        <p:spPr>
          <a:xfrm>
            <a:off x="657546" y="762126"/>
            <a:ext cx="11426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Mouse samples</a:t>
            </a: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574049" y="186532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Fastqs</a:t>
            </a:r>
            <a:endParaRPr/>
          </a:p>
        </p:txBody>
      </p:sp>
      <p:sp>
        <p:nvSpPr>
          <p:cNvPr id="337" name="Google Shape;337;p8"/>
          <p:cNvSpPr txBox="1"/>
          <p:nvPr/>
        </p:nvSpPr>
        <p:spPr>
          <a:xfrm>
            <a:off x="3555872" y="1866895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Analysis Ready Fastqs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4570997" y="1334879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8"/>
          <p:cNvSpPr/>
          <p:nvPr/>
        </p:nvSpPr>
        <p:spPr>
          <a:xfrm>
            <a:off x="1278871" y="261428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Prepare TOIL inputs</a:t>
            </a:r>
            <a:endParaRPr/>
          </a:p>
        </p:txBody>
      </p:sp>
      <p:sp>
        <p:nvSpPr>
          <p:cNvPr id="340" name="Google Shape;340;p8"/>
          <p:cNvSpPr/>
          <p:nvPr/>
        </p:nvSpPr>
        <p:spPr>
          <a:xfrm>
            <a:off x="3626407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8"/>
          <p:cNvSpPr/>
          <p:nvPr/>
        </p:nvSpPr>
        <p:spPr>
          <a:xfrm>
            <a:off x="2910205" y="249296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8"/>
          <p:cNvSpPr txBox="1"/>
          <p:nvPr/>
        </p:nvSpPr>
        <p:spPr>
          <a:xfrm>
            <a:off x="2644009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.yaml</a:t>
            </a:r>
            <a:endParaRPr b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8"/>
          <p:cNvSpPr txBox="1"/>
          <p:nvPr/>
        </p:nvSpPr>
        <p:spPr>
          <a:xfrm>
            <a:off x="3360210" y="3222883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Manifest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4239869" y="2721567"/>
            <a:ext cx="117345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171728" y="1122947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8"/>
          <p:cNvSpPr txBox="1"/>
          <p:nvPr/>
        </p:nvSpPr>
        <p:spPr>
          <a:xfrm>
            <a:off x="-94469" y="186532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endParaRPr/>
          </a:p>
        </p:txBody>
      </p:sp>
      <p:grpSp>
        <p:nvGrpSpPr>
          <p:cNvPr id="347" name="Google Shape;347;p8"/>
          <p:cNvGrpSpPr/>
          <p:nvPr/>
        </p:nvGrpSpPr>
        <p:grpSpPr>
          <a:xfrm>
            <a:off x="5591001" y="754431"/>
            <a:ext cx="1600200" cy="2631130"/>
            <a:chOff x="5591001" y="754431"/>
            <a:chExt cx="1600200" cy="2631130"/>
          </a:xfrm>
        </p:grpSpPr>
        <p:sp>
          <p:nvSpPr>
            <p:cNvPr id="348" name="Google Shape;348;p8"/>
            <p:cNvSpPr/>
            <p:nvPr/>
          </p:nvSpPr>
          <p:spPr>
            <a:xfrm>
              <a:off x="5591001" y="1022647"/>
              <a:ext cx="1600200" cy="2362914"/>
            </a:xfrm>
            <a:prstGeom prst="rect">
              <a:avLst/>
            </a:prstGeom>
            <a:solidFill>
              <a:srgbClr val="AEABAB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9" name="Google Shape;349;p8"/>
            <p:cNvGrpSpPr/>
            <p:nvPr/>
          </p:nvGrpSpPr>
          <p:grpSpPr>
            <a:xfrm>
              <a:off x="5707195" y="1092719"/>
              <a:ext cx="1367812" cy="2222770"/>
              <a:chOff x="7858418" y="1647322"/>
              <a:chExt cx="1367812" cy="2222770"/>
            </a:xfrm>
          </p:grpSpPr>
          <p:sp>
            <p:nvSpPr>
              <p:cNvPr id="350" name="Google Shape;350;p8"/>
              <p:cNvSpPr/>
              <p:nvPr/>
            </p:nvSpPr>
            <p:spPr>
              <a:xfrm>
                <a:off x="7858418" y="1647322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FastQC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7858418" y="2225818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CutAdapt</a:t>
                </a:r>
                <a:endParaRPr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7858418" y="2804314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STAR alignment</a:t>
                </a: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7858418" y="3382810"/>
                <a:ext cx="1367812" cy="487282"/>
              </a:xfrm>
              <a:prstGeom prst="rect">
                <a:avLst/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RSEM quantification</a:t>
                </a:r>
                <a:endParaRPr/>
              </a:p>
            </p:txBody>
          </p:sp>
        </p:grpSp>
        <p:sp>
          <p:nvSpPr>
            <p:cNvPr id="354" name="Google Shape;354;p8"/>
            <p:cNvSpPr txBox="1"/>
            <p:nvPr/>
          </p:nvSpPr>
          <p:spPr>
            <a:xfrm>
              <a:off x="5780212" y="754431"/>
              <a:ext cx="122177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C. </a:t>
              </a: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TOIL-RNAseq</a:t>
              </a:r>
              <a:endParaRPr/>
            </a:p>
          </p:txBody>
        </p:sp>
      </p:grpSp>
      <p:sp>
        <p:nvSpPr>
          <p:cNvPr id="355" name="Google Shape;355;p8"/>
          <p:cNvSpPr/>
          <p:nvPr/>
        </p:nvSpPr>
        <p:spPr>
          <a:xfrm rot="5400000">
            <a:off x="5969940" y="3758622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8"/>
          <p:cNvSpPr txBox="1"/>
          <p:nvPr/>
        </p:nvSpPr>
        <p:spPr>
          <a:xfrm>
            <a:off x="6255350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Aligned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sp>
        <p:nvSpPr>
          <p:cNvPr id="357" name="Google Shape;357;p8"/>
          <p:cNvSpPr/>
          <p:nvPr/>
        </p:nvSpPr>
        <p:spPr>
          <a:xfrm rot="-1774576">
            <a:off x="4397235" y="670046"/>
            <a:ext cx="1172470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5707195" y="127887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STAR-fusion</a:t>
            </a:r>
            <a:endParaRPr/>
          </a:p>
        </p:txBody>
      </p:sp>
      <p:grpSp>
        <p:nvGrpSpPr>
          <p:cNvPr id="359" name="Google Shape;359;p8"/>
          <p:cNvGrpSpPr/>
          <p:nvPr/>
        </p:nvGrpSpPr>
        <p:grpSpPr>
          <a:xfrm>
            <a:off x="5737668" y="4352098"/>
            <a:ext cx="565451" cy="782217"/>
            <a:chOff x="5735936" y="4352098"/>
            <a:chExt cx="565451" cy="782217"/>
          </a:xfrm>
        </p:grpSpPr>
        <p:sp>
          <p:nvSpPr>
            <p:cNvPr id="360" name="Google Shape;360;p8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8"/>
          <p:cNvSpPr txBox="1"/>
          <p:nvPr/>
        </p:nvSpPr>
        <p:spPr>
          <a:xfrm>
            <a:off x="5465694" y="5169728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Zipped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363" name="Google Shape;363;p8"/>
          <p:cNvSpPr/>
          <p:nvPr/>
        </p:nvSpPr>
        <p:spPr>
          <a:xfrm rot="5400000">
            <a:off x="3560102" y="3819063"/>
            <a:ext cx="66485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8"/>
          <p:cNvSpPr/>
          <p:nvPr/>
        </p:nvSpPr>
        <p:spPr>
          <a:xfrm rot="10800000">
            <a:off x="4598929" y="4674422"/>
            <a:ext cx="1044324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8"/>
          <p:cNvSpPr/>
          <p:nvPr/>
        </p:nvSpPr>
        <p:spPr>
          <a:xfrm>
            <a:off x="4390248" y="381934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Pre-process TOIL outputs</a:t>
            </a:r>
            <a:endParaRPr/>
          </a:p>
        </p:txBody>
      </p:sp>
      <p:sp>
        <p:nvSpPr>
          <p:cNvPr id="366" name="Google Shape;366;p8"/>
          <p:cNvSpPr/>
          <p:nvPr/>
        </p:nvSpPr>
        <p:spPr>
          <a:xfrm>
            <a:off x="3247823" y="448023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8"/>
          <p:cNvSpPr txBox="1"/>
          <p:nvPr/>
        </p:nvSpPr>
        <p:spPr>
          <a:xfrm>
            <a:off x="2981626" y="520339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key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.txt</a:t>
            </a:r>
            <a:endParaRPr/>
          </a:p>
        </p:txBody>
      </p:sp>
      <p:sp>
        <p:nvSpPr>
          <p:cNvPr id="368" name="Google Shape;368;p8"/>
          <p:cNvSpPr txBox="1"/>
          <p:nvPr/>
        </p:nvSpPr>
        <p:spPr>
          <a:xfrm>
            <a:off x="3705845" y="5206032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Ready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369" name="Google Shape;369;p8"/>
          <p:cNvSpPr/>
          <p:nvPr/>
        </p:nvSpPr>
        <p:spPr>
          <a:xfrm>
            <a:off x="1799067" y="3815374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 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TOIL outputs</a:t>
            </a:r>
            <a:endParaRPr/>
          </a:p>
        </p:txBody>
      </p:sp>
      <p:sp>
        <p:nvSpPr>
          <p:cNvPr id="370" name="Google Shape;370;p8"/>
          <p:cNvSpPr/>
          <p:nvPr/>
        </p:nvSpPr>
        <p:spPr>
          <a:xfrm rot="10800000">
            <a:off x="1925148" y="4674422"/>
            <a:ext cx="1129958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311560" y="3751041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1014126" y="3756435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 txBox="1"/>
          <p:nvPr/>
        </p:nvSpPr>
        <p:spPr>
          <a:xfrm>
            <a:off x="45363" y="4471301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 Exp. Matrix</a:t>
            </a:r>
            <a:endParaRPr/>
          </a:p>
        </p:txBody>
      </p:sp>
      <p:sp>
        <p:nvSpPr>
          <p:cNvPr id="374" name="Google Shape;374;p8"/>
          <p:cNvSpPr txBox="1"/>
          <p:nvPr/>
        </p:nvSpPr>
        <p:spPr>
          <a:xfrm>
            <a:off x="747929" y="4476694"/>
            <a:ext cx="10457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RNAseq QC Matrix</a:t>
            </a:r>
            <a:endParaRPr/>
          </a:p>
        </p:txBody>
      </p:sp>
      <p:grpSp>
        <p:nvGrpSpPr>
          <p:cNvPr id="375" name="Google Shape;375;p8"/>
          <p:cNvGrpSpPr/>
          <p:nvPr/>
        </p:nvGrpSpPr>
        <p:grpSpPr>
          <a:xfrm>
            <a:off x="3945990" y="4433559"/>
            <a:ext cx="565451" cy="782217"/>
            <a:chOff x="5735936" y="4352098"/>
            <a:chExt cx="565451" cy="782217"/>
          </a:xfrm>
        </p:grpSpPr>
        <p:sp>
          <p:nvSpPr>
            <p:cNvPr id="376" name="Google Shape;376;p8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8" name="Google Shape;378;p8"/>
          <p:cNvGrpSpPr/>
          <p:nvPr/>
        </p:nvGrpSpPr>
        <p:grpSpPr>
          <a:xfrm>
            <a:off x="279440" y="4855838"/>
            <a:ext cx="565451" cy="782217"/>
            <a:chOff x="5735936" y="4352098"/>
            <a:chExt cx="565451" cy="782217"/>
          </a:xfrm>
        </p:grpSpPr>
        <p:sp>
          <p:nvSpPr>
            <p:cNvPr id="379" name="Google Shape;379;p8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1" name="Google Shape;381;p8"/>
          <p:cNvSpPr/>
          <p:nvPr/>
        </p:nvSpPr>
        <p:spPr>
          <a:xfrm rot="2281743">
            <a:off x="898032" y="5710565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8"/>
          <p:cNvSpPr/>
          <p:nvPr/>
        </p:nvSpPr>
        <p:spPr>
          <a:xfrm>
            <a:off x="1660050" y="6237376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EGFR vIII calling</a:t>
            </a:r>
            <a:endParaRPr/>
          </a:p>
        </p:txBody>
      </p:sp>
      <p:sp>
        <p:nvSpPr>
          <p:cNvPr id="383" name="Google Shape;383;p8"/>
          <p:cNvSpPr/>
          <p:nvPr/>
        </p:nvSpPr>
        <p:spPr>
          <a:xfrm>
            <a:off x="7480568" y="4655772"/>
            <a:ext cx="2254867" cy="27432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4" name="Google Shape;384;p8"/>
          <p:cNvGrpSpPr/>
          <p:nvPr/>
        </p:nvGrpSpPr>
        <p:grpSpPr>
          <a:xfrm>
            <a:off x="10756889" y="4323238"/>
            <a:ext cx="586372" cy="788680"/>
            <a:chOff x="801270" y="1064183"/>
            <a:chExt cx="586372" cy="788680"/>
          </a:xfrm>
        </p:grpSpPr>
        <p:sp>
          <p:nvSpPr>
            <p:cNvPr id="385" name="Google Shape;385;p8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7" name="Google Shape;387;p8"/>
          <p:cNvSpPr txBox="1"/>
          <p:nvPr/>
        </p:nvSpPr>
        <p:spPr>
          <a:xfrm>
            <a:off x="10481119" y="5141412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BAMs</a:t>
            </a:r>
            <a:endParaRPr/>
          </a:p>
        </p:txBody>
      </p:sp>
      <p:grpSp>
        <p:nvGrpSpPr>
          <p:cNvPr id="388" name="Google Shape;388;p8"/>
          <p:cNvGrpSpPr/>
          <p:nvPr/>
        </p:nvGrpSpPr>
        <p:grpSpPr>
          <a:xfrm>
            <a:off x="9963437" y="4323782"/>
            <a:ext cx="565451" cy="782217"/>
            <a:chOff x="5735936" y="4352098"/>
            <a:chExt cx="565451" cy="782217"/>
          </a:xfrm>
        </p:grpSpPr>
        <p:sp>
          <p:nvSpPr>
            <p:cNvPr id="389" name="Google Shape;389;p8"/>
            <p:cNvSpPr/>
            <p:nvPr/>
          </p:nvSpPr>
          <p:spPr>
            <a:xfrm>
              <a:off x="5735936" y="4352098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5788039" y="4404399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8"/>
          <p:cNvSpPr txBox="1"/>
          <p:nvPr/>
        </p:nvSpPr>
        <p:spPr>
          <a:xfrm>
            <a:off x="9691463" y="5141412"/>
            <a:ext cx="115803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Renamed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  <p:sp>
        <p:nvSpPr>
          <p:cNvPr id="392" name="Google Shape;392;p8"/>
          <p:cNvSpPr/>
          <p:nvPr/>
        </p:nvSpPr>
        <p:spPr>
          <a:xfrm>
            <a:off x="7896858" y="4525716"/>
            <a:ext cx="1367812" cy="48728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F.</a:t>
            </a: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Final renaming</a:t>
            </a:r>
            <a:endParaRPr/>
          </a:p>
        </p:txBody>
      </p:sp>
      <p:sp>
        <p:nvSpPr>
          <p:cNvPr id="393" name="Google Shape;393;p8"/>
          <p:cNvSpPr txBox="1"/>
          <p:nvPr/>
        </p:nvSpPr>
        <p:spPr>
          <a:xfrm>
            <a:off x="8233316" y="14021"/>
            <a:ext cx="39340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GBM Project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TOIL-RNAseq processing pipeline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8422526" y="770580"/>
            <a:ext cx="513348" cy="729916"/>
          </a:xfrm>
          <a:prstGeom prst="roundRect">
            <a:avLst>
              <a:gd fmla="val 16667" name="adj"/>
            </a:avLst>
          </a:prstGeom>
          <a:solidFill>
            <a:srgbClr val="AEABAB"/>
          </a:solidFill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8"/>
          <p:cNvSpPr txBox="1"/>
          <p:nvPr/>
        </p:nvSpPr>
        <p:spPr>
          <a:xfrm>
            <a:off x="8998673" y="943404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non-sequence data file</a:t>
            </a:r>
            <a:endParaRPr/>
          </a:p>
        </p:txBody>
      </p:sp>
      <p:grpSp>
        <p:nvGrpSpPr>
          <p:cNvPr id="396" name="Google Shape;396;p8"/>
          <p:cNvGrpSpPr/>
          <p:nvPr/>
        </p:nvGrpSpPr>
        <p:grpSpPr>
          <a:xfrm>
            <a:off x="8365895" y="1576569"/>
            <a:ext cx="586372" cy="788680"/>
            <a:chOff x="801270" y="1064183"/>
            <a:chExt cx="586372" cy="788680"/>
          </a:xfrm>
        </p:grpSpPr>
        <p:sp>
          <p:nvSpPr>
            <p:cNvPr id="397" name="Google Shape;397;p8"/>
            <p:cNvSpPr/>
            <p:nvPr/>
          </p:nvSpPr>
          <p:spPr>
            <a:xfrm>
              <a:off x="801270" y="1064183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874294" y="1122947"/>
              <a:ext cx="513348" cy="729916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9" name="Google Shape;399;p8"/>
          <p:cNvSpPr txBox="1"/>
          <p:nvPr/>
        </p:nvSpPr>
        <p:spPr>
          <a:xfrm>
            <a:off x="9012527" y="1815625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or more </a:t>
            </a:r>
            <a:r>
              <a:rPr b="1"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</a:t>
            </a: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files</a:t>
            </a:r>
            <a:endParaRPr/>
          </a:p>
        </p:txBody>
      </p:sp>
      <p:sp>
        <p:nvSpPr>
          <p:cNvPr id="400" name="Google Shape;400;p8"/>
          <p:cNvSpPr/>
          <p:nvPr/>
        </p:nvSpPr>
        <p:spPr>
          <a:xfrm>
            <a:off x="10402214" y="1034614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8"/>
          <p:cNvSpPr/>
          <p:nvPr/>
        </p:nvSpPr>
        <p:spPr>
          <a:xfrm>
            <a:off x="10402214" y="1555803"/>
            <a:ext cx="842322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8"/>
          <p:cNvSpPr txBox="1"/>
          <p:nvPr/>
        </p:nvSpPr>
        <p:spPr>
          <a:xfrm>
            <a:off x="11270874" y="1055556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pipeline</a:t>
            </a:r>
            <a:endParaRPr/>
          </a:p>
        </p:txBody>
      </p:sp>
      <p:sp>
        <p:nvSpPr>
          <p:cNvPr id="403" name="Google Shape;403;p8"/>
          <p:cNvSpPr txBox="1"/>
          <p:nvPr/>
        </p:nvSpPr>
        <p:spPr>
          <a:xfrm>
            <a:off x="11237383" y="1576745"/>
            <a:ext cx="130427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Branch pipeline</a:t>
            </a:r>
            <a:endParaRPr/>
          </a:p>
        </p:txBody>
      </p:sp>
      <p:sp>
        <p:nvSpPr>
          <p:cNvPr id="404" name="Google Shape;404;p8"/>
          <p:cNvSpPr/>
          <p:nvPr/>
        </p:nvSpPr>
        <p:spPr>
          <a:xfrm>
            <a:off x="3779483" y="5661264"/>
            <a:ext cx="155448" cy="647365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8"/>
          <p:cNvSpPr/>
          <p:nvPr/>
        </p:nvSpPr>
        <p:spPr>
          <a:xfrm rot="5400000">
            <a:off x="6150324" y="3871522"/>
            <a:ext cx="156447" cy="470548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8"/>
          <p:cNvSpPr/>
          <p:nvPr/>
        </p:nvSpPr>
        <p:spPr>
          <a:xfrm rot="-5400000">
            <a:off x="8013513" y="5600686"/>
            <a:ext cx="1134416" cy="27271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8"/>
          <p:cNvSpPr txBox="1"/>
          <p:nvPr/>
        </p:nvSpPr>
        <p:spPr>
          <a:xfrm>
            <a:off x="-61049" y="5638055"/>
            <a:ext cx="12154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Splice junction counts</a:t>
            </a:r>
            <a:endParaRPr/>
          </a:p>
        </p:txBody>
      </p:sp>
      <p:sp>
        <p:nvSpPr>
          <p:cNvPr id="408" name="Google Shape;408;p8"/>
          <p:cNvSpPr/>
          <p:nvPr/>
        </p:nvSpPr>
        <p:spPr>
          <a:xfrm>
            <a:off x="8422526" y="2450607"/>
            <a:ext cx="513348" cy="729916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8"/>
          <p:cNvSpPr txBox="1"/>
          <p:nvPr/>
        </p:nvSpPr>
        <p:spPr>
          <a:xfrm>
            <a:off x="9012526" y="2627723"/>
            <a:ext cx="13042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 deliverable spreadsheet</a:t>
            </a:r>
            <a:endParaRPr/>
          </a:p>
        </p:txBody>
      </p:sp>
      <p:pic>
        <p:nvPicPr>
          <p:cNvPr descr="Free Hard Disk Drive Clipart in AI, SVG, EPS or PSD" id="410" name="Google Shape;41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0075311" y="5541522"/>
            <a:ext cx="1110269" cy="1110269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8"/>
          <p:cNvSpPr txBox="1"/>
          <p:nvPr/>
        </p:nvSpPr>
        <p:spPr>
          <a:xfrm>
            <a:off x="10129240" y="5525971"/>
            <a:ext cx="167367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2022-12-08T00:19:31Z</dcterms:created>
  <dc:creator>Nicholas Bayley</dc:creator>
</cp:coreProperties>
</file>