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69" r:id="rId7"/>
    <p:sldId id="27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2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2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23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0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anjilecek/pacman_python_pygame" TargetMode="External"/><Relationship Id="rId5" Type="http://schemas.openxmlformats.org/officeDocument/2006/relationships/hyperlink" Target="https://pacmancode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njilecek/pacman_python_pygam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849"/>
            <a:ext cx="9144000" cy="2387600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MMI-513 TERM PROJECT PRESENTATION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Ali Ozan &amp; Nuri Baran Ayana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800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ANALYTICS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game has the parameters of the game: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Power Up Count: 7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Portal Gate Count: 5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Map Size: 29x26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Ghost Spawn Frequency: 60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Manhattan Distance Limit: 10</a:t>
            </a:r>
          </a:p>
          <a:p>
            <a:pPr algn="l"/>
            <a:endParaRPr lang="en-GB" sz="2800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5DE6-7A2E-8E38-A7C5-AC9678C3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01527"/>
            <a:ext cx="4387876" cy="2021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37758-A07C-32B1-CCFA-614B7F6F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53" y="1238226"/>
            <a:ext cx="4562475" cy="34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CONCLUSION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With this term project, we have experimented with the implementation of the algorithms covered during this course. 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With our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enhancements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classic Pac-Man game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was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transform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ed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into a more challenging and engaging experience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by gaining the abilities of: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integration of dynamic maze generation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Strategy-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Tactical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behaviors for the Ghost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module </a:t>
            </a:r>
            <a:r>
              <a:rPr lang="tr-T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can help investigate the effect of the parameters on gameplay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0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849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INTRODUCTION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37361"/>
            <a:ext cx="9424737" cy="43434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Tw Cen MT" panose="020B0602020104020603" pitchFamily="34" charset="0"/>
              </a:rPr>
              <a:t>Base Project </a:t>
            </a:r>
            <a:r>
              <a:rPr lang="tr-TR" dirty="0" err="1">
                <a:latin typeface="Tw Cen MT" panose="020B0602020104020603" pitchFamily="34" charset="0"/>
              </a:rPr>
              <a:t>Selection</a:t>
            </a:r>
            <a:endParaRPr lang="tr-TR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Searched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investigated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experimented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lots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different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projects</a:t>
            </a:r>
            <a:endParaRPr lang="tr-TR" sz="20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Compared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them</a:t>
            </a:r>
            <a:r>
              <a:rPr lang="tr-TR" sz="2000" dirty="0">
                <a:latin typeface="Tw Cen MT" panose="020B0602020104020603" pitchFamily="34" charset="0"/>
              </a:rPr>
              <a:t> in </a:t>
            </a:r>
            <a:r>
              <a:rPr lang="tr-TR" sz="2000" dirty="0" err="1">
                <a:latin typeface="Tw Cen MT" panose="020B0602020104020603" pitchFamily="34" charset="0"/>
              </a:rPr>
              <a:t>terms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recency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originality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complexity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similarity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original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game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ease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modification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etc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Found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some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really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good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detailed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projects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downsides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Decided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stick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a Project </a:t>
            </a:r>
            <a:r>
              <a:rPr lang="tr-TR" sz="2000" dirty="0" err="1">
                <a:latin typeface="Tw Cen MT" panose="020B0602020104020603" pitchFamily="34" charset="0"/>
              </a:rPr>
              <a:t>that</a:t>
            </a:r>
            <a:r>
              <a:rPr lang="tr-TR" sz="2000" dirty="0">
                <a:latin typeface="Tw Cen MT" panose="020B0602020104020603" pitchFamily="34" charset="0"/>
              </a:rPr>
              <a:t> has a </a:t>
            </a:r>
            <a:r>
              <a:rPr lang="tr-TR" sz="2000" dirty="0" err="1">
                <a:latin typeface="Tw Cen MT" panose="020B0602020104020603" pitchFamily="34" charset="0"/>
              </a:rPr>
              <a:t>more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simplistic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approach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visuals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  <a:endParaRPr lang="en-GB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384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INTRODUCTION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0839"/>
            <a:ext cx="9424737" cy="43434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Tw Cen MT" panose="020B0602020104020603" pitchFamily="34" charset="0"/>
              </a:rPr>
              <a:t>Base Project </a:t>
            </a:r>
            <a:r>
              <a:rPr lang="tr-TR" dirty="0" err="1">
                <a:latin typeface="Tw Cen MT" panose="020B0602020104020603" pitchFamily="34" charset="0"/>
              </a:rPr>
              <a:t>Selection</a:t>
            </a:r>
            <a:endParaRPr lang="tr-TR" dirty="0">
              <a:latin typeface="Tw Cen MT" panose="020B0602020104020603" pitchFamily="34" charset="0"/>
            </a:endParaRPr>
          </a:p>
          <a:p>
            <a:pPr algn="l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CDE93-8023-C6C2-E15D-C80C85C51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31" y="1912464"/>
            <a:ext cx="3335555" cy="390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11045-5989-5BCC-4AA5-0D0AA5D2A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57" y="1897612"/>
            <a:ext cx="3460509" cy="3836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BEC2A-ECC7-C6B8-4473-757D16B870DF}"/>
              </a:ext>
            </a:extLst>
          </p:cNvPr>
          <p:cNvSpPr txBox="1"/>
          <p:nvPr/>
        </p:nvSpPr>
        <p:spPr>
          <a:xfrm>
            <a:off x="2380148" y="5822979"/>
            <a:ext cx="3474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Tw Cen MT" panose="020B0602020104020603" pitchFamily="34" charset="0"/>
              </a:rPr>
              <a:t>One</a:t>
            </a:r>
            <a:r>
              <a:rPr lang="tr-TR" sz="1600" dirty="0">
                <a:latin typeface="Tw Cen MT" panose="020B0602020104020603" pitchFamily="34" charset="0"/>
              </a:rPr>
              <a:t> of </a:t>
            </a:r>
            <a:r>
              <a:rPr lang="tr-TR" sz="1600" dirty="0" err="1">
                <a:latin typeface="Tw Cen MT" panose="020B0602020104020603" pitchFamily="34" charset="0"/>
              </a:rPr>
              <a:t>the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projects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we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have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tried</a:t>
            </a:r>
            <a:br>
              <a:rPr lang="tr-TR" sz="1600" dirty="0">
                <a:latin typeface="Tw Cen MT" panose="020B0602020104020603" pitchFamily="34" charset="0"/>
              </a:rPr>
            </a:br>
            <a:r>
              <a:rPr lang="tr-TR" sz="1400" dirty="0" err="1">
                <a:latin typeface="Tw Cen MT" panose="020B0602020104020603" pitchFamily="34" charset="0"/>
              </a:rPr>
              <a:t>src</a:t>
            </a:r>
            <a:r>
              <a:rPr lang="tr-TR" sz="1400" dirty="0">
                <a:latin typeface="Tw Cen MT" panose="020B0602020104020603" pitchFamily="34" charset="0"/>
              </a:rPr>
              <a:t>: </a:t>
            </a:r>
            <a:r>
              <a:rPr lang="tr-TR" sz="1400" dirty="0">
                <a:latin typeface="Tw Cen MT" panose="020B0602020104020603" pitchFamily="34" charset="0"/>
                <a:hlinkClick r:id="rId5"/>
              </a:rPr>
              <a:t>https://pacmancode.com/</a:t>
            </a:r>
            <a:r>
              <a:rPr lang="tr-TR" sz="1400" dirty="0">
                <a:latin typeface="Tw Cen MT" panose="020B0602020104020603" pitchFamily="34" charset="0"/>
              </a:rPr>
              <a:t> </a:t>
            </a:r>
            <a:endParaRPr lang="en-GB" sz="1600" dirty="0"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16BA3-2AE3-D9CF-430E-B0208D73B104}"/>
              </a:ext>
            </a:extLst>
          </p:cNvPr>
          <p:cNvSpPr txBox="1"/>
          <p:nvPr/>
        </p:nvSpPr>
        <p:spPr>
          <a:xfrm>
            <a:off x="6236369" y="5734239"/>
            <a:ext cx="426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Tw Cen MT" panose="020B0602020104020603" pitchFamily="34" charset="0"/>
              </a:rPr>
              <a:t>The</a:t>
            </a:r>
            <a:r>
              <a:rPr lang="tr-TR" sz="1600" dirty="0">
                <a:latin typeface="Tw Cen MT" panose="020B0602020104020603" pitchFamily="34" charset="0"/>
              </a:rPr>
              <a:t> Project </a:t>
            </a:r>
            <a:r>
              <a:rPr lang="tr-TR" sz="1600" dirty="0" err="1">
                <a:latin typeface="Tw Cen MT" panose="020B0602020104020603" pitchFamily="34" charset="0"/>
              </a:rPr>
              <a:t>we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have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chosen</a:t>
            </a:r>
            <a:br>
              <a:rPr lang="tr-TR" sz="1600" dirty="0">
                <a:latin typeface="Tw Cen MT" panose="020B0602020104020603" pitchFamily="34" charset="0"/>
              </a:rPr>
            </a:br>
            <a:r>
              <a:rPr lang="tr-TR" sz="1400" dirty="0" err="1">
                <a:latin typeface="Tw Cen MT" panose="020B0602020104020603" pitchFamily="34" charset="0"/>
              </a:rPr>
              <a:t>src</a:t>
            </a:r>
            <a:r>
              <a:rPr lang="tr-TR" sz="1400" dirty="0">
                <a:latin typeface="Tw Cen MT" panose="020B0602020104020603" pitchFamily="34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https://github.com/janjilecek/pacman_python_pygame</a:t>
            </a:r>
            <a:r>
              <a:rPr lang="tr-TR" sz="1200" dirty="0">
                <a:latin typeface="Tw Cen MT" panose="020B0602020104020603" pitchFamily="34" charset="0"/>
              </a:rPr>
              <a:t> </a:t>
            </a:r>
            <a:endParaRPr lang="en-GB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384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INTRODUCTION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0839"/>
            <a:ext cx="9424737" cy="43434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Tw Cen MT" panose="020B0602020104020603" pitchFamily="34" charset="0"/>
              </a:rPr>
              <a:t>Base Project </a:t>
            </a:r>
            <a:r>
              <a:rPr lang="tr-TR" dirty="0" err="1">
                <a:latin typeface="Tw Cen MT" panose="020B0602020104020603" pitchFamily="34" charset="0"/>
              </a:rPr>
              <a:t>Details</a:t>
            </a:r>
            <a:endParaRPr lang="tr-TR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Tw Cen MT" panose="020B0602020104020603" pitchFamily="34" charset="0"/>
              </a:rPr>
              <a:t>A </a:t>
            </a:r>
            <a:r>
              <a:rPr lang="tr-TR" sz="2000" dirty="0" err="1">
                <a:latin typeface="Tw Cen MT" panose="020B0602020104020603" pitchFamily="34" charset="0"/>
              </a:rPr>
              <a:t>simple</a:t>
            </a:r>
            <a:r>
              <a:rPr lang="tr-TR" sz="2000" dirty="0">
                <a:latin typeface="Tw Cen MT" panose="020B0602020104020603" pitchFamily="34" charset="0"/>
              </a:rPr>
              <a:t> yet </a:t>
            </a:r>
            <a:r>
              <a:rPr lang="tr-TR" sz="2000" dirty="0" err="1">
                <a:latin typeface="Tw Cen MT" panose="020B0602020104020603" pitchFamily="34" charset="0"/>
              </a:rPr>
              <a:t>accurate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implementation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original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game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Map</a:t>
            </a:r>
            <a:r>
              <a:rPr lang="tr-TR" sz="2000" dirty="0">
                <a:latin typeface="Tw Cen MT" panose="020B0602020104020603" pitchFamily="34" charset="0"/>
              </a:rPr>
              <a:t> is </a:t>
            </a:r>
            <a:r>
              <a:rPr lang="tr-TR" sz="2000" dirty="0" err="1">
                <a:latin typeface="Tw Cen MT" panose="020B0602020104020603" pitchFamily="34" charset="0"/>
              </a:rPr>
              <a:t>direct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copy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Map</a:t>
            </a:r>
            <a:r>
              <a:rPr lang="tr-TR" sz="2000" dirty="0">
                <a:latin typeface="Tw Cen MT" panose="020B0602020104020603" pitchFamily="34" charset="0"/>
              </a:rPr>
              <a:t> is </a:t>
            </a:r>
            <a:r>
              <a:rPr lang="tr-TR" sz="2000" dirty="0" err="1">
                <a:latin typeface="Tw Cen MT" panose="020B0602020104020603" pitchFamily="34" charset="0"/>
              </a:rPr>
              <a:t>defined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by</a:t>
            </a:r>
            <a:r>
              <a:rPr lang="tr-TR" sz="2000" dirty="0">
                <a:latin typeface="Tw Cen MT" panose="020B0602020104020603" pitchFamily="34" charset="0"/>
              </a:rPr>
              <a:t> ASCII </a:t>
            </a:r>
            <a:r>
              <a:rPr lang="tr-TR" sz="2000" dirty="0" err="1">
                <a:latin typeface="Tw Cen MT" panose="020B0602020104020603" pitchFamily="34" charset="0"/>
              </a:rPr>
              <a:t>characters</a:t>
            </a:r>
            <a:r>
              <a:rPr lang="tr-TR" sz="2000" dirty="0">
                <a:latin typeface="Tw Cen MT" panose="020B0602020104020603" pitchFamily="34" charset="0"/>
              </a:rPr>
              <a:t> (0, 1, P, O, 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Powerup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mechanics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work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fine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Teleport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gates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are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implemented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functional</a:t>
            </a:r>
            <a:endParaRPr lang="tr-TR" sz="20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Ghost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have</a:t>
            </a:r>
            <a:r>
              <a:rPr lang="tr-TR" sz="2000" dirty="0">
                <a:latin typeface="Tw Cen MT" panose="020B0602020104020603" pitchFamily="34" charset="0"/>
              </a:rPr>
              <a:t> 2 </a:t>
            </a:r>
            <a:r>
              <a:rPr lang="tr-TR" sz="2000" dirty="0" err="1">
                <a:latin typeface="Tw Cen MT" panose="020B0602020104020603" pitchFamily="34" charset="0"/>
              </a:rPr>
              <a:t>movement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modes</a:t>
            </a:r>
            <a:r>
              <a:rPr lang="tr-TR" sz="2000" dirty="0">
                <a:latin typeface="Tw Cen MT" panose="020B0602020104020603" pitchFamily="34" charset="0"/>
              </a:rPr>
              <a:t>: CHASE, SCATTER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Ghost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movements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are</a:t>
            </a:r>
            <a:r>
              <a:rPr lang="tr-TR" sz="2000" dirty="0">
                <a:latin typeface="Tw Cen MT" panose="020B0602020104020603" pitchFamily="34" charset="0"/>
              </a:rPr>
              <a:t> not ideal, they </a:t>
            </a:r>
            <a:r>
              <a:rPr lang="tr-TR" sz="2000" dirty="0" err="1">
                <a:latin typeface="Tw Cen MT" panose="020B0602020104020603" pitchFamily="34" charset="0"/>
              </a:rPr>
              <a:t>have</a:t>
            </a:r>
            <a:r>
              <a:rPr lang="tr-TR" sz="2000" dirty="0">
                <a:latin typeface="Tw Cen MT" panose="020B0602020104020603" pitchFamily="34" charset="0"/>
              </a:rPr>
              <a:t> a </a:t>
            </a:r>
            <a:r>
              <a:rPr lang="tr-TR" sz="2000" dirty="0" err="1">
                <a:latin typeface="Tw Cen MT" panose="020B0602020104020603" pitchFamily="34" charset="0"/>
              </a:rPr>
              <a:t>major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issue</a:t>
            </a:r>
            <a:r>
              <a:rPr lang="tr-TR" sz="2000" dirty="0">
                <a:latin typeface="Tw Cen MT" panose="020B0602020104020603" pitchFamily="34" charset="0"/>
              </a:rPr>
              <a:t>;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dirty="0">
                <a:latin typeface="Tw Cen MT" panose="020B0602020104020603" pitchFamily="34" charset="0"/>
              </a:rPr>
              <a:t>They do not </a:t>
            </a:r>
            <a:r>
              <a:rPr lang="tr-TR" dirty="0" err="1">
                <a:latin typeface="Tw Cen MT" panose="020B0602020104020603" pitchFamily="34" charset="0"/>
              </a:rPr>
              <a:t>update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their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targets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until</a:t>
            </a:r>
            <a:r>
              <a:rPr lang="tr-TR" dirty="0">
                <a:latin typeface="Tw Cen MT" panose="020B0602020104020603" pitchFamily="34" charset="0"/>
              </a:rPr>
              <a:t> they </a:t>
            </a:r>
            <a:r>
              <a:rPr lang="tr-TR" dirty="0" err="1">
                <a:latin typeface="Tw Cen MT" panose="020B0602020104020603" pitchFamily="34" charset="0"/>
              </a:rPr>
              <a:t>reach</a:t>
            </a:r>
            <a:r>
              <a:rPr lang="tr-TR" dirty="0">
                <a:latin typeface="Tw Cen MT" panose="020B0602020104020603" pitchFamily="34" charset="0"/>
              </a:rPr>
              <a:t> it.</a:t>
            </a:r>
          </a:p>
          <a:p>
            <a:pPr algn="l"/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11045-5989-5BCC-4AA5-0D0AA5D2A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42" y="1897612"/>
            <a:ext cx="3460509" cy="383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16BA3-2AE3-D9CF-430E-B0208D73B104}"/>
              </a:ext>
            </a:extLst>
          </p:cNvPr>
          <p:cNvSpPr txBox="1"/>
          <p:nvPr/>
        </p:nvSpPr>
        <p:spPr>
          <a:xfrm>
            <a:off x="7771254" y="5734239"/>
            <a:ext cx="426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Tw Cen MT" panose="020B0602020104020603" pitchFamily="34" charset="0"/>
              </a:rPr>
              <a:t>The</a:t>
            </a:r>
            <a:r>
              <a:rPr lang="tr-TR" sz="1600" dirty="0">
                <a:latin typeface="Tw Cen MT" panose="020B0602020104020603" pitchFamily="34" charset="0"/>
              </a:rPr>
              <a:t> Project </a:t>
            </a:r>
            <a:r>
              <a:rPr lang="tr-TR" sz="1600" dirty="0" err="1">
                <a:latin typeface="Tw Cen MT" panose="020B0602020104020603" pitchFamily="34" charset="0"/>
              </a:rPr>
              <a:t>we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have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chosen</a:t>
            </a:r>
            <a:br>
              <a:rPr lang="tr-TR" sz="1600" dirty="0">
                <a:latin typeface="Tw Cen MT" panose="020B0602020104020603" pitchFamily="34" charset="0"/>
              </a:rPr>
            </a:br>
            <a:r>
              <a:rPr lang="tr-TR" sz="1400" dirty="0" err="1">
                <a:latin typeface="Tw Cen MT" panose="020B0602020104020603" pitchFamily="34" charset="0"/>
              </a:rPr>
              <a:t>src</a:t>
            </a:r>
            <a:r>
              <a:rPr lang="tr-TR" sz="1400" dirty="0">
                <a:latin typeface="Tw Cen MT" panose="020B0602020104020603" pitchFamily="34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https://github.com/janjilecek/pacman_python_pygame</a:t>
            </a:r>
            <a:r>
              <a:rPr lang="tr-TR" sz="1200" dirty="0">
                <a:latin typeface="Tw Cen MT" panose="020B0602020104020603" pitchFamily="34" charset="0"/>
              </a:rPr>
              <a:t> </a:t>
            </a:r>
            <a:endParaRPr lang="en-GB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MAZE GENERATION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Used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same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approach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defining</a:t>
            </a:r>
            <a:r>
              <a:rPr lang="tr-TR" sz="2000" dirty="0">
                <a:latin typeface="Tw Cen MT" panose="020B0602020104020603" pitchFamily="34" charset="0"/>
              </a:rPr>
              <a:t> a 2D </a:t>
            </a:r>
            <a:r>
              <a:rPr lang="tr-TR" sz="2000" dirty="0" err="1">
                <a:latin typeface="Tw Cen MT" panose="020B0602020104020603" pitchFamily="34" charset="0"/>
              </a:rPr>
              <a:t>maze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ASCII </a:t>
            </a:r>
            <a:r>
              <a:rPr lang="tr-TR" sz="2000" dirty="0" err="1">
                <a:latin typeface="Tw Cen MT" panose="020B0602020104020603" pitchFamily="34" charset="0"/>
              </a:rPr>
              <a:t>characters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Tw Cen MT" panose="020B0602020104020603" pitchFamily="34" charset="0"/>
              </a:rPr>
              <a:t>First, </a:t>
            </a:r>
            <a:r>
              <a:rPr lang="tr-TR" sz="2000" dirty="0" err="1">
                <a:latin typeface="Tw Cen MT" panose="020B0602020104020603" pitchFamily="34" charset="0"/>
              </a:rPr>
              <a:t>we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implemented</a:t>
            </a:r>
            <a:r>
              <a:rPr lang="tr-TR" sz="2000" dirty="0">
                <a:latin typeface="Tw Cen MT" panose="020B0602020104020603" pitchFamily="34" charset="0"/>
              </a:rPr>
              <a:t> Depth First </a:t>
            </a:r>
            <a:r>
              <a:rPr lang="tr-TR" sz="2000" dirty="0" err="1">
                <a:latin typeface="Tw Cen MT" panose="020B0602020104020603" pitchFamily="34" charset="0"/>
              </a:rPr>
              <a:t>Search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Algorithm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Later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implemented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Prim’s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</a:t>
            </a:r>
            <a:r>
              <a:rPr lang="tr-TR" sz="2000" dirty="0">
                <a:latin typeface="Tw Cen MT" panose="020B0602020104020603" pitchFamily="34" charset="0"/>
              </a:rPr>
              <a:t> as </a:t>
            </a:r>
            <a:r>
              <a:rPr lang="tr-TR" sz="2000" dirty="0" err="1">
                <a:latin typeface="Tw Cen MT" panose="020B0602020104020603" pitchFamily="34" charset="0"/>
              </a:rPr>
              <a:t>our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default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method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We</a:t>
            </a:r>
            <a:r>
              <a:rPr lang="tr-TR" sz="2000" dirty="0">
                <a:latin typeface="Tw Cen MT" panose="020B0602020104020603" pitchFamily="34" charset="0"/>
              </a:rPr>
              <a:t> had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chance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compare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these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algorithms</a:t>
            </a:r>
            <a:r>
              <a:rPr lang="tr-TR" sz="2000" dirty="0">
                <a:latin typeface="Tw Cen MT" panose="020B0602020104020603" pitchFamily="34" charset="0"/>
              </a:rPr>
              <a:t> in a </a:t>
            </a:r>
            <a:r>
              <a:rPr lang="tr-TR" sz="2000" dirty="0" err="1">
                <a:latin typeface="Tw Cen MT" panose="020B0602020104020603" pitchFamily="34" charset="0"/>
              </a:rPr>
              <a:t>game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environment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Why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Prim’s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Algorithm</a:t>
            </a:r>
            <a:r>
              <a:rPr lang="tr-TR" sz="2000" dirty="0">
                <a:latin typeface="Tw Cen MT" panose="020B0602020104020603" pitchFamily="34" charset="0"/>
              </a:rPr>
              <a:t> as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default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choice</a:t>
            </a:r>
            <a:r>
              <a:rPr lang="tr-TR" sz="2000" dirty="0">
                <a:latin typeface="Tw Cen MT" panose="020B0602020104020603" pitchFamily="34" charset="0"/>
              </a:rPr>
              <a:t>?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sz="1600" dirty="0">
                <a:latin typeface="Tw Cen MT" panose="020B0602020104020603" pitchFamily="34" charset="0"/>
              </a:rPr>
              <a:t>DFS </a:t>
            </a:r>
            <a:r>
              <a:rPr lang="tr-TR" sz="1600" dirty="0" err="1">
                <a:latin typeface="Tw Cen MT" panose="020B0602020104020603" pitchFamily="34" charset="0"/>
              </a:rPr>
              <a:t>results</a:t>
            </a:r>
            <a:r>
              <a:rPr lang="tr-TR" sz="1600" dirty="0">
                <a:latin typeface="Tw Cen MT" panose="020B0602020104020603" pitchFamily="34" charset="0"/>
              </a:rPr>
              <a:t> in </a:t>
            </a:r>
            <a:r>
              <a:rPr lang="tr-TR" sz="1600" dirty="0" err="1">
                <a:latin typeface="Tw Cen MT" panose="020B0602020104020603" pitchFamily="34" charset="0"/>
              </a:rPr>
              <a:t>long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winding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corridors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and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dead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ends</a:t>
            </a:r>
            <a:r>
              <a:rPr lang="tr-TR" sz="1600" dirty="0">
                <a:latin typeface="Tw Cen MT" panose="020B0602020104020603" pitchFamily="34" charset="0"/>
              </a:rPr>
              <a:t>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Tw Cen MT" panose="020B0602020104020603" pitchFamily="34" charset="0"/>
              </a:rPr>
              <a:t>For</a:t>
            </a:r>
            <a:r>
              <a:rPr lang="tr-TR" sz="1600" dirty="0">
                <a:latin typeface="Tw Cen MT" panose="020B0602020104020603" pitchFamily="34" charset="0"/>
              </a:rPr>
              <a:t> a </a:t>
            </a:r>
            <a:r>
              <a:rPr lang="tr-TR" sz="1600" dirty="0" err="1">
                <a:latin typeface="Tw Cen MT" panose="020B0602020104020603" pitchFamily="34" charset="0"/>
              </a:rPr>
              <a:t>game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like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Pac</a:t>
            </a:r>
            <a:r>
              <a:rPr lang="tr-TR" sz="1600" dirty="0">
                <a:latin typeface="Tw Cen MT" panose="020B0602020104020603" pitchFamily="34" charset="0"/>
              </a:rPr>
              <a:t>-Man, </a:t>
            </a:r>
            <a:r>
              <a:rPr lang="tr-TR" sz="1600" dirty="0" err="1">
                <a:latin typeface="Tw Cen MT" panose="020B0602020104020603" pitchFamily="34" charset="0"/>
              </a:rPr>
              <a:t>having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options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and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possible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escape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routes</a:t>
            </a:r>
            <a:r>
              <a:rPr lang="tr-TR" sz="1600" dirty="0">
                <a:latin typeface="Tw Cen MT" panose="020B0602020104020603" pitchFamily="34" charset="0"/>
              </a:rPr>
              <a:t> is </a:t>
            </a:r>
            <a:r>
              <a:rPr lang="tr-TR" sz="1600" dirty="0" err="1">
                <a:latin typeface="Tw Cen MT" panose="020B0602020104020603" pitchFamily="34" charset="0"/>
              </a:rPr>
              <a:t>crucial</a:t>
            </a:r>
            <a:r>
              <a:rPr lang="tr-TR" sz="1600" dirty="0">
                <a:latin typeface="Tw Cen MT" panose="020B0602020104020603" pitchFamily="34" charset="0"/>
              </a:rPr>
              <a:t>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Tw Cen MT" panose="020B0602020104020603" pitchFamily="34" charset="0"/>
              </a:rPr>
              <a:t>Prim’s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Maze</a:t>
            </a:r>
            <a:r>
              <a:rPr lang="tr-TR" sz="1600" dirty="0">
                <a:latin typeface="Tw Cen MT" panose="020B0602020104020603" pitchFamily="34" charset="0"/>
              </a:rPr>
              <a:t> is </a:t>
            </a:r>
            <a:r>
              <a:rPr lang="tr-TR" sz="1600" dirty="0" err="1">
                <a:latin typeface="Tw Cen MT" panose="020B0602020104020603" pitchFamily="34" charset="0"/>
              </a:rPr>
              <a:t>provides</a:t>
            </a:r>
            <a:r>
              <a:rPr lang="tr-TR" sz="1600" dirty="0">
                <a:latin typeface="Tw Cen MT" panose="020B0602020104020603" pitchFamily="34" charset="0"/>
              </a:rPr>
              <a:t> a </a:t>
            </a:r>
            <a:r>
              <a:rPr lang="tr-TR" sz="1600" dirty="0" err="1">
                <a:latin typeface="Tw Cen MT" panose="020B0602020104020603" pitchFamily="34" charset="0"/>
              </a:rPr>
              <a:t>more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flexible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and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forgiving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game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design</a:t>
            </a:r>
            <a:endParaRPr lang="tr-TR" sz="1600" dirty="0">
              <a:latin typeface="Tw Cen MT" panose="020B0602020104020603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tr-TR" sz="16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Tw Cen MT" panose="020B0602020104020603" pitchFamily="34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MAZE GENERATION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lvl="1" algn="l"/>
            <a:r>
              <a:rPr lang="tr-TR" sz="2400" dirty="0" err="1">
                <a:latin typeface="Tw Cen MT" panose="020B0602020104020603" pitchFamily="34" charset="0"/>
              </a:rPr>
              <a:t>Comparison</a:t>
            </a:r>
            <a:r>
              <a:rPr lang="tr-TR" sz="2400" dirty="0">
                <a:latin typeface="Tw Cen MT" panose="020B0602020104020603" pitchFamily="34" charset="0"/>
              </a:rPr>
              <a:t> of two </a:t>
            </a:r>
            <a:r>
              <a:rPr lang="tr-TR" sz="2400" dirty="0" err="1">
                <a:latin typeface="Tw Cen MT" panose="020B0602020104020603" pitchFamily="34" charset="0"/>
              </a:rPr>
              <a:t>maze</a:t>
            </a:r>
            <a:r>
              <a:rPr lang="tr-TR" sz="2400" dirty="0">
                <a:latin typeface="Tw Cen MT" panose="020B0602020104020603" pitchFamily="34" charset="0"/>
              </a:rPr>
              <a:t> </a:t>
            </a:r>
            <a:r>
              <a:rPr lang="tr-TR" sz="2400" dirty="0" err="1">
                <a:latin typeface="Tw Cen MT" panose="020B0602020104020603" pitchFamily="34" charset="0"/>
              </a:rPr>
              <a:t>generation</a:t>
            </a:r>
            <a:r>
              <a:rPr lang="tr-TR" sz="2400" dirty="0">
                <a:latin typeface="Tw Cen MT" panose="020B0602020104020603" pitchFamily="34" charset="0"/>
              </a:rPr>
              <a:t> </a:t>
            </a:r>
            <a:r>
              <a:rPr lang="tr-TR" sz="2400" dirty="0" err="1">
                <a:latin typeface="Tw Cen MT" panose="020B0602020104020603" pitchFamily="34" charset="0"/>
              </a:rPr>
              <a:t>methods</a:t>
            </a:r>
            <a:r>
              <a:rPr lang="tr-TR" sz="24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Tw Cen MT" panose="020B0602020104020603" pitchFamily="34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C5B2C-72CC-CC2A-725F-369FC11CE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283"/>
            <a:ext cx="3728720" cy="415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016D-63A7-774E-8577-2E60B044A4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/>
          <a:stretch/>
        </p:blipFill>
        <p:spPr bwMode="auto">
          <a:xfrm>
            <a:off x="6456362" y="2006283"/>
            <a:ext cx="3728720" cy="41344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391B-D13B-6A73-A873-BCA75F606A8D}"/>
              </a:ext>
            </a:extLst>
          </p:cNvPr>
          <p:cNvSpPr txBox="1"/>
          <p:nvPr/>
        </p:nvSpPr>
        <p:spPr>
          <a:xfrm>
            <a:off x="1524000" y="6172416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w Cen MT" panose="020B0602020104020603" pitchFamily="34" charset="0"/>
              </a:rPr>
              <a:t>DFS </a:t>
            </a:r>
            <a:r>
              <a:rPr lang="tr-TR" dirty="0" err="1">
                <a:latin typeface="Tw Cen MT" panose="020B0602020104020603" pitchFamily="34" charset="0"/>
              </a:rPr>
              <a:t>Maze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F12A8-B625-BD5C-74DB-6A9452B62A06}"/>
              </a:ext>
            </a:extLst>
          </p:cNvPr>
          <p:cNvSpPr txBox="1"/>
          <p:nvPr/>
        </p:nvSpPr>
        <p:spPr>
          <a:xfrm>
            <a:off x="6456362" y="6172416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w Cen MT" panose="020B0602020104020603" pitchFamily="34" charset="0"/>
              </a:rPr>
              <a:t>Prim’s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Maze</a:t>
            </a:r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4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MAZE GENERATION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lvl="1" algn="l"/>
            <a:r>
              <a:rPr lang="tr-TR" sz="2400" dirty="0" err="1">
                <a:latin typeface="Tw Cen MT" panose="020B0602020104020603" pitchFamily="34" charset="0"/>
              </a:rPr>
              <a:t>Workflow</a:t>
            </a:r>
            <a:r>
              <a:rPr lang="tr-TR" sz="2400" dirty="0">
                <a:latin typeface="Tw Cen MT" panose="020B0602020104020603" pitchFamily="34" charset="0"/>
              </a:rPr>
              <a:t> of </a:t>
            </a:r>
            <a:r>
              <a:rPr lang="tr-TR" sz="2400" dirty="0" err="1">
                <a:latin typeface="Tw Cen MT" panose="020B0602020104020603" pitchFamily="34" charset="0"/>
              </a:rPr>
              <a:t>Maze</a:t>
            </a:r>
            <a:r>
              <a:rPr lang="tr-TR" sz="2400" dirty="0">
                <a:latin typeface="Tw Cen MT" panose="020B0602020104020603" pitchFamily="34" charset="0"/>
              </a:rPr>
              <a:t> </a:t>
            </a:r>
            <a:r>
              <a:rPr lang="tr-TR" sz="2400" dirty="0" err="1">
                <a:latin typeface="Tw Cen MT" panose="020B0602020104020603" pitchFamily="34" charset="0"/>
              </a:rPr>
              <a:t>Generation</a:t>
            </a:r>
            <a:endParaRPr lang="tr-TR" sz="2400" dirty="0">
              <a:latin typeface="Tw Cen MT" panose="020B06020201040206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2D grid only consisting of walls (zeros).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Carve out the corridors using DFS or the Prim’s Algorithm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ick a random place and place the player.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lace the powerups by a pre-defined count.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 up portal gates</a:t>
            </a:r>
            <a:endParaRPr lang="tr-TR" sz="24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Tw Cen MT" panose="020B0602020104020603" pitchFamily="34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STRATEGY AI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lvl="1" algn="l"/>
            <a:r>
              <a:rPr lang="tr-TR" sz="2400" dirty="0">
                <a:latin typeface="Tw Cen MT" panose="020B0602020104020603" pitchFamily="34" charset="0"/>
              </a:rPr>
              <a:t>Workflow of Strategy-AI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placement for spawn locations of the ghosts is generated for 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diverse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locations of the players and mazes. </a:t>
            </a: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Difficulty level can be arranged strategically by setting ghost spawn distance</a:t>
            </a: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which was set as 10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 new ghost generation structure was created.</a:t>
            </a: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Ghost generation time limit can be determined, and color variety is provided.</a:t>
            </a: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4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TACTICAL AI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lvl="1" algn="l"/>
            <a:r>
              <a:rPr lang="tr-TR" sz="2400" dirty="0">
                <a:latin typeface="Tw Cen MT" panose="020B0602020104020603" pitchFamily="34" charset="0"/>
              </a:rPr>
              <a:t>Workflow of Tactical-AI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sensing mechanism was added. The ghost chases the player by comparing the distance with “Manhattan Distance” and searches for the player while the distance is satisfied.</a:t>
            </a: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If the distance score is bigger than 10, the path is selected randomly.</a:t>
            </a:r>
            <a:endParaRPr lang="tr-T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If the distance score is </a:t>
            </a: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lower or equal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10, </a:t>
            </a: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ghost chases Pac-Man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A* Algorithm is for pathfinding purposes.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Now the ghost can update their paths without reaching pre-determined final points.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tr-T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7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</TotalTime>
  <Words>625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Wingdings</vt:lpstr>
      <vt:lpstr>Office Theme</vt:lpstr>
      <vt:lpstr>MMI-513 TERM PROJECT PRESENTATION</vt:lpstr>
      <vt:lpstr>INTRODUCTION</vt:lpstr>
      <vt:lpstr>INTRODUCTION</vt:lpstr>
      <vt:lpstr>INTRODUCTION</vt:lpstr>
      <vt:lpstr>MAZE GENERATION</vt:lpstr>
      <vt:lpstr>MAZE GENERATION</vt:lpstr>
      <vt:lpstr>MAZE GENERATION</vt:lpstr>
      <vt:lpstr>STRATEGY AI</vt:lpstr>
      <vt:lpstr>TACTICAL AI</vt:lpstr>
      <vt:lpstr>ANALYTICS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MMI-513 TERM PROJECT PRESENTATION</dc:title>
  <dc:creator>Ali Ozan</dc:creator>
  <cp:keywords>Gizlilik Derecesini Seçiniz</cp:keywords>
  <cp:lastModifiedBy>Nuri Baran Ayana</cp:lastModifiedBy>
  <cp:revision>27</cp:revision>
  <dcterms:created xsi:type="dcterms:W3CDTF">2024-01-21T16:45:33Z</dcterms:created>
  <dcterms:modified xsi:type="dcterms:W3CDTF">2024-01-21T19:21:18Z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82875140-2c49-4835-8ef6-e3b92961d5d6</vt:lpwstr>
  </property>
  <property fmtid="{D5CDD505-2E9C-101B-9397-08002B2CF9AE}" pid="3" name="LANGUAGE">
    <vt:lpwstr>TR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A65veE7AK</vt:lpwstr>
  </property>
  <property fmtid="{D5CDD505-2E9C-101B-9397-08002B2CF9AE}" pid="7" name="LABELING">
    <vt:lpwstr>Labeling2</vt:lpwstr>
  </property>
</Properties>
</file>