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2.png" ContentType="image/png"/>
  <Override PartName="/ppt/media/image3.png" ContentType="image/png"/>
  <Override PartName="/ppt/media/image11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7.png" ContentType="image/png"/>
  <Override PartName="/ppt/media/image9.jpeg" ContentType="image/jpeg"/>
  <Override PartName="/ppt/media/image10.png" ContentType="image/png"/>
  <Override PartName="/ppt/media/image8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4090680" y="2015640"/>
            <a:ext cx="4324320" cy="345024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4090680" y="2015640"/>
            <a:ext cx="4324320" cy="345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4090680" y="2015640"/>
            <a:ext cx="4324320" cy="345024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4090680" y="2015640"/>
            <a:ext cx="4324320" cy="345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bIns="0" anchor="b"/>
          <a:p>
            <a:pPr>
              <a:lnSpc>
                <a:spcPct val="100000"/>
              </a:lnSpc>
            </a:pPr>
            <a:r>
              <a:rPr b="0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单击此处编辑</a:t>
            </a:r>
            <a:r>
              <a:rPr b="0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母版标题样式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3/23/17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2416680" y="329400"/>
            <a:ext cx="4973400" cy="3088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1437840" y="798840"/>
            <a:ext cx="810720" cy="5032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0AD2A5AA-A521-48F8-B007-36DD43CB113C}" type="slidenum">
              <a:rPr b="0" lang="en-US" sz="2800" spc="-1" strike="noStrike">
                <a:solidFill>
                  <a:srgbClr val="b71e42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Line 7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45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单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击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此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处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编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辑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母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版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标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题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样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编辑母版文本样式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第二级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143000" indent="-228240">
              <a:lnSpc>
                <a:spcPct val="10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第三级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600200" indent="-228240">
              <a:lnSpc>
                <a:spcPct val="10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第四级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057400" indent="-228240">
              <a:lnSpc>
                <a:spcPct val="10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第五级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3/23/17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560092C1-58EB-40E8-A1CE-AC11C9D290F9}" type="slidenum">
              <a:rPr b="0" lang="en-US" sz="2800" spc="-1" strike="noStrike">
                <a:solidFill>
                  <a:srgbClr val="b71e42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Line 8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90680" y="714240"/>
            <a:ext cx="9143640" cy="1230120"/>
          </a:xfrm>
          <a:prstGeom prst="rect">
            <a:avLst/>
          </a:prstGeom>
          <a:noFill/>
          <a:ln>
            <a:noFill/>
          </a:ln>
        </p:spPr>
        <p:txBody>
          <a:bodyPr bIns="0" anchor="b"/>
          <a:p>
            <a:pPr>
              <a:lnSpc>
                <a:spcPct val="100000"/>
              </a:lnSpc>
            </a:pPr>
            <a:r>
              <a:rPr b="0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从</a:t>
            </a:r>
            <a:r>
              <a:rPr b="0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b="0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</a:t>
            </a:r>
            <a:r>
              <a:rPr b="0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</a:t>
            </a:r>
            <a:r>
              <a:rPr b="0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b="0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到</a:t>
            </a:r>
            <a:r>
              <a:rPr b="0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b="0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</a:t>
            </a:r>
            <a:r>
              <a:rPr b="0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</a:t>
            </a:r>
            <a:r>
              <a:rPr b="0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</a:t>
            </a:r>
            <a:r>
              <a:rPr b="0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</a:t>
            </a:r>
            <a:r>
              <a:rPr b="0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</a:t>
            </a:r>
            <a:r>
              <a:rPr b="0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84640" y="3008880"/>
            <a:ext cx="5244120" cy="664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一份简短的 </a:t>
            </a:r>
            <a:r>
              <a:rPr b="1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Unix-like </a:t>
            </a:r>
            <a:r>
              <a:rPr b="1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文件系统发展历史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666080" y="1645560"/>
            <a:ext cx="9537480" cy="13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过去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/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现在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/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未来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86400" y="4906440"/>
            <a:ext cx="51480" cy="111600"/>
          </a:xfrm>
          <a:prstGeom prst="rect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 w="12600">
            <a:solidFill>
              <a:srgbClr val="ce824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"/>
          <p:cNvSpPr/>
          <p:nvPr/>
        </p:nvSpPr>
        <p:spPr>
          <a:xfrm>
            <a:off x="182160" y="4906440"/>
            <a:ext cx="109800" cy="111600"/>
          </a:xfrm>
          <a:prstGeom prst="rect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 w="12600">
            <a:solidFill>
              <a:srgbClr val="ce824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6"/>
          <p:cNvSpPr/>
          <p:nvPr/>
        </p:nvSpPr>
        <p:spPr>
          <a:xfrm>
            <a:off x="336600" y="4906440"/>
            <a:ext cx="203760" cy="111600"/>
          </a:xfrm>
          <a:prstGeom prst="rect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 w="12600">
            <a:solidFill>
              <a:srgbClr val="ce824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7"/>
          <p:cNvSpPr/>
          <p:nvPr/>
        </p:nvSpPr>
        <p:spPr>
          <a:xfrm>
            <a:off x="584640" y="4906440"/>
            <a:ext cx="9889200" cy="111600"/>
          </a:xfrm>
          <a:prstGeom prst="rect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 w="12600">
            <a:solidFill>
              <a:srgbClr val="ce824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8"/>
          <p:cNvSpPr/>
          <p:nvPr/>
        </p:nvSpPr>
        <p:spPr>
          <a:xfrm>
            <a:off x="10755000" y="4906440"/>
            <a:ext cx="109800" cy="111600"/>
          </a:xfrm>
          <a:prstGeom prst="rect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 w="12600">
            <a:solidFill>
              <a:srgbClr val="ce824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9"/>
          <p:cNvSpPr/>
          <p:nvPr/>
        </p:nvSpPr>
        <p:spPr>
          <a:xfrm>
            <a:off x="10512360" y="4906440"/>
            <a:ext cx="203760" cy="111600"/>
          </a:xfrm>
          <a:prstGeom prst="rect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 w="12600">
            <a:solidFill>
              <a:srgbClr val="ce824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0"/>
          <p:cNvSpPr/>
          <p:nvPr/>
        </p:nvSpPr>
        <p:spPr>
          <a:xfrm rot="5400000">
            <a:off x="10950840" y="4767480"/>
            <a:ext cx="289800" cy="388800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 w="12600">
            <a:solidFill>
              <a:srgbClr val="ce824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1"/>
          <p:cNvSpPr/>
          <p:nvPr/>
        </p:nvSpPr>
        <p:spPr>
          <a:xfrm flipH="1" flipV="1" rot="5400000">
            <a:off x="587160" y="4322880"/>
            <a:ext cx="498240" cy="299520"/>
          </a:xfrm>
          <a:prstGeom prst="bentConnector2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 w="6480">
            <a:solidFill>
              <a:srgbClr val="ce824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2"/>
          <p:cNvSpPr/>
          <p:nvPr/>
        </p:nvSpPr>
        <p:spPr>
          <a:xfrm rot="5400000">
            <a:off x="462240" y="4645800"/>
            <a:ext cx="447480" cy="59976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 w="12600">
            <a:solidFill>
              <a:srgbClr val="ce824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3"/>
          <p:cNvSpPr/>
          <p:nvPr/>
        </p:nvSpPr>
        <p:spPr>
          <a:xfrm>
            <a:off x="391320" y="4859280"/>
            <a:ext cx="594360" cy="515880"/>
          </a:xfrm>
          <a:prstGeom prst="rect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>
            <a:solidFill>
              <a:srgbClr val="ce824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1974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4"/>
          <p:cNvSpPr/>
          <p:nvPr/>
        </p:nvSpPr>
        <p:spPr>
          <a:xfrm>
            <a:off x="985320" y="3933720"/>
            <a:ext cx="1453320" cy="579600"/>
          </a:xfrm>
          <a:prstGeom prst="rect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 w="12600">
            <a:solidFill>
              <a:srgbClr val="ce824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5"/>
          <p:cNvSpPr/>
          <p:nvPr/>
        </p:nvSpPr>
        <p:spPr>
          <a:xfrm>
            <a:off x="1031400" y="4020480"/>
            <a:ext cx="1374120" cy="364680"/>
          </a:xfrm>
          <a:prstGeom prst="rect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>
            <a:solidFill>
              <a:srgbClr val="ce824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S5FS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16"/>
          <p:cNvSpPr/>
          <p:nvPr/>
        </p:nvSpPr>
        <p:spPr>
          <a:xfrm flipH="1" flipV="1" rot="5400000">
            <a:off x="3241080" y="4322880"/>
            <a:ext cx="498240" cy="299520"/>
          </a:xfrm>
          <a:prstGeom prst="bentConnector2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 w="6480">
            <a:solidFill>
              <a:srgbClr val="ce824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7"/>
          <p:cNvSpPr/>
          <p:nvPr/>
        </p:nvSpPr>
        <p:spPr>
          <a:xfrm rot="5400000">
            <a:off x="3116520" y="4645800"/>
            <a:ext cx="447120" cy="59976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 w="12600">
            <a:solidFill>
              <a:srgbClr val="ce824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8"/>
          <p:cNvSpPr/>
          <p:nvPr/>
        </p:nvSpPr>
        <p:spPr>
          <a:xfrm>
            <a:off x="3045240" y="4859280"/>
            <a:ext cx="594360" cy="303480"/>
          </a:xfrm>
          <a:prstGeom prst="rect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>
            <a:solidFill>
              <a:srgbClr val="ce824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1991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19"/>
          <p:cNvSpPr/>
          <p:nvPr/>
        </p:nvSpPr>
        <p:spPr>
          <a:xfrm>
            <a:off x="3639960" y="3933720"/>
            <a:ext cx="1453320" cy="579600"/>
          </a:xfrm>
          <a:prstGeom prst="rect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 w="12600">
            <a:solidFill>
              <a:srgbClr val="ce824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0"/>
          <p:cNvSpPr/>
          <p:nvPr/>
        </p:nvSpPr>
        <p:spPr>
          <a:xfrm>
            <a:off x="3639960" y="3963600"/>
            <a:ext cx="1453320" cy="364680"/>
          </a:xfrm>
          <a:prstGeom prst="rect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>
            <a:solidFill>
              <a:srgbClr val="ce824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1"/>
          <p:cNvSpPr/>
          <p:nvPr/>
        </p:nvSpPr>
        <p:spPr>
          <a:xfrm flipH="1" flipV="1" rot="5400000">
            <a:off x="5895720" y="4322880"/>
            <a:ext cx="498240" cy="299520"/>
          </a:xfrm>
          <a:prstGeom prst="bentConnector2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 w="6480">
            <a:solidFill>
              <a:srgbClr val="ce824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2"/>
          <p:cNvSpPr/>
          <p:nvPr/>
        </p:nvSpPr>
        <p:spPr>
          <a:xfrm rot="5400000">
            <a:off x="5771160" y="4645800"/>
            <a:ext cx="447120" cy="59976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 w="12600">
            <a:solidFill>
              <a:srgbClr val="ce824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3"/>
          <p:cNvSpPr/>
          <p:nvPr/>
        </p:nvSpPr>
        <p:spPr>
          <a:xfrm>
            <a:off x="5699880" y="4859280"/>
            <a:ext cx="594360" cy="303480"/>
          </a:xfrm>
          <a:prstGeom prst="rect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>
            <a:solidFill>
              <a:srgbClr val="ce824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1994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4"/>
          <p:cNvSpPr/>
          <p:nvPr/>
        </p:nvSpPr>
        <p:spPr>
          <a:xfrm>
            <a:off x="6294600" y="3933720"/>
            <a:ext cx="1453320" cy="579600"/>
          </a:xfrm>
          <a:prstGeom prst="rect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 w="12600">
            <a:solidFill>
              <a:srgbClr val="ce824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5"/>
          <p:cNvSpPr/>
          <p:nvPr/>
        </p:nvSpPr>
        <p:spPr>
          <a:xfrm>
            <a:off x="6294600" y="3963600"/>
            <a:ext cx="1453320" cy="364680"/>
          </a:xfrm>
          <a:prstGeom prst="rect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>
            <a:solidFill>
              <a:srgbClr val="ce824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WAFL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6"/>
          <p:cNvSpPr/>
          <p:nvPr/>
        </p:nvSpPr>
        <p:spPr>
          <a:xfrm flipH="1" flipV="1" rot="5400000">
            <a:off x="8549640" y="4322880"/>
            <a:ext cx="498240" cy="299520"/>
          </a:xfrm>
          <a:prstGeom prst="bentConnector2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 w="6480">
            <a:solidFill>
              <a:srgbClr val="ce824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7"/>
          <p:cNvSpPr/>
          <p:nvPr/>
        </p:nvSpPr>
        <p:spPr>
          <a:xfrm>
            <a:off x="8948520" y="3933720"/>
            <a:ext cx="1453320" cy="579600"/>
          </a:xfrm>
          <a:prstGeom prst="rect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 w="12600">
            <a:solidFill>
              <a:srgbClr val="ce824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8"/>
          <p:cNvSpPr/>
          <p:nvPr/>
        </p:nvSpPr>
        <p:spPr>
          <a:xfrm>
            <a:off x="8948520" y="3963600"/>
            <a:ext cx="1453320" cy="364680"/>
          </a:xfrm>
          <a:prstGeom prst="rect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>
            <a:solidFill>
              <a:srgbClr val="ce824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ext3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9"/>
          <p:cNvSpPr/>
          <p:nvPr/>
        </p:nvSpPr>
        <p:spPr>
          <a:xfrm flipH="1" rot="16200000">
            <a:off x="1897200" y="5285880"/>
            <a:ext cx="530640" cy="299520"/>
          </a:xfrm>
          <a:prstGeom prst="bentConnector2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 w="6480">
            <a:solidFill>
              <a:srgbClr val="ce824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0"/>
          <p:cNvSpPr/>
          <p:nvPr/>
        </p:nvSpPr>
        <p:spPr>
          <a:xfrm rot="5400000">
            <a:off x="1789920" y="4645800"/>
            <a:ext cx="447120" cy="59976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 w="12600">
            <a:solidFill>
              <a:srgbClr val="ce824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1"/>
          <p:cNvSpPr/>
          <p:nvPr/>
        </p:nvSpPr>
        <p:spPr>
          <a:xfrm>
            <a:off x="1718640" y="4859280"/>
            <a:ext cx="594360" cy="303480"/>
          </a:xfrm>
          <a:prstGeom prst="rect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>
            <a:solidFill>
              <a:srgbClr val="ce824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1984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2"/>
          <p:cNvSpPr/>
          <p:nvPr/>
        </p:nvSpPr>
        <p:spPr>
          <a:xfrm>
            <a:off x="2312640" y="5410800"/>
            <a:ext cx="1453320" cy="579600"/>
          </a:xfrm>
          <a:prstGeom prst="rect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 w="12600">
            <a:solidFill>
              <a:srgbClr val="ce824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3"/>
          <p:cNvSpPr/>
          <p:nvPr/>
        </p:nvSpPr>
        <p:spPr>
          <a:xfrm>
            <a:off x="2312640" y="5440680"/>
            <a:ext cx="1453320" cy="364680"/>
          </a:xfrm>
          <a:prstGeom prst="rect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>
            <a:solidFill>
              <a:srgbClr val="ce824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FFS / UFS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4"/>
          <p:cNvSpPr/>
          <p:nvPr/>
        </p:nvSpPr>
        <p:spPr>
          <a:xfrm flipH="1" rot="16200000">
            <a:off x="4551480" y="5285880"/>
            <a:ext cx="530640" cy="299520"/>
          </a:xfrm>
          <a:prstGeom prst="bentConnector2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 w="6480">
            <a:solidFill>
              <a:srgbClr val="ce824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5"/>
          <p:cNvSpPr/>
          <p:nvPr/>
        </p:nvSpPr>
        <p:spPr>
          <a:xfrm rot="5400000">
            <a:off x="4443840" y="4645800"/>
            <a:ext cx="447120" cy="59976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 w="12600">
            <a:solidFill>
              <a:srgbClr val="ce824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6"/>
          <p:cNvSpPr/>
          <p:nvPr/>
        </p:nvSpPr>
        <p:spPr>
          <a:xfrm>
            <a:off x="4372560" y="4859280"/>
            <a:ext cx="594360" cy="303480"/>
          </a:xfrm>
          <a:prstGeom prst="rect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>
            <a:solidFill>
              <a:srgbClr val="ce824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1993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7"/>
          <p:cNvSpPr/>
          <p:nvPr/>
        </p:nvSpPr>
        <p:spPr>
          <a:xfrm>
            <a:off x="4967280" y="5410800"/>
            <a:ext cx="1453320" cy="579600"/>
          </a:xfrm>
          <a:prstGeom prst="rect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 w="12600">
            <a:solidFill>
              <a:srgbClr val="ce824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8"/>
          <p:cNvSpPr/>
          <p:nvPr/>
        </p:nvSpPr>
        <p:spPr>
          <a:xfrm>
            <a:off x="4967280" y="5440680"/>
            <a:ext cx="1453320" cy="364680"/>
          </a:xfrm>
          <a:prstGeom prst="rect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>
            <a:solidFill>
              <a:srgbClr val="ce824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ext2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9"/>
          <p:cNvSpPr/>
          <p:nvPr/>
        </p:nvSpPr>
        <p:spPr>
          <a:xfrm flipH="1" rot="16200000">
            <a:off x="7205760" y="5285880"/>
            <a:ext cx="530640" cy="299520"/>
          </a:xfrm>
          <a:prstGeom prst="bentConnector2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 w="6480">
            <a:solidFill>
              <a:srgbClr val="ce824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40"/>
          <p:cNvSpPr/>
          <p:nvPr/>
        </p:nvSpPr>
        <p:spPr>
          <a:xfrm rot="5400000">
            <a:off x="7098480" y="4645800"/>
            <a:ext cx="447120" cy="59976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 w="12600">
            <a:solidFill>
              <a:srgbClr val="ce824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1"/>
          <p:cNvSpPr/>
          <p:nvPr/>
        </p:nvSpPr>
        <p:spPr>
          <a:xfrm>
            <a:off x="7027200" y="4859280"/>
            <a:ext cx="594360" cy="303480"/>
          </a:xfrm>
          <a:prstGeom prst="rect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>
            <a:solidFill>
              <a:srgbClr val="ce824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1996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2"/>
          <p:cNvSpPr/>
          <p:nvPr/>
        </p:nvSpPr>
        <p:spPr>
          <a:xfrm>
            <a:off x="7621200" y="5410800"/>
            <a:ext cx="1453320" cy="579600"/>
          </a:xfrm>
          <a:prstGeom prst="rect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 w="12600">
            <a:solidFill>
              <a:srgbClr val="ce824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3"/>
          <p:cNvSpPr/>
          <p:nvPr/>
        </p:nvSpPr>
        <p:spPr>
          <a:xfrm>
            <a:off x="7621200" y="5440680"/>
            <a:ext cx="1453320" cy="364680"/>
          </a:xfrm>
          <a:prstGeom prst="rect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>
            <a:solidFill>
              <a:srgbClr val="ce824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XFS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4"/>
          <p:cNvSpPr/>
          <p:nvPr/>
        </p:nvSpPr>
        <p:spPr>
          <a:xfrm rot="5400000">
            <a:off x="9752400" y="4645800"/>
            <a:ext cx="447120" cy="59976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 w="12600">
            <a:solidFill>
              <a:srgbClr val="ce824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45"/>
          <p:cNvSpPr/>
          <p:nvPr/>
        </p:nvSpPr>
        <p:spPr>
          <a:xfrm>
            <a:off x="9681120" y="4859280"/>
            <a:ext cx="594360" cy="303480"/>
          </a:xfrm>
          <a:prstGeom prst="rect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>
            <a:solidFill>
              <a:srgbClr val="ce824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2004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46"/>
          <p:cNvSpPr/>
          <p:nvPr/>
        </p:nvSpPr>
        <p:spPr>
          <a:xfrm rot="5400000">
            <a:off x="8425800" y="4645800"/>
            <a:ext cx="447120" cy="59976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 w="12600">
            <a:solidFill>
              <a:srgbClr val="ce824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7"/>
          <p:cNvSpPr/>
          <p:nvPr/>
        </p:nvSpPr>
        <p:spPr>
          <a:xfrm>
            <a:off x="8354520" y="4859280"/>
            <a:ext cx="594360" cy="303480"/>
          </a:xfrm>
          <a:prstGeom prst="rect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>
            <a:solidFill>
              <a:srgbClr val="ce824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2001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8"/>
          <p:cNvSpPr/>
          <p:nvPr/>
        </p:nvSpPr>
        <p:spPr>
          <a:xfrm flipH="1" rot="16200000">
            <a:off x="9853200" y="5327640"/>
            <a:ext cx="530640" cy="299520"/>
          </a:xfrm>
          <a:prstGeom prst="bentConnector2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 w="6480">
            <a:solidFill>
              <a:srgbClr val="ce824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9"/>
          <p:cNvSpPr/>
          <p:nvPr/>
        </p:nvSpPr>
        <p:spPr>
          <a:xfrm>
            <a:off x="10268640" y="5452560"/>
            <a:ext cx="1453320" cy="579600"/>
          </a:xfrm>
          <a:prstGeom prst="rect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 w="12600">
            <a:solidFill>
              <a:srgbClr val="ce824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50"/>
          <p:cNvSpPr/>
          <p:nvPr/>
        </p:nvSpPr>
        <p:spPr>
          <a:xfrm>
            <a:off x="10268640" y="5445720"/>
            <a:ext cx="1453320" cy="364680"/>
          </a:xfrm>
          <a:prstGeom prst="rect">
            <a:avLst/>
          </a:prstGeom>
          <a:gradFill>
            <a:gsLst>
              <a:gs pos="0">
                <a:srgbClr val="4e3a23"/>
              </a:gs>
              <a:gs pos="50000">
                <a:srgbClr val="6f5232"/>
              </a:gs>
              <a:gs pos="100000">
                <a:srgbClr val="83613c"/>
              </a:gs>
            </a:gsLst>
            <a:lin ang="0"/>
          </a:gradFill>
          <a:ln>
            <a:solidFill>
              <a:srgbClr val="ce824e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ZFS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83600" y="494640"/>
            <a:ext cx="12240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Write Anywhere File Layout(WAFL)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87920" y="131400"/>
            <a:ext cx="1672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c. 1994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663120" y="2309400"/>
            <a:ext cx="450936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写时复制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元信息存储在文件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图片 6" descr=""/>
          <p:cNvPicPr/>
          <p:nvPr/>
        </p:nvPicPr>
        <p:blipFill>
          <a:blip r:embed="rId1"/>
          <a:stretch/>
        </p:blipFill>
        <p:spPr>
          <a:xfrm>
            <a:off x="4597920" y="1469880"/>
            <a:ext cx="7616520" cy="538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0" dur="indefinite" restart="never" nodeType="tmRoot">
          <p:childTnLst>
            <p:seq>
              <p:cTn id="11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648240" y="739800"/>
            <a:ext cx="38102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SGI'S XFS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23280" y="241920"/>
            <a:ext cx="1672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c. 1996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1404000" y="1849680"/>
            <a:ext cx="8980560" cy="30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逻辑卷管理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使用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B+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多线程的读写优化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/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动态的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inode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分配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/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日志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90-95%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的带宽利用率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第一个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64-bit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的文件系统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(10</a:t>
            </a:r>
            <a:r>
              <a:rPr b="0"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18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bytes)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1456560" y="4846320"/>
            <a:ext cx="44974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c. 1998 - present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Veritas File System(VxFS)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5553360" y="4846320"/>
            <a:ext cx="320760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c. 1998 - present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Reiserfs v. 1 - 4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9496440" y="4846320"/>
            <a:ext cx="14749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c. 2000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JFS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2" dur="indefinite" restart="never" nodeType="tmRoot">
          <p:childTnLst>
            <p:seq>
              <p:cTn id="113" dur="indefinite" nodeType="mainSeq">
                <p:childTnLst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980280" y="727200"/>
            <a:ext cx="107290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Zettabyte File System (ZFS)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23280" y="241920"/>
            <a:ext cx="1672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c. 2004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1179720" y="1886040"/>
            <a:ext cx="8136360" cy="20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第一个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128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位文件系统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轻量化文件系统管理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动态条带化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/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可变块尺寸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/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快照与克隆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400680" y="3896280"/>
            <a:ext cx="1672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c. 2009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1132200" y="4369320"/>
            <a:ext cx="2187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Btrfs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0" dur="indefinite" restart="never" nodeType="tmRoot">
          <p:childTnLst>
            <p:seq>
              <p:cTn id="121" dur="indefinite" nodeType="mainSeq">
                <p:childTnLst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982440" y="681840"/>
            <a:ext cx="98193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改进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2404080" y="925920"/>
            <a:ext cx="5997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一致性 速度 拓展性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1404000" y="2206800"/>
            <a:ext cx="38091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一致性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fsck &amp;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日志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写时复制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(Copy-on-Write)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Soft updates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4844520" y="1881360"/>
            <a:ext cx="313416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速度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空闲空间的分配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块簇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(block clustering)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区段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(extends)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可变块尺寸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(Multiple block sizes)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索引方式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链表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表格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8731440" y="2085480"/>
            <a:ext cx="222408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拓展性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元信息的组织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卷管理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存储池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2527200" y="3092040"/>
            <a:ext cx="680760" cy="680760"/>
          </a:xfrm>
          <a:prstGeom prst="rect">
            <a:avLst/>
          </a:prstGeom>
          <a:solidFill>
            <a:srgbClr val="003c70">
              <a:alpha val="61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2743920" y="3148920"/>
            <a:ext cx="247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394440" y="2931840"/>
            <a:ext cx="1001520" cy="1001520"/>
          </a:xfrm>
          <a:prstGeom prst="rect">
            <a:avLst/>
          </a:prstGeom>
          <a:solidFill>
            <a:srgbClr val="003c70">
              <a:alpha val="61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4"/>
          <p:cNvSpPr/>
          <p:nvPr/>
        </p:nvSpPr>
        <p:spPr>
          <a:xfrm>
            <a:off x="3528720" y="3024000"/>
            <a:ext cx="7329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4582440" y="2749320"/>
            <a:ext cx="1366560" cy="1366560"/>
          </a:xfrm>
          <a:prstGeom prst="rect">
            <a:avLst/>
          </a:prstGeom>
          <a:solidFill>
            <a:srgbClr val="003c70">
              <a:alpha val="61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6"/>
          <p:cNvSpPr/>
          <p:nvPr/>
        </p:nvSpPr>
        <p:spPr>
          <a:xfrm>
            <a:off x="4899240" y="2853720"/>
            <a:ext cx="73296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7"/>
          <p:cNvSpPr/>
          <p:nvPr/>
        </p:nvSpPr>
        <p:spPr>
          <a:xfrm>
            <a:off x="6135480" y="2749320"/>
            <a:ext cx="1366560" cy="1366560"/>
          </a:xfrm>
          <a:prstGeom prst="rect">
            <a:avLst/>
          </a:prstGeom>
          <a:solidFill>
            <a:srgbClr val="003c70">
              <a:alpha val="61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8"/>
          <p:cNvSpPr/>
          <p:nvPr/>
        </p:nvSpPr>
        <p:spPr>
          <a:xfrm>
            <a:off x="6452280" y="2853720"/>
            <a:ext cx="73296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9"/>
          <p:cNvSpPr/>
          <p:nvPr/>
        </p:nvSpPr>
        <p:spPr>
          <a:xfrm>
            <a:off x="7688520" y="2931840"/>
            <a:ext cx="1001520" cy="1001520"/>
          </a:xfrm>
          <a:prstGeom prst="rect">
            <a:avLst/>
          </a:prstGeom>
          <a:solidFill>
            <a:srgbClr val="003c70">
              <a:alpha val="61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0"/>
          <p:cNvSpPr/>
          <p:nvPr/>
        </p:nvSpPr>
        <p:spPr>
          <a:xfrm>
            <a:off x="7822800" y="3024000"/>
            <a:ext cx="7329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11"/>
          <p:cNvSpPr/>
          <p:nvPr/>
        </p:nvSpPr>
        <p:spPr>
          <a:xfrm>
            <a:off x="8842680" y="3148200"/>
            <a:ext cx="680760" cy="680760"/>
          </a:xfrm>
          <a:prstGeom prst="rect">
            <a:avLst/>
          </a:prstGeom>
          <a:solidFill>
            <a:srgbClr val="003c70">
              <a:alpha val="61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2"/>
          <p:cNvSpPr/>
          <p:nvPr/>
        </p:nvSpPr>
        <p:spPr>
          <a:xfrm>
            <a:off x="9059400" y="3204720"/>
            <a:ext cx="247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147" dur="indefinite" restart="never" nodeType="tmRoot">
          <p:childTnLst>
            <p:seq>
              <p:cTn id="1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图片 3" descr=""/>
          <p:cNvPicPr/>
          <p:nvPr/>
        </p:nvPicPr>
        <p:blipFill>
          <a:blip r:embed="rId1"/>
          <a:stretch/>
        </p:blipFill>
        <p:spPr>
          <a:xfrm>
            <a:off x="2763360" y="721440"/>
            <a:ext cx="7542720" cy="582840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119880" y="212760"/>
            <a:ext cx="58320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VFS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图片 5" descr=""/>
          <p:cNvPicPr/>
          <p:nvPr/>
        </p:nvPicPr>
        <p:blipFill>
          <a:blip r:embed="rId2"/>
          <a:stretch/>
        </p:blipFill>
        <p:spPr>
          <a:xfrm>
            <a:off x="1305000" y="1172880"/>
            <a:ext cx="4360680" cy="492516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5974560" y="1369800"/>
            <a:ext cx="49258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相同的文件描述结构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统一的文件操作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图片 8" descr=""/>
          <p:cNvPicPr/>
          <p:nvPr/>
        </p:nvPicPr>
        <p:blipFill>
          <a:blip r:embed="rId3"/>
          <a:stretch/>
        </p:blipFill>
        <p:spPr>
          <a:xfrm>
            <a:off x="6047280" y="2621880"/>
            <a:ext cx="4572360" cy="362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xit" presetID="16" presetSubtype="21">
                                  <p:stCondLst>
                                    <p:cond delay="0"/>
                                  </p:stCondLst>
                                  <p:childTnLst>
                                    <p:animEffect filter="barn(inVertical)" transition="out">
                                      <p:cBhvr additive="repl">
                                        <p:cTn id="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22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25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nodeType="with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28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23280" y="241920"/>
            <a:ext cx="16729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开始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c. 1974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2251440" y="431280"/>
            <a:ext cx="66855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System V FS(S5FS)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1290240" y="1862280"/>
            <a:ext cx="53208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first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superblock / inodes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8023320" y="4655880"/>
            <a:ext cx="15526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简单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 rot="60000">
            <a:off x="6893640" y="2068560"/>
            <a:ext cx="4422240" cy="1917360"/>
          </a:xfrm>
          <a:prstGeom prst="cloudCallout">
            <a:avLst>
              <a:gd name="adj1" fmla="val -71289"/>
              <a:gd name="adj2" fmla="val -6772"/>
            </a:avLst>
          </a:prstGeom>
          <a:ln>
            <a:solidFill>
              <a:srgbClr val="ce824e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6" name="CustomShape 6"/>
          <p:cNvSpPr/>
          <p:nvPr/>
        </p:nvSpPr>
        <p:spPr>
          <a:xfrm>
            <a:off x="7389000" y="2724120"/>
            <a:ext cx="37360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superblock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是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文件系统特性的记录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inode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是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文件系统中的数据结构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图片 6" descr=""/>
          <p:cNvPicPr/>
          <p:nvPr/>
        </p:nvPicPr>
        <p:blipFill>
          <a:blip r:embed="rId1"/>
          <a:stretch/>
        </p:blipFill>
        <p:spPr>
          <a:xfrm>
            <a:off x="1574280" y="3174840"/>
            <a:ext cx="4952160" cy="285588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920160" y="464040"/>
            <a:ext cx="22384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慢？！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123920" y="1975320"/>
            <a:ext cx="6231600" cy="14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空间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速度 ——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&gt;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块大小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512-1024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字节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2%-5%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的带宽利用率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5852160" y="5177880"/>
            <a:ext cx="54550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/home/user/workspace/a/b/c/work.txt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136520" y="4100040"/>
            <a:ext cx="40795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对磁盘感知太差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——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4785120" y="3930480"/>
            <a:ext cx="484164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Block size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大小不合理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文件的随机存放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605600" y="232920"/>
            <a:ext cx="91436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Berkeley Fast File Systm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（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FFS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23280" y="241920"/>
            <a:ext cx="1672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c. 1984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1155240" y="2326680"/>
            <a:ext cx="5762880" cy="28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柱面组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(cylinder groups)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最小块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KB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，可分段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fsck (file system check)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7485480" y="4103280"/>
            <a:ext cx="361008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更号的性能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更加得可靠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64" dur="indefinite" restart="never" nodeType="tmRoot">
          <p:childTnLst>
            <p:seq>
              <p:cTn id="65" dur="indefinite" nodeType="mainSeq">
                <p:childTnLst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249560" y="419040"/>
            <a:ext cx="93787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FFS/UFS 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的改进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806480" y="2009160"/>
            <a:ext cx="846684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198?: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日志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(logging)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1991: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改进块分配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(block allocation)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与     预读取策略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(read ahead policy)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2371680" y="4638600"/>
            <a:ext cx="77781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一切看起来很美好</a:t>
            </a: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randomBar dir="vert"/>
  </p:transition>
  <p:timing>
    <p:tnLst>
      <p:par>
        <p:cTn id="72" dur="indefinite" restart="never" nodeType="tmRoot">
          <p:childTnLst>
            <p:seq>
              <p:cTn id="73" dur="indefinite" nodeType="mainSeq">
                <p:childTnLst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图片 4" descr=""/>
          <p:cNvPicPr/>
          <p:nvPr/>
        </p:nvPicPr>
        <p:blipFill>
          <a:blip r:embed="rId1"/>
          <a:stretch/>
        </p:blipFill>
        <p:spPr>
          <a:xfrm>
            <a:off x="3699000" y="694080"/>
            <a:ext cx="7818480" cy="566640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5039280" y="2289240"/>
            <a:ext cx="23212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Did not need to worry about disk scheduling so much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7929720" y="2475720"/>
            <a:ext cx="16315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time to worry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1091160" y="746640"/>
            <a:ext cx="15526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担忧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1213560" y="5270040"/>
            <a:ext cx="13820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1352520" y="3447360"/>
            <a:ext cx="1020240" cy="13510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66" name="CustomShape 6"/>
          <p:cNvSpPr/>
          <p:nvPr/>
        </p:nvSpPr>
        <p:spPr>
          <a:xfrm>
            <a:off x="1800" y="2286720"/>
            <a:ext cx="37868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假设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&amp;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问题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7"/>
          <p:cNvSpPr/>
          <p:nvPr/>
        </p:nvSpPr>
        <p:spPr>
          <a:xfrm>
            <a:off x="1511280" y="1603440"/>
            <a:ext cx="651240" cy="626400"/>
          </a:xfrm>
          <a:prstGeom prst="plus">
            <a:avLst>
              <a:gd name="adj" fmla="val 25000"/>
            </a:avLst>
          </a:prstGeom>
          <a:ln>
            <a:rou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</p:spTree>
  </p:cSld>
  <p:transition spd="slow">
    <p:randomBar dir="vert"/>
  </p:transition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980280" y="727200"/>
            <a:ext cx="107290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Log-structured File System(LFS)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23280" y="241920"/>
            <a:ext cx="1672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c. 1991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1179720" y="2747160"/>
            <a:ext cx="490392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损坏文件的恢复更容易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写入时的高带宽利用率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7289280" y="1890360"/>
            <a:ext cx="361008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日志即文件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文件即日志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3101400" y="4398120"/>
            <a:ext cx="43380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Sad——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需要大量空间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5090040" y="5024880"/>
            <a:ext cx="57985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b71e42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历史给出了答案</a:t>
            </a:r>
            <a:r>
              <a:rPr b="0" lang="en-US" sz="5400" spc="-1" strike="noStrike">
                <a:solidFill>
                  <a:srgbClr val="b71e42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23280" y="242640"/>
            <a:ext cx="25333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c. 1993 - 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631880" y="727560"/>
            <a:ext cx="74844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ext2 and ext3 &amp; ext4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786600" y="1960200"/>
            <a:ext cx="855360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常胜将军：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ext2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日志式文件系统：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ext3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扩展性问题的解决：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ext4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5852880" y="2318400"/>
            <a:ext cx="6599160" cy="3525120"/>
          </a:xfrm>
          <a:prstGeom prst="wedgeEllipseCallout">
            <a:avLst>
              <a:gd name="adj1" fmla="val -58217"/>
              <a:gd name="adj2" fmla="val -35914"/>
            </a:avLst>
          </a:prstGeom>
          <a:ln>
            <a:solidFill>
              <a:srgbClr val="ce824e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8" name="CustomShape 5"/>
          <p:cNvSpPr/>
          <p:nvPr/>
        </p:nvSpPr>
        <p:spPr>
          <a:xfrm>
            <a:off x="6686640" y="2759040"/>
            <a:ext cx="480528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假如说，我们在编辑文件时，突然停电了、或系统被锁定被迫得重启，会出现什么后果？轻则文件丢失部分内容，重则整个文件内容混乱，更有甚者文件系统直接崩溃。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大容量磁盘的出现致使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文件系统的一致性检查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越来越慢，日志文件系统就是专为那些厌倦了一直盯着启动时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fsck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（即文件系统一致性检查）的人而设计的。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checker dir="horz"/>
  </p:transition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TM10001114[[fn=库]]</Template>
  <TotalTime>101</TotalTime>
  <Application>LibreOffice/5.1.6.2$Linux_X86_64 LibreOffice_project/10m0$Build-2</Application>
  <Words>414</Words>
  <Paragraphs>125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2017-03-18T06:27:31Z</dcterms:created>
  <dc:creator>me</dc:creator>
  <dc:description/>
  <dc:language>en-US</dc:language>
  <cp:lastModifiedBy/>
  <dcterms:modified xsi:type="dcterms:W3CDTF">2017-03-23T11:42:47Z</dcterms:modified>
  <cp:revision>142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2052-10.1.0.5672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