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5" r:id="rId2"/>
    <p:sldId id="298" r:id="rId3"/>
    <p:sldId id="296" r:id="rId4"/>
    <p:sldId id="299" r:id="rId5"/>
    <p:sldId id="300" r:id="rId6"/>
    <p:sldId id="302" r:id="rId7"/>
    <p:sldId id="303" r:id="rId8"/>
    <p:sldId id="305" r:id="rId9"/>
    <p:sldId id="306" r:id="rId10"/>
    <p:sldId id="308" r:id="rId11"/>
    <p:sldId id="309" r:id="rId12"/>
    <p:sldId id="312" r:id="rId13"/>
    <p:sldId id="310" r:id="rId14"/>
    <p:sldId id="311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6" r:id="rId27"/>
    <p:sldId id="327" r:id="rId28"/>
    <p:sldId id="328" r:id="rId29"/>
    <p:sldId id="324" r:id="rId30"/>
    <p:sldId id="325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42" r:id="rId41"/>
    <p:sldId id="338" r:id="rId42"/>
    <p:sldId id="339" r:id="rId43"/>
    <p:sldId id="340" r:id="rId44"/>
    <p:sldId id="341" r:id="rId45"/>
    <p:sldId id="293" r:id="rId46"/>
    <p:sldId id="289" r:id="rId4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9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0D9"/>
    <a:srgbClr val="DBF5F9"/>
    <a:srgbClr val="FF2121"/>
    <a:srgbClr val="F63636"/>
    <a:srgbClr val="FA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75294" autoAdjust="0"/>
  </p:normalViewPr>
  <p:slideViewPr>
    <p:cSldViewPr>
      <p:cViewPr varScale="1">
        <p:scale>
          <a:sx n="74" d="100"/>
          <a:sy n="74" d="100"/>
        </p:scale>
        <p:origin x="150" y="66"/>
      </p:cViewPr>
      <p:guideLst>
        <p:guide orient="horz" pos="1439"/>
        <p:guide pos="43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DD3A8-2880-42F0-B5A6-F54997233411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E4145-CC36-4B6B-B383-7FB4686174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6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1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33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在下一讲中，我们将介绍更多有关表达式的内容。今天的课我们就讲这些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9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9E6791-3CE8-4E16-8EEB-15FC3BEBA2A8}" type="slidenum">
              <a:rPr lang="en-US" altLang="zh-CN" sz="130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53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我们画出一个具体长方形，那么这个长方形的长和宽都有具体数值。因此，我们可以称呼这个长方形是一个对象，而且是长方形类的一个实例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4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item of data named by an identifier. Each variable has a type, such as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Object, and a scope. See also class variable, instance variable, local variable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9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8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7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684858" y="411510"/>
            <a:ext cx="7919590" cy="1584176"/>
          </a:xfrm>
          <a:prstGeom prst="rect">
            <a:avLst/>
          </a:prstGeom>
          <a:solidFill>
            <a:srgbClr val="DBF5F9"/>
          </a:solidFill>
          <a:ln>
            <a:solidFill>
              <a:srgbClr val="05D0D9"/>
            </a:solidFill>
          </a:ln>
          <a:effectLst>
            <a:outerShdw blurRad="177800" dist="63500" dir="54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040" y="843558"/>
            <a:ext cx="7772400" cy="436636"/>
          </a:xfrm>
          <a:noFill/>
          <a:ln>
            <a:noFill/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454384"/>
            <a:ext cx="1872208" cy="37804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A050B-A0BD-44C8-8050-C9A8539A2761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8DFF4-B492-47DF-B6B0-2C059E806B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副标题 2"/>
          <p:cNvSpPr txBox="1">
            <a:spLocks/>
          </p:cNvSpPr>
          <p:nvPr userDrawn="1"/>
        </p:nvSpPr>
        <p:spPr bwMode="auto">
          <a:xfrm>
            <a:off x="755575" y="1347614"/>
            <a:ext cx="7775575" cy="37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方正启体简体" panose="03000509000000000000" pitchFamily="65" charset="-122"/>
                <a:ea typeface="方正启体简体" panose="03000509000000000000" pitchFamily="65" charset="-122"/>
              </a:rPr>
              <a:t>主讲：郑  哲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03648" y="1626354"/>
            <a:ext cx="65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方正启体简体" pitchFamily="65" charset="-122"/>
                <a:ea typeface="方正启体简体" pitchFamily="65" charset="-122"/>
              </a:rPr>
              <a:t>宁波城市职业技术学院</a:t>
            </a:r>
            <a:endParaRPr lang="zh-CN" altLang="en-US" dirty="0">
              <a:latin typeface="方正启体简体" pitchFamily="65" charset="-122"/>
              <a:ea typeface="方正启体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3421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5CA3-77F7-415B-93E2-ABA968E19FCF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5A567-F5CF-4DF9-B3CC-1D6EEF870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5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E5CA6-87B3-409B-BDCE-C924CED80230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BFB6A-F18B-4261-84E5-3E1F15447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5D8C5-7D91-4FE4-97C1-D22A4B656325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CF031-5478-47E8-8201-0D134986BF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1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ACF7D-AF22-47DF-ACDB-F554A3F31CED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939C0-9D97-4414-A81B-CFC72EAD0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195263"/>
            <a:ext cx="8985250" cy="4214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7950" y="735807"/>
            <a:ext cx="9036050" cy="185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7950" y="2709863"/>
            <a:ext cx="9036050" cy="185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FBA7-6BD1-45C8-B149-7F5F9D3537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7887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rgbClr val="FAF3E9">
                <a:lumMod val="89000"/>
              </a:srgb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veryicon.com/icon/png/System/Palm/Vide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8143">
            <a:off x="467544" y="249492"/>
            <a:ext cx="1038152" cy="778614"/>
          </a:xfrm>
          <a:prstGeom prst="rect">
            <a:avLst/>
          </a:prstGeom>
          <a:noFill/>
          <a:effectLst>
            <a:outerShdw blurRad="50800" dir="5400000" algn="t" rotWithShape="0">
              <a:prstClr val="black">
                <a:alpha val="40000"/>
              </a:prstClr>
            </a:outerShdw>
            <a:reflection blurRad="266700" stA="78000" endPos="34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357504"/>
            <a:ext cx="6994800" cy="389307"/>
          </a:xfrm>
          <a:effectLst>
            <a:reflection blurRad="6350" stA="44000" endPos="59000" dist="38100" dir="5400000" sy="-100000" algn="bl" rotWithShape="0"/>
          </a:effectLst>
        </p:spPr>
        <p:txBody>
          <a:bodyPr tIns="0" bIns="0" anchor="t" anchorCtr="0">
            <a:normAutofit/>
          </a:bodyPr>
          <a:lstStyle>
            <a:lvl1pPr algn="l">
              <a:defRPr sz="3600" b="1" baseline="0">
                <a:solidFill>
                  <a:srgbClr val="E9431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 marL="457200" indent="-457200">
              <a:buFont typeface="微软雅黑" panose="020B0503020204020204" pitchFamily="34" charset="-122"/>
              <a:buChar char="◢"/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微软雅黑" panose="020B0503020204020204" pitchFamily="34" charset="-122"/>
              <a:buChar char="▼"/>
              <a:defRPr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buChar char="►"/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▲"/>
              <a:defRPr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6245E-9FF2-4DBB-A093-AC61A298A279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F4BAC-7827-41BC-BBE5-C00CA5F1F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96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0">
              <a:srgbClr val="FAF3E9">
                <a:lumMod val="89000"/>
              </a:srgb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6245E-9FF2-4DBB-A093-AC61A298A279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F4BAC-7827-41BC-BBE5-C00CA5F1F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303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8A8FC-C748-4895-8117-6834155F6DAC}" type="datetimeFigureOut">
              <a:rPr lang="zh-CN" altLang="en-US" smtClean="0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47D80-0A5F-4AA3-A535-E5D6183CAD0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DAF20-8033-413D-9FF3-C6DCD3E7100E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A4C6-604F-48FF-9055-9206FAC58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5E233-365A-497D-87A3-0F30D4B1EE0D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21D0-7EB6-4880-8EA8-44DEE1FB9F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2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2747-E4D6-4E06-B2AA-5C04728A1B00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7725-C20D-439C-B02F-6EE6B101F6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21431-82E6-46ED-B608-73A18F10F536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0ACFF-9A08-4AFE-BBC0-C682D43D99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5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B1491-5D97-4727-B4BC-0969B9CD1A9E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B2EE4-07D5-47E2-BE81-374E19B5C7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98A8FC-C748-4895-8117-6834155F6DAC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547D80-0A5F-4AA3-A535-E5D6183CAD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3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60040" y="843558"/>
            <a:ext cx="7772400" cy="436636"/>
          </a:xfrm>
        </p:spPr>
        <p:txBody>
          <a:bodyPr/>
          <a:lstStyle/>
          <a:p>
            <a:r>
              <a:rPr lang="zh-CN" altLang="en-US" dirty="0" smtClean="0"/>
              <a:t>时钟应用程序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Adobe Gothic Std B" panose="020B0800000000000000" pitchFamily="34" charset="-128"/>
              </a:rPr>
              <a:t>Java</a:t>
            </a:r>
            <a:r>
              <a:rPr lang="zh-CN" altLang="en-US" dirty="0"/>
              <a:t>项目教程</a:t>
            </a:r>
          </a:p>
        </p:txBody>
      </p:sp>
      <p:pic>
        <p:nvPicPr>
          <p:cNvPr id="6" name="Picture 6" descr="http://www.iconpng.com/png/aquavalue/wmp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84" y="1563638"/>
            <a:ext cx="414338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98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9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4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实例变量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5554960" cy="3394472"/>
          </a:xfrm>
        </p:spPr>
        <p:txBody>
          <a:bodyPr/>
          <a:lstStyle/>
          <a:p>
            <a:r>
              <a:rPr lang="zh-CN" altLang="en-US" dirty="0" smtClean="0"/>
              <a:t>什么是实例变量</a:t>
            </a:r>
            <a:endParaRPr lang="en-US" altLang="zh-CN" dirty="0" smtClean="0"/>
          </a:p>
          <a:p>
            <a:pPr lvl="1"/>
            <a:r>
              <a:rPr lang="zh-CN" altLang="en-US" sz="2000" dirty="0"/>
              <a:t>在业务领域理解时，我们将类中用于描述类所持有的数据，称为类的属性。从代码</a:t>
            </a:r>
            <a:r>
              <a:rPr lang="zh-CN" altLang="en-US" sz="2000" dirty="0" smtClean="0"/>
              <a:t>实现的</a:t>
            </a:r>
            <a:r>
              <a:rPr lang="zh-CN" altLang="en-US" sz="2000" dirty="0"/>
              <a:t>角度来看，它们反映到程序中，就定义为一个个实例变量。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91569"/>
            <a:ext cx="2982618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7611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任务：定义实例变量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要定义类的属性，在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中可以通过定义类的实例变量来实现。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3" y="2897387"/>
            <a:ext cx="9180952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28564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定义实例变量（参考）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0114"/>
            <a:ext cx="7666667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99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任务：创建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访问类的实例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创建一个时间对象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，读取并在控制台上显示该时间对象的时，分，秒信息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93327"/>
              </p:ext>
            </p:extLst>
          </p:nvPr>
        </p:nvGraphicFramePr>
        <p:xfrm>
          <a:off x="971600" y="2643758"/>
          <a:ext cx="6096000" cy="741680"/>
        </p:xfrm>
        <a:graphic>
          <a:graphicData uri="http://schemas.openxmlformats.org/drawingml/2006/table">
            <a:tbl>
              <a:tblPr firstRow="1" bandRow="1"/>
              <a:tblGrid>
                <a:gridCol w="681780"/>
                <a:gridCol w="5414220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语法格式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引用变量</a:t>
                      </a:r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1600" dirty="0">
                        <a:solidFill>
                          <a:srgbClr val="FF212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6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545" y="2715766"/>
            <a:ext cx="536525" cy="5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0429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访问类的实例（参考）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151"/>
            <a:ext cx="7067128" cy="39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861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扩展：类的成员访问语法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5" y="1707654"/>
            <a:ext cx="767619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6407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sz="2000" dirty="0"/>
              <a:t>方法的主要作用就是对类中定义的状态数据进行操作和处理。换句话说，方法可以</a:t>
            </a:r>
            <a:r>
              <a:rPr lang="zh-CN" altLang="en-US" sz="2000" dirty="0" smtClean="0"/>
              <a:t>改变</a:t>
            </a:r>
            <a:r>
              <a:rPr lang="zh-CN" altLang="en-US" sz="2000" dirty="0"/>
              <a:t>对象的状态。此外，还有一些特殊用途的方法（随后章节会介绍）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方法</a:t>
            </a:r>
            <a:r>
              <a:rPr lang="zh-CN" altLang="en-US" sz="2000" dirty="0"/>
              <a:t>总是从属于某个特定</a:t>
            </a:r>
            <a:r>
              <a:rPr lang="zh-CN" altLang="en-US" sz="2000" dirty="0" smtClean="0"/>
              <a:t>的类，是类</a:t>
            </a:r>
            <a:r>
              <a:rPr lang="zh-CN" altLang="en-US" sz="2000" dirty="0"/>
              <a:t>的成员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91847"/>
              </p:ext>
            </p:extLst>
          </p:nvPr>
        </p:nvGraphicFramePr>
        <p:xfrm>
          <a:off x="683568" y="3507854"/>
          <a:ext cx="8229600" cy="741680"/>
        </p:xfrm>
        <a:graphic>
          <a:graphicData uri="http://schemas.openxmlformats.org/drawingml/2006/table">
            <a:tbl>
              <a:tblPr firstRow="1" bandRow="1"/>
              <a:tblGrid>
                <a:gridCol w="658416"/>
                <a:gridCol w="7571184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良好的编程习惯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把方法设计成：要么改变对象的状态，要么返回信息，不要两件事都做。</a:t>
                      </a:r>
                      <a:endParaRPr lang="zh-CN" altLang="en-US" sz="1600" dirty="0">
                        <a:solidFill>
                          <a:srgbClr val="FF212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5" y="3729660"/>
            <a:ext cx="406421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36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方法的定义语法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2" y="1709255"/>
            <a:ext cx="820983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1780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修饰符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告诉</a:t>
            </a:r>
            <a:r>
              <a:rPr lang="zh-CN" altLang="en-US" sz="2400" dirty="0"/>
              <a:t>编译器如何来访问这些方法，定义了方法的访问类型，可以分成如下</a:t>
            </a:r>
            <a:r>
              <a:rPr lang="zh-CN" altLang="en-US" sz="2400" dirty="0" smtClean="0"/>
              <a:t>两大</a:t>
            </a:r>
            <a:r>
              <a:rPr lang="zh-CN" altLang="en-US" sz="2400" dirty="0"/>
              <a:t>类。</a:t>
            </a:r>
          </a:p>
          <a:p>
            <a:pPr lvl="2"/>
            <a:r>
              <a:rPr lang="zh-CN" altLang="en-US" sz="1800" dirty="0" smtClean="0"/>
              <a:t>访问</a:t>
            </a:r>
            <a:r>
              <a:rPr lang="zh-CN" altLang="en-US" sz="1800" dirty="0"/>
              <a:t>权限控制符（</a:t>
            </a:r>
            <a:r>
              <a:rPr lang="en-US" altLang="zh-CN" sz="1800" dirty="0"/>
              <a:t>access </a:t>
            </a:r>
            <a:r>
              <a:rPr lang="en-US" altLang="zh-CN" sz="1800" dirty="0" err="1"/>
              <a:t>specifier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3"/>
            <a:r>
              <a:rPr lang="zh-CN" altLang="en-US" sz="1600" dirty="0" smtClean="0"/>
              <a:t>最先</a:t>
            </a:r>
            <a:r>
              <a:rPr lang="zh-CN" altLang="en-US" sz="1600" dirty="0"/>
              <a:t>书写的是访问权限控制符，它可取的值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private</a:t>
            </a:r>
            <a:r>
              <a:rPr lang="zh-CN" altLang="en-US" sz="1600" dirty="0"/>
              <a:t>、</a:t>
            </a:r>
            <a:r>
              <a:rPr lang="en-US" altLang="zh-CN" sz="1600" dirty="0"/>
              <a:t>public</a:t>
            </a:r>
            <a:r>
              <a:rPr lang="zh-CN" altLang="en-US" sz="1600" dirty="0"/>
              <a:t>、</a:t>
            </a:r>
            <a:r>
              <a:rPr lang="en-US" altLang="zh-CN" sz="1600" dirty="0"/>
              <a:t>protected </a:t>
            </a:r>
            <a:r>
              <a:rPr lang="zh-CN" altLang="en-US" sz="1600" dirty="0"/>
              <a:t>和</a:t>
            </a:r>
            <a:r>
              <a:rPr lang="en-US" altLang="zh-CN" sz="1600" dirty="0"/>
              <a:t>default</a:t>
            </a:r>
            <a:r>
              <a:rPr lang="zh-CN" altLang="en-US" sz="1600" dirty="0"/>
              <a:t>（当用户不写任何访问权限控制符时，默认就是</a:t>
            </a:r>
            <a:r>
              <a:rPr lang="en-US" altLang="zh-CN" sz="1600" dirty="0" smtClean="0"/>
              <a:t>default</a:t>
            </a:r>
            <a:r>
              <a:rPr lang="zh-CN" altLang="en-US" sz="1600" dirty="0" smtClean="0"/>
              <a:t>访问</a:t>
            </a:r>
            <a:r>
              <a:rPr lang="zh-CN" altLang="en-US" sz="1600" dirty="0"/>
              <a:t>权限）。</a:t>
            </a:r>
            <a:r>
              <a:rPr lang="en-US" altLang="zh-CN" sz="1600" dirty="0"/>
              <a:t>public</a:t>
            </a:r>
            <a:r>
              <a:rPr lang="zh-CN" altLang="en-US" sz="1600" dirty="0"/>
              <a:t>访问权限允许任何人在任何地方访问该方法；</a:t>
            </a:r>
            <a:r>
              <a:rPr lang="en-US" altLang="zh-CN" sz="1600" dirty="0"/>
              <a:t>private </a:t>
            </a:r>
            <a:r>
              <a:rPr lang="zh-CN" altLang="en-US" sz="1600" dirty="0"/>
              <a:t>访问权限只允许在</a:t>
            </a:r>
            <a:r>
              <a:rPr lang="zh-CN" altLang="en-US" sz="1600" dirty="0" smtClean="0"/>
              <a:t>声明</a:t>
            </a:r>
            <a:r>
              <a:rPr lang="zh-CN" altLang="en-US" sz="1600" dirty="0"/>
              <a:t>该方法的类中访问，除此之外，任何人都不能访问；</a:t>
            </a:r>
            <a:r>
              <a:rPr lang="en-US" altLang="zh-CN" sz="1600" dirty="0"/>
              <a:t>protected </a:t>
            </a:r>
            <a:r>
              <a:rPr lang="zh-CN" altLang="en-US" sz="1600" dirty="0"/>
              <a:t>允许继承的子类可以访问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default </a:t>
            </a:r>
            <a:r>
              <a:rPr lang="zh-CN" altLang="en-US" sz="1600" dirty="0"/>
              <a:t>允许同一包中的都能访问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4890411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1800" dirty="0"/>
              <a:t>可选控制符（</a:t>
            </a:r>
            <a:r>
              <a:rPr lang="en-US" altLang="zh-CN" sz="1800" dirty="0"/>
              <a:t>optional </a:t>
            </a:r>
            <a:r>
              <a:rPr lang="en-US" altLang="zh-CN" sz="1800" dirty="0" err="1"/>
              <a:t>specifier</a:t>
            </a:r>
            <a:r>
              <a:rPr lang="zh-CN" altLang="en-US" sz="1800" dirty="0"/>
              <a:t>）：</a:t>
            </a:r>
            <a:endParaRPr lang="en-US" altLang="zh-CN" sz="1800" dirty="0"/>
          </a:p>
          <a:p>
            <a:pPr lvl="3"/>
            <a:r>
              <a:rPr lang="zh-CN" altLang="en-US" sz="1600" dirty="0"/>
              <a:t>在访问权限控制符之后就是可选控制符，可以是</a:t>
            </a:r>
            <a:r>
              <a:rPr lang="en-US" altLang="zh-CN" sz="1600" dirty="0"/>
              <a:t>static</a:t>
            </a:r>
            <a:r>
              <a:rPr lang="zh-CN" altLang="en-US" sz="1600" dirty="0"/>
              <a:t>、</a:t>
            </a:r>
            <a:r>
              <a:rPr lang="en-US" altLang="zh-CN" sz="1600" dirty="0"/>
              <a:t>final</a:t>
            </a:r>
            <a:r>
              <a:rPr lang="zh-CN" altLang="en-US" sz="1600" dirty="0"/>
              <a:t>、</a:t>
            </a:r>
            <a:r>
              <a:rPr lang="en-US" altLang="zh-CN" sz="1600" dirty="0"/>
              <a:t>abstract</a:t>
            </a:r>
            <a:r>
              <a:rPr lang="zh-CN" altLang="en-US" sz="1600" dirty="0"/>
              <a:t>、</a:t>
            </a:r>
            <a:r>
              <a:rPr lang="en-US" altLang="zh-CN" sz="1600" dirty="0"/>
              <a:t>native</a:t>
            </a:r>
            <a:r>
              <a:rPr lang="zh-CN" altLang="en-US" sz="1600" dirty="0"/>
              <a:t>和</a:t>
            </a:r>
            <a:r>
              <a:rPr lang="en-US" altLang="zh-CN" sz="1600" dirty="0"/>
              <a:t>synchronized</a:t>
            </a:r>
            <a:r>
              <a:rPr lang="zh-CN" altLang="en-US" sz="1600" dirty="0" smtClean="0"/>
              <a:t>。关于</a:t>
            </a:r>
            <a:r>
              <a:rPr lang="zh-CN" altLang="en-US" sz="1600" dirty="0"/>
              <a:t>其他的可选控制符的使用，后面会详细介绍。需要注意的是，可选控制符不必全部出现，也不是只能出现一个，要根据用户的需要来定</a:t>
            </a:r>
            <a:r>
              <a:rPr lang="zh-CN" altLang="en-US" sz="1600" dirty="0" smtClean="0"/>
              <a:t>，这</a:t>
            </a:r>
            <a:r>
              <a:rPr lang="zh-CN" altLang="en-US" sz="1600" dirty="0"/>
              <a:t>也就是可选的</a:t>
            </a:r>
            <a:r>
              <a:rPr lang="zh-CN" altLang="en-US" sz="1600" dirty="0" smtClean="0"/>
              <a:t>含义。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61346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时钟应用程序简介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项目简介</a:t>
            </a:r>
          </a:p>
          <a:p>
            <a:pPr lvl="1" eaLnBrk="1" hangingPunct="1"/>
            <a:r>
              <a:rPr lang="zh-CN" altLang="en-US" dirty="0" smtClean="0"/>
              <a:t>效果图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  <a:defRPr sz="21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 sz="18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►"/>
              <a:defRPr sz="15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rgbClr val="888FFF"/>
              </a:buClr>
              <a:buFont typeface="Wingdings" panose="05000000000000000000" pitchFamily="2" charset="2"/>
              <a:buChar char="l"/>
              <a:defRPr sz="15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88FFF"/>
              </a:buClr>
              <a:buFont typeface="Wingdings" panose="05000000000000000000" pitchFamily="2" charset="2"/>
              <a:buChar char="l"/>
              <a:defRPr sz="15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88FFF"/>
              </a:buClr>
              <a:buFont typeface="Wingdings" panose="05000000000000000000" pitchFamily="2" charset="2"/>
              <a:buChar char="l"/>
              <a:defRPr sz="15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88FFF"/>
              </a:buClr>
              <a:buFont typeface="Wingdings" panose="05000000000000000000" pitchFamily="2" charset="2"/>
              <a:buChar char="l"/>
              <a:defRPr sz="15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88FFF"/>
              </a:buClr>
              <a:buFont typeface="Wingdings" panose="05000000000000000000" pitchFamily="2" charset="2"/>
              <a:buChar char="l"/>
              <a:defRPr sz="15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10BDFA-B07E-4918-9EFB-4EDF690D4FCF}" type="slidenum">
              <a:rPr lang="en-US" altLang="zh-CN" sz="1050">
                <a:solidFill>
                  <a:srgbClr val="66FFFF"/>
                </a:solidFill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050">
              <a:solidFill>
                <a:srgbClr val="66FFFF"/>
              </a:solidFill>
              <a:latin typeface="Courier New" panose="02070309020205020404" pitchFamily="49" charset="0"/>
            </a:endParaRPr>
          </a:p>
        </p:txBody>
      </p:sp>
      <p:pic>
        <p:nvPicPr>
          <p:cNvPr id="10245" name="Picture 4" descr="时钟应用程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27734"/>
            <a:ext cx="3509963" cy="191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2073" y="2858741"/>
            <a:ext cx="3687365" cy="448866"/>
            <a:chOff x="1584" y="1248"/>
            <a:chExt cx="3097" cy="377"/>
          </a:xfrm>
        </p:grpSpPr>
        <p:sp>
          <p:nvSpPr>
            <p:cNvPr id="10259" name="Text Box 5"/>
            <p:cNvSpPr txBox="1">
              <a:spLocks noChangeArrowheads="1"/>
            </p:cNvSpPr>
            <p:nvPr/>
          </p:nvSpPr>
          <p:spPr bwMode="auto">
            <a:xfrm>
              <a:off x="2400" y="1392"/>
              <a:ext cx="228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►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标签</a:t>
              </a:r>
            </a:p>
          </p:txBody>
        </p:sp>
        <p:sp>
          <p:nvSpPr>
            <p:cNvPr id="10260" name="Line 6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36194" y="2481314"/>
            <a:ext cx="3687366" cy="448866"/>
            <a:chOff x="1584" y="1248"/>
            <a:chExt cx="3097" cy="377"/>
          </a:xfrm>
        </p:grpSpPr>
        <p:sp>
          <p:nvSpPr>
            <p:cNvPr id="10257" name="Text Box 5"/>
            <p:cNvSpPr txBox="1">
              <a:spLocks noChangeArrowheads="1"/>
            </p:cNvSpPr>
            <p:nvPr/>
          </p:nvSpPr>
          <p:spPr bwMode="auto">
            <a:xfrm>
              <a:off x="2400" y="1392"/>
              <a:ext cx="228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►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窗口</a:t>
              </a:r>
            </a:p>
          </p:txBody>
        </p:sp>
        <p:sp>
          <p:nvSpPr>
            <p:cNvPr id="10258" name="Line 6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743350" y="2805164"/>
            <a:ext cx="3687366" cy="448866"/>
            <a:chOff x="1584" y="1248"/>
            <a:chExt cx="3097" cy="377"/>
          </a:xfrm>
        </p:grpSpPr>
        <p:sp>
          <p:nvSpPr>
            <p:cNvPr id="10255" name="Text Box 5"/>
            <p:cNvSpPr txBox="1">
              <a:spLocks noChangeArrowheads="1"/>
            </p:cNvSpPr>
            <p:nvPr/>
          </p:nvSpPr>
          <p:spPr bwMode="auto">
            <a:xfrm>
              <a:off x="2400" y="1392"/>
              <a:ext cx="228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►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TextField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文本框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域</a:t>
              </a:r>
            </a:p>
          </p:txBody>
        </p:sp>
        <p:sp>
          <p:nvSpPr>
            <p:cNvPr id="10256" name="Line 6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25" name="Group 19"/>
          <p:cNvGrpSpPr>
            <a:grpSpLocks/>
          </p:cNvGrpSpPr>
          <p:nvPr/>
        </p:nvGrpSpPr>
        <p:grpSpPr bwMode="auto">
          <a:xfrm>
            <a:off x="2933725" y="3452862"/>
            <a:ext cx="3024188" cy="656035"/>
            <a:chOff x="1610" y="2205"/>
            <a:chExt cx="2540" cy="551"/>
          </a:xfrm>
        </p:grpSpPr>
        <p:sp>
          <p:nvSpPr>
            <p:cNvPr id="10253" name="Text Box 5"/>
            <p:cNvSpPr txBox="1">
              <a:spLocks noChangeArrowheads="1"/>
            </p:cNvSpPr>
            <p:nvPr/>
          </p:nvSpPr>
          <p:spPr bwMode="auto">
            <a:xfrm>
              <a:off x="1610" y="2523"/>
              <a:ext cx="228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►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Button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按钮</a:t>
              </a:r>
            </a:p>
          </p:txBody>
        </p:sp>
        <p:sp>
          <p:nvSpPr>
            <p:cNvPr id="10254" name="Line 6"/>
            <p:cNvSpPr>
              <a:spLocks noChangeShapeType="1"/>
            </p:cNvSpPr>
            <p:nvPr/>
          </p:nvSpPr>
          <p:spPr bwMode="auto">
            <a:xfrm flipV="1">
              <a:off x="3424" y="2205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74269" y="3561210"/>
            <a:ext cx="3687366" cy="448866"/>
            <a:chOff x="1584" y="1248"/>
            <a:chExt cx="3097" cy="377"/>
          </a:xfrm>
        </p:grpSpPr>
        <p:sp>
          <p:nvSpPr>
            <p:cNvPr id="10251" name="Text Box 5"/>
            <p:cNvSpPr txBox="1">
              <a:spLocks noChangeArrowheads="1"/>
            </p:cNvSpPr>
            <p:nvPr/>
          </p:nvSpPr>
          <p:spPr bwMode="auto">
            <a:xfrm>
              <a:off x="2400" y="1392"/>
              <a:ext cx="228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►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组</a:t>
              </a:r>
            </a:p>
          </p:txBody>
        </p:sp>
        <p:sp>
          <p:nvSpPr>
            <p:cNvPr id="10252" name="Line 6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6379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返回值（</a:t>
            </a:r>
            <a:r>
              <a:rPr lang="en-US" altLang="zh-CN" dirty="0"/>
              <a:t>return value</a:t>
            </a:r>
            <a:r>
              <a:rPr lang="zh-CN" altLang="en-US" dirty="0"/>
              <a:t>）类型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</a:t>
            </a:r>
            <a:r>
              <a:rPr lang="zh-CN" altLang="en-US" dirty="0"/>
              <a:t>情况下，方法都必须有返回值，如果没有返回值，</a:t>
            </a:r>
            <a:r>
              <a:rPr lang="zh-CN" altLang="en-US" dirty="0" smtClean="0"/>
              <a:t>那么</a:t>
            </a:r>
            <a:r>
              <a:rPr lang="zh-CN" altLang="en-US" dirty="0"/>
              <a:t>就用</a:t>
            </a:r>
            <a:r>
              <a:rPr lang="en-US" altLang="zh-CN" dirty="0"/>
              <a:t>void </a:t>
            </a:r>
            <a:r>
              <a:rPr lang="zh-CN" altLang="en-US" dirty="0"/>
              <a:t>表示，否则，用户就需要指定返回值的数据类型。返回值可以是</a:t>
            </a:r>
            <a:r>
              <a:rPr lang="en-US" altLang="zh-CN" dirty="0"/>
              <a:t>8</a:t>
            </a:r>
            <a:r>
              <a:rPr lang="zh-CN" altLang="en-US" dirty="0"/>
              <a:t>种基本</a:t>
            </a:r>
            <a:r>
              <a:rPr lang="zh-CN" altLang="en-US" dirty="0" smtClean="0"/>
              <a:t>数据类型</a:t>
            </a:r>
            <a:r>
              <a:rPr lang="zh-CN" altLang="en-US" dirty="0"/>
              <a:t>，也可以是对象的引用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143452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方法名和方法签名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方法名（</a:t>
            </a:r>
            <a:r>
              <a:rPr lang="en-US" altLang="zh-CN" sz="2400" dirty="0"/>
              <a:t>method name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紧跟</a:t>
            </a:r>
            <a:r>
              <a:rPr lang="zh-CN" altLang="en-US" sz="2000" dirty="0"/>
              <a:t>在返回值类型之后的就是方法名。方法名可以是任何</a:t>
            </a:r>
            <a:r>
              <a:rPr lang="zh-CN" altLang="en-US" sz="2000" dirty="0" smtClean="0"/>
              <a:t>符合</a:t>
            </a:r>
            <a:r>
              <a:rPr lang="en-US" altLang="zh-CN" sz="2000" dirty="0" smtClean="0"/>
              <a:t>Java </a:t>
            </a:r>
            <a:r>
              <a:rPr lang="zh-CN" altLang="en-US" sz="2000" dirty="0"/>
              <a:t>标识符定义的字符串。</a:t>
            </a:r>
          </a:p>
          <a:p>
            <a:r>
              <a:rPr lang="zh-CN" altLang="en-US" sz="2400" dirty="0" smtClean="0"/>
              <a:t>方法签名（</a:t>
            </a:r>
            <a:r>
              <a:rPr lang="en-US" altLang="zh-CN" sz="2400" dirty="0" smtClean="0"/>
              <a:t>method signature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由修饰符、返回值类型、方法名、参数共同构成了方法签名。方法</a:t>
            </a:r>
            <a:r>
              <a:rPr lang="zh-CN" altLang="en-US" sz="2000" dirty="0" smtClean="0"/>
              <a:t>签名</a:t>
            </a:r>
            <a:r>
              <a:rPr lang="zh-CN" altLang="en-US" sz="2000" dirty="0"/>
              <a:t>与参数的变量名称无关</a:t>
            </a:r>
            <a:r>
              <a:rPr lang="zh-CN" altLang="en-US" sz="2000" dirty="0" smtClean="0"/>
              <a:t>。如：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en-US" altLang="zh-CN" sz="1800" dirty="0"/>
              <a:t>public static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max(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2000" dirty="0"/>
              <a:t>方法签名是进行方法调用的依据。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896228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参数列表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参数列表（</a:t>
            </a:r>
            <a:r>
              <a:rPr lang="en-US" altLang="zh-CN" sz="2800" dirty="0"/>
              <a:t>parameter list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zh-CN" altLang="en-US" sz="2400" dirty="0"/>
              <a:t>方法名之后的一对小括号中包含的就是参数列表。参数</a:t>
            </a:r>
            <a:r>
              <a:rPr lang="zh-CN" altLang="en-US" sz="2400" dirty="0" smtClean="0"/>
              <a:t>就如同</a:t>
            </a:r>
            <a:r>
              <a:rPr lang="zh-CN" altLang="en-US" sz="2400" dirty="0"/>
              <a:t>一个占位符（</a:t>
            </a:r>
            <a:r>
              <a:rPr lang="en-US" altLang="zh-CN" sz="2400" dirty="0"/>
              <a:t>placeholder</a:t>
            </a:r>
            <a:r>
              <a:rPr lang="zh-CN" altLang="en-US" sz="2400" dirty="0"/>
              <a:t>），用户在调用该方法时，向参数传递数据，这些参数将引用</a:t>
            </a:r>
            <a:r>
              <a:rPr lang="zh-CN" altLang="en-US" sz="2400" dirty="0" smtClean="0"/>
              <a:t>传递</a:t>
            </a:r>
            <a:r>
              <a:rPr lang="zh-CN" altLang="en-US" sz="2400" dirty="0"/>
              <a:t>数值，或生成一份它的副本。参数列表涉及了该方法一些相关信息，包括每一个参数的</a:t>
            </a:r>
            <a:r>
              <a:rPr lang="zh-CN" altLang="en-US" sz="2400" dirty="0" smtClean="0"/>
              <a:t>数据类型</a:t>
            </a:r>
            <a:r>
              <a:rPr lang="zh-CN" altLang="en-US" sz="2400" dirty="0"/>
              <a:t>、参数名称和参数个数（多个参数之间用逗号隔开）。参数是可选的，也就是说，</a:t>
            </a:r>
            <a:r>
              <a:rPr lang="zh-CN" altLang="en-US" sz="2400" dirty="0" smtClean="0"/>
              <a:t>一个</a:t>
            </a:r>
            <a:r>
              <a:rPr lang="zh-CN" altLang="en-US" sz="2400" dirty="0"/>
              <a:t>方法可以不带任何参数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306074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相关说明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多个参数之间用逗号隔开，但是要注意的是，声明参数时必须每个参数都要显式指定</a:t>
            </a:r>
            <a:r>
              <a:rPr lang="zh-CN" altLang="en-US" sz="2400" dirty="0" smtClean="0"/>
              <a:t>它的</a:t>
            </a:r>
            <a:r>
              <a:rPr lang="zh-CN" altLang="en-US" sz="2400" dirty="0"/>
              <a:t>数据类型，也就是说，不能像定义变量一样简单地写成</a:t>
            </a:r>
            <a:r>
              <a:rPr lang="en-US" altLang="zh-CN" sz="2400" dirty="0"/>
              <a:t>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b)</a:t>
            </a:r>
            <a:r>
              <a:rPr lang="zh-CN" altLang="en-US" sz="2400" dirty="0"/>
              <a:t>，而必须写成</a:t>
            </a:r>
            <a:r>
              <a:rPr lang="en-US" altLang="zh-CN" sz="2400" dirty="0" smtClean="0"/>
              <a:t>fun(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b)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56691"/>
              </p:ext>
            </p:extLst>
          </p:nvPr>
        </p:nvGraphicFramePr>
        <p:xfrm>
          <a:off x="683568" y="3075806"/>
          <a:ext cx="8229600" cy="1193800"/>
        </p:xfrm>
        <a:graphic>
          <a:graphicData uri="http://schemas.openxmlformats.org/drawingml/2006/table">
            <a:tbl>
              <a:tblPr firstRow="1" bandRow="1"/>
              <a:tblGrid>
                <a:gridCol w="658416"/>
                <a:gridCol w="7571184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良好的编程习惯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尽管先写可选控制符再写访问权限控制符，如</a:t>
                      </a:r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static public void main(String[] </a:t>
                      </a:r>
                      <a:r>
                        <a:rPr lang="en-US" altLang="zh-CN" sz="1600" dirty="0" err="1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args</a:t>
                      </a:r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，系统仍能正常工作，但我们约定的规范写法是先写访问权限控制符，再写可选控制符。</a:t>
                      </a:r>
                      <a:endParaRPr lang="zh-CN" altLang="en-US" sz="1600" dirty="0">
                        <a:solidFill>
                          <a:srgbClr val="FF212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5" y="3297612"/>
            <a:ext cx="406421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452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方法调用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定义</a:t>
            </a:r>
            <a:r>
              <a:rPr lang="zh-CN" altLang="en-US" sz="2000" dirty="0"/>
              <a:t>好的方法，就可以通过调用语法来执行。在同一个类中调用方法，可以直接使用</a:t>
            </a:r>
            <a:r>
              <a:rPr lang="zh-CN" altLang="en-US" sz="2000" dirty="0" smtClean="0"/>
              <a:t>如下</a:t>
            </a:r>
            <a:r>
              <a:rPr lang="zh-CN" altLang="en-US" sz="2000" dirty="0"/>
              <a:t>的格式来调用方法。调用不同类的方法，或者对不同包的类的方法访问，将受制于方法</a:t>
            </a:r>
            <a:r>
              <a:rPr lang="zh-CN" altLang="en-US" sz="2000" dirty="0" smtClean="0"/>
              <a:t>的修饰符。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2" y="2715766"/>
            <a:ext cx="7638095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9153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方法调用栈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894"/>
            <a:ext cx="6253682" cy="42286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3" y="3686058"/>
            <a:ext cx="5885714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又称：工具方法。</a:t>
            </a:r>
            <a:r>
              <a:rPr lang="zh-CN" altLang="en-US" dirty="0"/>
              <a:t>该方法不需要操作对象的状态</a:t>
            </a:r>
            <a:r>
              <a:rPr lang="zh-CN" altLang="en-US" dirty="0" smtClean="0"/>
              <a:t>。只接收用户参数，并对这些参数进行处理</a:t>
            </a:r>
            <a:r>
              <a:rPr lang="zh-CN" altLang="en-US" dirty="0"/>
              <a:t>，然后返回一个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</a:t>
            </a:r>
            <a:r>
              <a:rPr lang="zh-CN" altLang="en-US" dirty="0"/>
              <a:t>方法是全局的，任何客户编写的代码都可以</a:t>
            </a:r>
            <a:r>
              <a:rPr lang="zh-CN" altLang="en-US" dirty="0" smtClean="0"/>
              <a:t>访问它。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实现时，在方法签名部分增加</a:t>
            </a:r>
            <a:r>
              <a:rPr lang="en-US" altLang="zh-CN" dirty="0"/>
              <a:t>static 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6203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静态方法定义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2" y="1210337"/>
            <a:ext cx="8529236" cy="17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04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静态方法调用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7106"/>
          <a:stretch/>
        </p:blipFill>
        <p:spPr>
          <a:xfrm>
            <a:off x="434434" y="1563638"/>
            <a:ext cx="821925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271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递归方法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什么是递归方法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的调用语句，在任何可以执行语句的代码块中进行，绝大多数情况就是在</a:t>
            </a:r>
            <a:r>
              <a:rPr lang="zh-CN" altLang="en-US" dirty="0" smtClean="0"/>
              <a:t>另一</a:t>
            </a:r>
            <a:r>
              <a:rPr lang="zh-CN" altLang="en-US" dirty="0"/>
              <a:t>个方法中。当然也可以是该方法自己，这种方法自身调用自己的形式，称为递归（</a:t>
            </a:r>
            <a:r>
              <a:rPr lang="en-US" altLang="zh-CN" dirty="0"/>
              <a:t>recursion</a:t>
            </a:r>
            <a:r>
              <a:rPr lang="zh-CN" altLang="en-US" dirty="0" smtClean="0"/>
              <a:t>）方法</a:t>
            </a:r>
            <a:r>
              <a:rPr lang="zh-CN" altLang="en-US" dirty="0"/>
              <a:t>，它在很多程序设计算法中有着广泛的应用。</a:t>
            </a:r>
          </a:p>
        </p:txBody>
      </p:sp>
    </p:spTree>
    <p:extLst>
      <p:ext uri="{BB962C8B-B14F-4D97-AF65-F5344CB8AC3E}">
        <p14:creationId xmlns:p14="http://schemas.microsoft.com/office/powerpoint/2010/main" val="38478616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面向对象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Java </a:t>
            </a:r>
            <a:r>
              <a:rPr lang="zh-CN" altLang="en-US" sz="2400" dirty="0"/>
              <a:t>编写程序几乎都在使用</a:t>
            </a:r>
            <a:r>
              <a:rPr lang="zh-CN" altLang="en-US" sz="2400" dirty="0" smtClean="0"/>
              <a:t>对象（</a:t>
            </a:r>
            <a:r>
              <a:rPr lang="en-US" altLang="zh-CN" sz="2400" dirty="0" smtClean="0"/>
              <a:t>Object</a:t>
            </a:r>
            <a:r>
              <a:rPr lang="zh-CN" altLang="en-US" sz="2400" dirty="0"/>
              <a:t>），要产生对象必须先定义类（</a:t>
            </a:r>
            <a:r>
              <a:rPr lang="en-US" altLang="zh-CN" sz="2400" dirty="0"/>
              <a:t>Class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  <a:p>
            <a:pPr lvl="1"/>
            <a:r>
              <a:rPr lang="zh-CN" altLang="en-US" sz="2400" dirty="0"/>
              <a:t>类是对象的模板，对象是类的实例（</a:t>
            </a:r>
            <a:r>
              <a:rPr lang="en-US" altLang="zh-CN" sz="2400" dirty="0"/>
              <a:t>Instance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610596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求阶乘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2996" y="1347614"/>
            <a:ext cx="8213804" cy="229235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altLang="zh-CN" sz="1600" b="1" dirty="0">
                <a:latin typeface="Lucida Console" panose="020B0609040504020204" pitchFamily="49" charset="0"/>
              </a:rPr>
              <a:t> long factorial( long number )          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{                                             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     </a:t>
            </a:r>
            <a:r>
              <a:rPr lang="en-US" altLang="zh-CN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// </a:t>
            </a:r>
            <a:r>
              <a:rPr lang="zh-CN" altLang="en-US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基本情况                               </a:t>
            </a:r>
          </a:p>
          <a:p>
            <a:pPr eaLnBrk="1" hangingPunct="1"/>
            <a:r>
              <a:rPr lang="zh-CN" altLang="en-US" sz="1600" b="1" dirty="0">
                <a:latin typeface="Lucida Console" panose="020B0609040504020204" pitchFamily="49" charset="0"/>
              </a:rPr>
              <a:t>     </a:t>
            </a:r>
            <a:r>
              <a:rPr lang="en-US" altLang="zh-CN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CN" sz="1600" b="1" dirty="0">
                <a:latin typeface="Lucida Console" panose="020B0609040504020204" pitchFamily="49" charset="0"/>
              </a:rPr>
              <a:t> ( number &lt;= 1 )                         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CN" sz="1600" b="1" dirty="0">
                <a:latin typeface="Lucida Console" panose="020B0609040504020204" pitchFamily="49" charset="0"/>
              </a:rPr>
              <a:t>1;                               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     </a:t>
            </a:r>
            <a:r>
              <a:rPr lang="en-US" altLang="zh-CN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// </a:t>
            </a:r>
            <a:r>
              <a:rPr lang="zh-CN" altLang="en-US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递归步骤                          </a:t>
            </a:r>
          </a:p>
          <a:p>
            <a:pPr eaLnBrk="1" hangingPunct="1"/>
            <a:r>
              <a:rPr lang="zh-CN" altLang="en-US" sz="1600" b="1" dirty="0">
                <a:latin typeface="Lucida Console" panose="020B06090405040202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altLang="zh-CN" sz="1600" b="1" dirty="0">
                <a:latin typeface="Lucida Console" panose="020B0609040504020204" pitchFamily="49" charset="0"/>
              </a:rPr>
              <a:t>                                       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CN" sz="1600" b="1" dirty="0">
                <a:latin typeface="Lucida Console" panose="020B0609040504020204" pitchFamily="49" charset="0"/>
              </a:rPr>
              <a:t>number * factorial( number - 1 );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} </a:t>
            </a:r>
            <a:r>
              <a:rPr lang="en-US" altLang="zh-CN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// end method factorial </a:t>
            </a:r>
          </a:p>
        </p:txBody>
      </p:sp>
    </p:spTree>
    <p:extLst>
      <p:ext uri="{BB962C8B-B14F-4D97-AF65-F5344CB8AC3E}">
        <p14:creationId xmlns:p14="http://schemas.microsoft.com/office/powerpoint/2010/main" val="369978755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！阶乘示意图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3775"/>
            <a:ext cx="6161905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953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默认构造方法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如果类中未定义任何构造方法，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将为用户提供一个默认不带任何参数的构造方法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如果一个类提供了至少一个自定义构造方法，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类将不再提供该默认构造方法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083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22378"/>
              </p:ext>
            </p:extLst>
          </p:nvPr>
        </p:nvGraphicFramePr>
        <p:xfrm>
          <a:off x="683568" y="1161902"/>
          <a:ext cx="5544616" cy="342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8605871" imgH="5318830" progId="Word.Document.8">
                  <p:embed/>
                </p:oleObj>
              </mc:Choice>
              <mc:Fallback>
                <p:oleObj name="Document" r:id="rId3" imgW="8605871" imgH="5318830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61902"/>
                        <a:ext cx="5544616" cy="342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3423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自定义构造方法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6333"/>
          <a:stretch/>
        </p:blipFill>
        <p:spPr>
          <a:xfrm>
            <a:off x="457200" y="1250057"/>
            <a:ext cx="829126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325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方法重载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重载方法调用示例：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smtClean="0"/>
              <a:t>sum(6,7); sum(6.6,7.8);</a:t>
            </a:r>
          </a:p>
          <a:p>
            <a:pPr lvl="1"/>
            <a:r>
              <a:rPr lang="zh-CN" altLang="en-US" sz="2400" dirty="0" smtClean="0"/>
              <a:t>为方便方法命名和调用，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允许</a:t>
            </a:r>
            <a:r>
              <a:rPr lang="zh-CN" altLang="en-US" sz="2400" dirty="0" smtClean="0">
                <a:solidFill>
                  <a:srgbClr val="0070C0"/>
                </a:solidFill>
              </a:rPr>
              <a:t>同一个类中</a:t>
            </a:r>
            <a:r>
              <a:rPr lang="zh-CN" altLang="en-US" sz="2400" dirty="0" smtClean="0"/>
              <a:t>声明同名的方法，但必须使用不同的参数列表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sum(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num1,int num2)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double sum(double num1,double num2)</a:t>
            </a:r>
          </a:p>
          <a:p>
            <a:pPr lvl="1"/>
            <a:r>
              <a:rPr lang="zh-CN" altLang="en-US" sz="2400" dirty="0" smtClean="0"/>
              <a:t>方法的返回值不作为不同重载方法的判断依据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46458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构造方法重载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请实现同名构造方法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14" y="1854530"/>
            <a:ext cx="3514286" cy="208571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47664" y="3147814"/>
            <a:ext cx="3816424" cy="79243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3072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this()</a:t>
            </a:r>
            <a:r>
              <a:rPr lang="zh-CN" altLang="en-US" dirty="0" smtClean="0"/>
              <a:t>调用同名构造方法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引用当前对象自身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区分同名实例变量和形式参数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3988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100" dirty="0"/>
              <a:t>使用</a:t>
            </a:r>
            <a:r>
              <a:rPr lang="en-US" altLang="zh-CN" sz="3100" dirty="0"/>
              <a:t>this</a:t>
            </a:r>
            <a:r>
              <a:rPr lang="zh-CN" altLang="en-US" sz="3100" dirty="0"/>
              <a:t>区分同名实例变量和形式参数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74221"/>
          <a:stretch/>
        </p:blipFill>
        <p:spPr>
          <a:xfrm>
            <a:off x="539553" y="1613390"/>
            <a:ext cx="5466667" cy="131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75059"/>
          <a:stretch/>
        </p:blipFill>
        <p:spPr>
          <a:xfrm>
            <a:off x="539552" y="3125437"/>
            <a:ext cx="5466667" cy="12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9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方法的访问权限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651" r="3087"/>
          <a:stretch/>
        </p:blipFill>
        <p:spPr>
          <a:xfrm>
            <a:off x="395536" y="1779662"/>
            <a:ext cx="8496944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16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对象</a:t>
            </a:r>
            <a:r>
              <a:rPr lang="zh-CN" altLang="en-US" sz="2800" dirty="0"/>
              <a:t>（</a:t>
            </a:r>
            <a:r>
              <a:rPr lang="en-US" altLang="zh-CN" sz="2800" dirty="0"/>
              <a:t>Object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对象通常泛指一切有具体状态和行为的数据集合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上课</a:t>
            </a:r>
            <a:r>
              <a:rPr lang="zh-CN" altLang="en-US" sz="2000" dirty="0"/>
              <a:t>时间</a:t>
            </a:r>
            <a:r>
              <a:rPr lang="en-US" altLang="zh-CN" sz="2000" dirty="0" err="1"/>
              <a:t>classBegin</a:t>
            </a:r>
            <a:r>
              <a:rPr lang="zh-CN" altLang="en-US" sz="2000" dirty="0"/>
              <a:t>（</a:t>
            </a:r>
            <a:r>
              <a:rPr lang="en-US" altLang="zh-CN" sz="2000" dirty="0"/>
              <a:t>08:15:00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下课</a:t>
            </a:r>
            <a:r>
              <a:rPr lang="zh-CN" altLang="en-US" sz="2000" dirty="0"/>
              <a:t>时间</a:t>
            </a:r>
            <a:r>
              <a:rPr lang="en-US" altLang="zh-CN" sz="2000" dirty="0" err="1"/>
              <a:t>classOver</a:t>
            </a:r>
            <a:r>
              <a:rPr lang="zh-CN" altLang="en-US" sz="2000" dirty="0"/>
              <a:t>（</a:t>
            </a:r>
            <a:r>
              <a:rPr lang="en-US" altLang="zh-CN" sz="2000" dirty="0"/>
              <a:t>16:30:00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0905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tick</a:t>
            </a:r>
            <a:r>
              <a:rPr lang="zh-CN" altLang="en-US" dirty="0" smtClean="0"/>
              <a:t>方法实现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1707654"/>
            <a:ext cx="7390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363"/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tick() {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second=(second+1)%60;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(second==0){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	minute=(minute+1)%60;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(minute==0){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		hour=(hour+1)%24;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	}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}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1259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434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Timer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TimerTask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" y="1251534"/>
            <a:ext cx="9180952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06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内部类和匿名内类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0456"/>
          <a:stretch/>
        </p:blipFill>
        <p:spPr>
          <a:xfrm>
            <a:off x="438413" y="1275606"/>
            <a:ext cx="8238043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503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任务：时钟功能的实现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83710" y="2207343"/>
            <a:ext cx="4896544" cy="118813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177800" stA="86000" endPos="35000" dist="762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参见代码</a:t>
            </a:r>
            <a:r>
              <a:rPr lang="en-US" altLang="zh-CN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3-14,3-15</a:t>
            </a:r>
            <a:endParaRPr lang="zh-CN" altLang="en-US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01994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下一讲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83710" y="2207343"/>
            <a:ext cx="4896544" cy="118813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177800" stA="86000" endPos="35000" dist="762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继承和多态</a:t>
            </a:r>
            <a:endParaRPr lang="zh-CN" altLang="en-US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996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Administrator\Desktop\Java\thank-y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1275570"/>
            <a:ext cx="7987126" cy="288459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  <a:reflection blurRad="190500" stA="58000" endPos="17000" dist="1651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2887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类是具有相同特性的对象的一种抽象表述。它类似一个模板，或者蓝本，可以根据类</a:t>
            </a:r>
            <a:r>
              <a:rPr lang="zh-CN" altLang="en-US" dirty="0" smtClean="0"/>
              <a:t>的定义</a:t>
            </a:r>
            <a:r>
              <a:rPr lang="zh-CN" altLang="en-US" dirty="0"/>
              <a:t>来创建新的对象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62668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38" y="1275606"/>
            <a:ext cx="8229600" cy="3394472"/>
          </a:xfrm>
        </p:spPr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zh-CN" altLang="en-US" sz="2800" dirty="0"/>
              <a:t>（</a:t>
            </a:r>
            <a:r>
              <a:rPr lang="en-US" altLang="zh-CN" sz="2800" dirty="0"/>
              <a:t>Instance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将遵从某个</a:t>
            </a:r>
            <a:r>
              <a:rPr lang="en-US" altLang="zh-CN" sz="2400" dirty="0"/>
              <a:t>Class </a:t>
            </a:r>
            <a:r>
              <a:rPr lang="zh-CN" altLang="en-US" sz="2400" dirty="0"/>
              <a:t>描述的对象称为这个</a:t>
            </a:r>
            <a:r>
              <a:rPr lang="en-US" altLang="zh-CN" sz="2400" dirty="0"/>
              <a:t>Class </a:t>
            </a:r>
            <a:r>
              <a:rPr lang="zh-CN" altLang="en-US" sz="2400" dirty="0"/>
              <a:t>的实例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 smtClean="0"/>
              <a:t>对象</a:t>
            </a:r>
            <a:r>
              <a:rPr lang="zh-CN" altLang="en-US" sz="2800" dirty="0"/>
              <a:t>和</a:t>
            </a:r>
            <a:r>
              <a:rPr lang="zh-CN" altLang="en-US" sz="2800" dirty="0" smtClean="0"/>
              <a:t>实例区别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很多时候可以</a:t>
            </a:r>
            <a:r>
              <a:rPr lang="zh-CN" altLang="en-US" sz="2400" dirty="0"/>
              <a:t>互相替换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区别在于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实例</a:t>
            </a:r>
            <a:r>
              <a:rPr lang="zh-CN" altLang="en-US" sz="2000" dirty="0"/>
              <a:t>是特指某个</a:t>
            </a:r>
            <a:r>
              <a:rPr lang="en-US" altLang="zh-CN" sz="2000" dirty="0"/>
              <a:t>Class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对象；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对象</a:t>
            </a:r>
            <a:r>
              <a:rPr lang="zh-CN" altLang="en-US" sz="2000" dirty="0"/>
              <a:t>则代表广泛，不一定说明是哪个类的实例</a:t>
            </a:r>
            <a:r>
              <a:rPr lang="zh-CN" altLang="en-US" dirty="0"/>
              <a:t>。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93664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表示类和对象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00151"/>
            <a:ext cx="5852725" cy="3394472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表示类</a:t>
            </a:r>
            <a:endParaRPr lang="en-US" altLang="zh-CN" dirty="0" smtClean="0"/>
          </a:p>
          <a:p>
            <a:pPr lvl="1"/>
            <a:r>
              <a:rPr lang="en-US" altLang="zh-CN" sz="1800" dirty="0"/>
              <a:t>UML </a:t>
            </a:r>
            <a:r>
              <a:rPr lang="zh-CN" altLang="en-US" sz="1800" dirty="0"/>
              <a:t>类图使用一个由三行组成的矩形来表现类。在矩形的第一行，显示类的名字；</a:t>
            </a:r>
            <a:r>
              <a:rPr lang="zh-CN" altLang="en-US" sz="1800" dirty="0" smtClean="0"/>
              <a:t>第二</a:t>
            </a:r>
            <a:r>
              <a:rPr lang="zh-CN" altLang="en-US" sz="1800" dirty="0"/>
              <a:t>行显示类的属性（</a:t>
            </a:r>
            <a:r>
              <a:rPr lang="en-US" altLang="zh-CN" sz="1800" dirty="0"/>
              <a:t>attribute</a:t>
            </a:r>
            <a:r>
              <a:rPr lang="zh-CN" altLang="en-US" sz="1800" dirty="0"/>
              <a:t>），属性定义了类的数据特征；第三行显示类的行为，行为由</a:t>
            </a:r>
            <a:r>
              <a:rPr lang="zh-CN" altLang="en-US" sz="1800" dirty="0" smtClean="0"/>
              <a:t>类的</a:t>
            </a:r>
            <a:r>
              <a:rPr lang="zh-CN" altLang="en-US" sz="1800" dirty="0"/>
              <a:t>方法（</a:t>
            </a:r>
            <a:r>
              <a:rPr lang="en-US" altLang="zh-CN" sz="1800" dirty="0"/>
              <a:t>method</a:t>
            </a:r>
            <a:r>
              <a:rPr lang="zh-CN" altLang="en-US" sz="1800" dirty="0"/>
              <a:t>）构成。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表示实例</a:t>
            </a:r>
            <a:endParaRPr lang="en-US" altLang="zh-CN" dirty="0" smtClean="0"/>
          </a:p>
        </p:txBody>
      </p:sp>
      <p:pic>
        <p:nvPicPr>
          <p:cNvPr id="4" name="图片 2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71" y="3879947"/>
            <a:ext cx="235662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28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79947"/>
            <a:ext cx="218012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25" y="1372425"/>
            <a:ext cx="2376875" cy="13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1222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类的基本格式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67544" y="1779662"/>
          <a:ext cx="8208912" cy="1651000"/>
        </p:xfrm>
        <a:graphic>
          <a:graphicData uri="http://schemas.openxmlformats.org/drawingml/2006/table">
            <a:tbl>
              <a:tblPr firstRow="1" bandRow="1"/>
              <a:tblGrid>
                <a:gridCol w="648072"/>
                <a:gridCol w="7560840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类定义的语法格式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[public][abstract][final]  class  </a:t>
                      </a:r>
                      <a:r>
                        <a:rPr lang="zh-CN" altLang="en-US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类名  </a:t>
                      </a:r>
                      <a:r>
                        <a:rPr lang="en-US" altLang="zh-CN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[extends  </a:t>
                      </a:r>
                      <a:r>
                        <a:rPr lang="zh-CN" altLang="en-US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父类名</a:t>
                      </a:r>
                      <a:r>
                        <a:rPr lang="en-US" altLang="zh-CN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  [implements  </a:t>
                      </a:r>
                      <a:r>
                        <a:rPr lang="zh-CN" altLang="en-US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2,……]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变量声明；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方法声明；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135" y="1911573"/>
            <a:ext cx="536525" cy="5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3491880" y="1136468"/>
            <a:ext cx="2304256" cy="1043367"/>
            <a:chOff x="3491880" y="1136468"/>
            <a:chExt cx="2304256" cy="1043367"/>
          </a:xfrm>
        </p:grpSpPr>
        <p:sp>
          <p:nvSpPr>
            <p:cNvPr id="6" name="圆角矩形 5"/>
            <p:cNvSpPr/>
            <p:nvPr/>
          </p:nvSpPr>
          <p:spPr>
            <a:xfrm>
              <a:off x="4211960" y="1136468"/>
              <a:ext cx="1584176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class </a:t>
              </a:r>
              <a:r>
                <a:rPr lang="zh-CN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</p:txBody>
        </p:sp>
        <p:cxnSp>
          <p:nvCxnSpPr>
            <p:cNvPr id="8" name="直接箭头连接符 7"/>
            <p:cNvCxnSpPr>
              <a:stCxn id="6" idx="1"/>
            </p:cNvCxnSpPr>
            <p:nvPr/>
          </p:nvCxnSpPr>
          <p:spPr>
            <a:xfrm flipH="1">
              <a:off x="3491880" y="1460504"/>
              <a:ext cx="720080" cy="7193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067944" y="1060231"/>
            <a:ext cx="2520280" cy="1043367"/>
            <a:chOff x="3491880" y="1136468"/>
            <a:chExt cx="2520280" cy="1043367"/>
          </a:xfrm>
        </p:grpSpPr>
        <p:sp>
          <p:nvSpPr>
            <p:cNvPr id="16" name="圆角矩形 15"/>
            <p:cNvSpPr/>
            <p:nvPr/>
          </p:nvSpPr>
          <p:spPr>
            <a:xfrm>
              <a:off x="4211960" y="1136468"/>
              <a:ext cx="180020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</a:t>
              </a:r>
              <a:r>
                <a:rPr lang="zh-CN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名：符合标识符定义，通常首字母大写</a:t>
              </a:r>
            </a:p>
          </p:txBody>
        </p:sp>
        <p:cxnSp>
          <p:nvCxnSpPr>
            <p:cNvPr id="17" name="直接箭头连接符 16"/>
            <p:cNvCxnSpPr>
              <a:stCxn id="16" idx="1"/>
            </p:cNvCxnSpPr>
            <p:nvPr/>
          </p:nvCxnSpPr>
          <p:spPr>
            <a:xfrm flipH="1">
              <a:off x="3491880" y="1460504"/>
              <a:ext cx="720080" cy="7193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067944" y="2063417"/>
            <a:ext cx="2520280" cy="878555"/>
            <a:chOff x="3491880" y="1136468"/>
            <a:chExt cx="2520280" cy="878555"/>
          </a:xfrm>
        </p:grpSpPr>
        <p:sp>
          <p:nvSpPr>
            <p:cNvPr id="22" name="圆角矩形 21"/>
            <p:cNvSpPr/>
            <p:nvPr/>
          </p:nvSpPr>
          <p:spPr>
            <a:xfrm>
              <a:off x="4211960" y="1136468"/>
              <a:ext cx="180020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</a:t>
              </a:r>
              <a:r>
                <a:rPr lang="zh-CN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体</a:t>
              </a:r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  <a:r>
                <a:rPr lang="zh-CN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类的定义部分</a:t>
              </a:r>
            </a:p>
          </p:txBody>
        </p:sp>
        <p:cxnSp>
          <p:nvCxnSpPr>
            <p:cNvPr id="23" name="直接箭头连接符 22"/>
            <p:cNvCxnSpPr>
              <a:stCxn id="22" idx="1"/>
            </p:cNvCxnSpPr>
            <p:nvPr/>
          </p:nvCxnSpPr>
          <p:spPr>
            <a:xfrm flipH="1">
              <a:off x="3491880" y="1460504"/>
              <a:ext cx="720080" cy="5545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1155668" y="2448098"/>
            <a:ext cx="2912276" cy="987748"/>
          </a:xfrm>
          <a:prstGeom prst="rect">
            <a:avLst/>
          </a:prstGeom>
          <a:solidFill>
            <a:srgbClr val="C00000">
              <a:alpha val="13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76119"/>
              </p:ext>
            </p:extLst>
          </p:nvPr>
        </p:nvGraphicFramePr>
        <p:xfrm>
          <a:off x="457200" y="3723878"/>
          <a:ext cx="8229600" cy="1193800"/>
        </p:xfrm>
        <a:graphic>
          <a:graphicData uri="http://schemas.openxmlformats.org/drawingml/2006/table">
            <a:tbl>
              <a:tblPr firstRow="1" bandRow="1"/>
              <a:tblGrid>
                <a:gridCol w="658416"/>
                <a:gridCol w="7571184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良好的编程习惯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）类名、实例变量名通常都用名词，能准确描述该变量用做什么或者表示什么，如</a:t>
                      </a:r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hour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）方法名表示行为，因此多用动词，或者动宾结构的词组，如前面的</a:t>
                      </a:r>
                      <a:r>
                        <a:rPr lang="en-US" altLang="zh-CN" sz="1600" dirty="0" err="1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toStdString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solidFill>
                          <a:srgbClr val="FF212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7" y="3945684"/>
            <a:ext cx="406421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8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attribute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特性，属于元模型，是对属性的抽象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property: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属性，通常是指那些具有</a:t>
            </a:r>
            <a:r>
              <a:rPr lang="en-US" altLang="zh-CN" sz="2000" dirty="0" smtClean="0"/>
              <a:t>setter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getter</a:t>
            </a:r>
            <a:r>
              <a:rPr lang="zh-CN" altLang="en-US" sz="2000" dirty="0" smtClean="0"/>
              <a:t>的特性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field: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域，是类的数据成员，若非特别说明，它是非静态的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variable: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变量，具有数据类型，标识符名，同时还有一定的作用域。例如类变量，实例变量，局部变量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35297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慕课视频模板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b="1" dirty="0" smtClean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精品视频.potm" id="{412075F0-1785-42BD-A157-90B9D33B510F}" vid="{2A79D326-1587-4184-A4D5-B6D66FCA324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精品视频</Template>
  <TotalTime>215</TotalTime>
  <Words>1699</Words>
  <Application>Microsoft Office PowerPoint</Application>
  <PresentationFormat>全屏显示(16:9)</PresentationFormat>
  <Paragraphs>185</Paragraphs>
  <Slides>46</Slides>
  <Notes>11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Adobe Gothic Std B</vt:lpstr>
      <vt:lpstr>方正启体简体</vt:lpstr>
      <vt:lpstr>宋体</vt:lpstr>
      <vt:lpstr>微软雅黑</vt:lpstr>
      <vt:lpstr>Arial</vt:lpstr>
      <vt:lpstr>Calibri</vt:lpstr>
      <vt:lpstr>Consolas</vt:lpstr>
      <vt:lpstr>Courier New</vt:lpstr>
      <vt:lpstr>Lucida Console</vt:lpstr>
      <vt:lpstr>Times New Roman</vt:lpstr>
      <vt:lpstr>慕课视频模板</vt:lpstr>
      <vt:lpstr>Document</vt:lpstr>
      <vt:lpstr>时钟应用程序</vt:lpstr>
      <vt:lpstr>时钟应用程序简介</vt:lpstr>
      <vt:lpstr>面向对象基础</vt:lpstr>
      <vt:lpstr>面向对象基础</vt:lpstr>
      <vt:lpstr>面向对象基础</vt:lpstr>
      <vt:lpstr>面向对象基础</vt:lpstr>
      <vt:lpstr>UML表示类和对象</vt:lpstr>
      <vt:lpstr>类的基本格式</vt:lpstr>
      <vt:lpstr>属性</vt:lpstr>
      <vt:lpstr>实例变量</vt:lpstr>
      <vt:lpstr>任务：定义实例变量</vt:lpstr>
      <vt:lpstr>定义实例变量（参考）</vt:lpstr>
      <vt:lpstr>任务：创建/访问类的实例</vt:lpstr>
      <vt:lpstr>创建/访问类的实例（参考）</vt:lpstr>
      <vt:lpstr>扩展：类的成员访问语法</vt:lpstr>
      <vt:lpstr>方法</vt:lpstr>
      <vt:lpstr>方法的定义语法</vt:lpstr>
      <vt:lpstr>修饰符</vt:lpstr>
      <vt:lpstr>修饰符</vt:lpstr>
      <vt:lpstr>返回值</vt:lpstr>
      <vt:lpstr>方法名和方法签名</vt:lpstr>
      <vt:lpstr>参数列表</vt:lpstr>
      <vt:lpstr>相关说明</vt:lpstr>
      <vt:lpstr>方法的调用</vt:lpstr>
      <vt:lpstr>方法调用栈</vt:lpstr>
      <vt:lpstr>静态方法</vt:lpstr>
      <vt:lpstr>静态方法定义</vt:lpstr>
      <vt:lpstr>静态方法调用</vt:lpstr>
      <vt:lpstr>递归方法</vt:lpstr>
      <vt:lpstr>求阶乘</vt:lpstr>
      <vt:lpstr>求3！阶乘示意图</vt:lpstr>
      <vt:lpstr>构造方法</vt:lpstr>
      <vt:lpstr>初始化</vt:lpstr>
      <vt:lpstr>自定义构造方法</vt:lpstr>
      <vt:lpstr>方法重载</vt:lpstr>
      <vt:lpstr>构造方法重载</vt:lpstr>
      <vt:lpstr>this的使用</vt:lpstr>
      <vt:lpstr>使用this区分同名实例变量和形式参数 </vt:lpstr>
      <vt:lpstr>方法的访问权限</vt:lpstr>
      <vt:lpstr>tick方法实现</vt:lpstr>
      <vt:lpstr>代码重构</vt:lpstr>
      <vt:lpstr>Timer和TimerTask</vt:lpstr>
      <vt:lpstr>内部类和匿名内类</vt:lpstr>
      <vt:lpstr>任务：时钟功能的实现</vt:lpstr>
      <vt:lpstr>下一讲</vt:lpstr>
      <vt:lpstr>Java程序设计</vt:lpstr>
    </vt:vector>
  </TitlesOfParts>
  <Company>nbcc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时钟应用程序</dc:title>
  <dc:creator>郑哲</dc:creator>
  <cp:lastModifiedBy>郑哲</cp:lastModifiedBy>
  <cp:revision>31</cp:revision>
  <dcterms:created xsi:type="dcterms:W3CDTF">2015-03-22T14:00:29Z</dcterms:created>
  <dcterms:modified xsi:type="dcterms:W3CDTF">2015-04-03T01:57:50Z</dcterms:modified>
</cp:coreProperties>
</file>