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8" r:id="rId4"/>
    <p:sldId id="267" r:id="rId5"/>
    <p:sldId id="259" r:id="rId6"/>
    <p:sldId id="261" r:id="rId7"/>
    <p:sldId id="26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76484"/>
  </p:normalViewPr>
  <p:slideViewPr>
    <p:cSldViewPr snapToGrid="0" snapToObjects="1">
      <p:cViewPr varScale="1">
        <p:scale>
          <a:sx n="87" d="100"/>
          <a:sy n="87" d="100"/>
        </p:scale>
        <p:origin x="1256"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8DDDC-8C21-314F-9FB3-1CD955EA26E9}" type="datetimeFigureOut">
              <a:rPr lang="en-US" smtClean="0"/>
              <a:t>9/24/18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667C2-4A55-DB40-8017-649C7ECAE638}" type="slidenum">
              <a:rPr lang="en-US" smtClean="0"/>
              <a:t>‹#›</a:t>
            </a:fld>
            <a:endParaRPr lang="en-US"/>
          </a:p>
        </p:txBody>
      </p:sp>
    </p:spTree>
    <p:extLst>
      <p:ext uri="{BB962C8B-B14F-4D97-AF65-F5344CB8AC3E}">
        <p14:creationId xmlns:p14="http://schemas.microsoft.com/office/powerpoint/2010/main" val="13493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a:t>
            </a:r>
            <a:r>
              <a:rPr lang="en-US" baseline="0" dirty="0" smtClean="0"/>
              <a:t> </a:t>
            </a:r>
            <a:r>
              <a:rPr lang="en-US" dirty="0" smtClean="0"/>
              <a:t>This is a paper that recently came</a:t>
            </a:r>
            <a:r>
              <a:rPr lang="en-US" baseline="0" dirty="0" smtClean="0"/>
              <a:t> out in NHB thinking about the dynamics of semantic networks as young children learn new words</a:t>
            </a:r>
            <a:endParaRPr lang="en-US" dirty="0"/>
          </a:p>
        </p:txBody>
      </p:sp>
      <p:sp>
        <p:nvSpPr>
          <p:cNvPr id="4" name="Slide Number Placeholder 3"/>
          <p:cNvSpPr>
            <a:spLocks noGrp="1"/>
          </p:cNvSpPr>
          <p:nvPr>
            <p:ph type="sldNum" sz="quarter" idx="10"/>
          </p:nvPr>
        </p:nvSpPr>
        <p:spPr/>
        <p:txBody>
          <a:bodyPr/>
          <a:lstStyle/>
          <a:p>
            <a:fld id="{FE6667C2-4A55-DB40-8017-649C7ECAE638}" type="slidenum">
              <a:rPr lang="en-US" smtClean="0"/>
              <a:t>1</a:t>
            </a:fld>
            <a:endParaRPr lang="en-US"/>
          </a:p>
        </p:txBody>
      </p:sp>
    </p:spTree>
    <p:extLst>
      <p:ext uri="{BB962C8B-B14F-4D97-AF65-F5344CB8AC3E}">
        <p14:creationId xmlns:p14="http://schemas.microsoft.com/office/powerpoint/2010/main" val="1607380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Knowledge gaps proxy for difficulty</a:t>
            </a:r>
          </a:p>
          <a:p>
            <a:endParaRPr lang="en-US" dirty="0"/>
          </a:p>
        </p:txBody>
      </p:sp>
      <p:sp>
        <p:nvSpPr>
          <p:cNvPr id="4" name="Slide Number Placeholder 3"/>
          <p:cNvSpPr>
            <a:spLocks noGrp="1"/>
          </p:cNvSpPr>
          <p:nvPr>
            <p:ph type="sldNum" sz="quarter" idx="10"/>
          </p:nvPr>
        </p:nvSpPr>
        <p:spPr/>
        <p:txBody>
          <a:bodyPr/>
          <a:lstStyle/>
          <a:p>
            <a:fld id="{FE6667C2-4A55-DB40-8017-649C7ECAE638}" type="slidenum">
              <a:rPr lang="en-US" smtClean="0"/>
              <a:t>2</a:t>
            </a:fld>
            <a:endParaRPr lang="en-US"/>
          </a:p>
        </p:txBody>
      </p:sp>
    </p:spTree>
    <p:extLst>
      <p:ext uri="{BB962C8B-B14F-4D97-AF65-F5344CB8AC3E}">
        <p14:creationId xmlns:p14="http://schemas.microsoft.com/office/powerpoint/2010/main" val="175834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(LEFT)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Word ordering is given based on the month at which 50% of children produce each word.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(RIGHT) Semantic features connect nouns (corresponding to nodes), forming the semantic network.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(CENTER) Combining the binary feature network and word production times creates a growing semantic network with nodes entering based on the first month at which 50% of children can produce the word.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‘knowledge gap’ could be seen as a topological void within the semantic network. The connection pattern between ‘balloon’, ‘bear’, ‘cheese’, and ‘banana’ leave a gap within the graph (top), but the addition of the node corresponding to ‘bus’ and its connections fills in the cavity (bottom).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 </a:t>
            </a:r>
            <a:r>
              <a:rPr lang="en-US" sz="1200" kern="1200" dirty="0" smtClean="0">
                <a:solidFill>
                  <a:schemeClr val="tx1"/>
                </a:solidFill>
                <a:effectLst/>
                <a:latin typeface="+mn-lt"/>
                <a:ea typeface="+mn-ea"/>
                <a:cs typeface="+mn-cs"/>
              </a:rPr>
              <a:t>The features of interest in such a network are then the nodes responsible for filling in the cavity, which correspond to the temporarily missing words. </a:t>
            </a:r>
            <a:endParaRPr lang="en-US" dirty="0" smtClean="0"/>
          </a:p>
          <a:p>
            <a:endParaRPr lang="en-US" dirty="0"/>
          </a:p>
        </p:txBody>
      </p:sp>
      <p:sp>
        <p:nvSpPr>
          <p:cNvPr id="4" name="Slide Number Placeholder 3"/>
          <p:cNvSpPr>
            <a:spLocks noGrp="1"/>
          </p:cNvSpPr>
          <p:nvPr>
            <p:ph type="sldNum" sz="quarter" idx="10"/>
          </p:nvPr>
        </p:nvSpPr>
        <p:spPr/>
        <p:txBody>
          <a:bodyPr/>
          <a:lstStyle/>
          <a:p>
            <a:fld id="{FE6667C2-4A55-DB40-8017-649C7ECAE638}" type="slidenum">
              <a:rPr lang="en-US" smtClean="0"/>
              <a:t>4</a:t>
            </a:fld>
            <a:endParaRPr lang="en-US"/>
          </a:p>
        </p:txBody>
      </p:sp>
    </p:spTree>
    <p:extLst>
      <p:ext uri="{BB962C8B-B14F-4D97-AF65-F5344CB8AC3E}">
        <p14:creationId xmlns:p14="http://schemas.microsoft.com/office/powerpoint/2010/main" val="128638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a:t>
            </a:r>
            <a:r>
              <a:rPr lang="en-US" sz="1200" kern="1200" dirty="0" smtClean="0">
                <a:solidFill>
                  <a:schemeClr val="tx1"/>
                </a:solidFill>
                <a:effectLst/>
                <a:latin typeface="+mn-lt"/>
                <a:ea typeface="+mn-ea"/>
                <a:cs typeface="+mn-cs"/>
              </a:rPr>
              <a:t>allow all groups of completely connected nodes to define entities</a:t>
            </a:r>
            <a:r>
              <a:rPr lang="en-US" sz="1200" kern="1200" baseline="0" dirty="0" smtClean="0">
                <a:solidFill>
                  <a:schemeClr val="tx1"/>
                </a:solidFill>
                <a:effectLst/>
                <a:latin typeface="+mn-lt"/>
                <a:ea typeface="+mn-ea"/>
                <a:cs typeface="+mn-cs"/>
              </a:rPr>
              <a:t> (cliques)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graph = clique complex X(G)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 LOOP of edges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1 cycle; loops of </a:t>
            </a:r>
            <a:r>
              <a:rPr lang="en-US" sz="1200" kern="1200" baseline="0" dirty="0" err="1" smtClean="0">
                <a:solidFill>
                  <a:schemeClr val="tx1"/>
                </a:solidFill>
                <a:effectLst/>
                <a:latin typeface="+mn-lt"/>
                <a:ea typeface="+mn-ea"/>
                <a:cs typeface="+mn-cs"/>
              </a:rPr>
              <a:t>trinalges</a:t>
            </a:r>
            <a:r>
              <a:rPr lang="en-US" sz="1200" kern="1200" baseline="0" dirty="0" smtClean="0">
                <a:solidFill>
                  <a:schemeClr val="tx1"/>
                </a:solidFill>
                <a:effectLst/>
                <a:latin typeface="+mn-lt"/>
                <a:ea typeface="+mn-ea"/>
                <a:cs typeface="+mn-cs"/>
              </a:rPr>
              <a:t>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2 cycle; </a:t>
            </a:r>
            <a:r>
              <a:rPr lang="en-US" sz="1200" kern="1200" baseline="0" dirty="0" err="1" smtClean="0">
                <a:solidFill>
                  <a:schemeClr val="tx1"/>
                </a:solidFill>
                <a:effectLst/>
                <a:latin typeface="+mn-lt"/>
                <a:ea typeface="+mn-ea"/>
                <a:cs typeface="+mn-cs"/>
              </a:rPr>
              <a:t>buttom</a:t>
            </a:r>
            <a:r>
              <a:rPr lang="en-US" sz="1200" kern="1200" baseline="0" dirty="0" smtClean="0">
                <a:solidFill>
                  <a:schemeClr val="tx1"/>
                </a:solidFill>
                <a:effectLst/>
                <a:latin typeface="+mn-lt"/>
                <a:ea typeface="+mn-ea"/>
                <a:cs typeface="+mn-cs"/>
              </a:rPr>
              <a:t> clique formed by maroon </a:t>
            </a:r>
            <a:r>
              <a:rPr lang="en-US" sz="1200" kern="1200" baseline="0" dirty="0" err="1" smtClean="0">
                <a:solidFill>
                  <a:schemeClr val="tx1"/>
                </a:solidFill>
                <a:effectLst/>
                <a:latin typeface="+mn-lt"/>
                <a:ea typeface="+mn-ea"/>
                <a:cs typeface="+mn-cs"/>
              </a:rPr>
              <a:t>poitn</a:t>
            </a:r>
            <a:r>
              <a:rPr lang="en-US" sz="1200" kern="1200" baseline="0" dirty="0" smtClean="0">
                <a:solidFill>
                  <a:schemeClr val="tx1"/>
                </a:solidFill>
                <a:effectLst/>
                <a:latin typeface="+mn-lt"/>
                <a:ea typeface="+mn-ea"/>
                <a:cs typeface="+mn-cs"/>
              </a:rPr>
              <a:t> filling in clique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homology counts the number of cavities in each dimension of a clique complex constructed from a binary graph.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THEN: add time dimension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 SEQUENCE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OF SUBGRPAHS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adding one node at a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summary – allows us to extract the number and dimension along with the longevity of topological cavities throughout the growth process.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 barcode:</a:t>
            </a:r>
            <a:r>
              <a:rPr lang="en-US" baseline="0" dirty="0" smtClean="0"/>
              <a:t> life and death of  1-cycles/2-cyles; </a:t>
            </a:r>
            <a:r>
              <a:rPr lang="en-US" baseline="0" dirty="0" err="1" smtClean="0"/>
              <a:t>beti</a:t>
            </a:r>
            <a:r>
              <a:rPr lang="en-US" baseline="0" dirty="0" smtClean="0"/>
              <a:t> curve number of cycles of each type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E6667C2-4A55-DB40-8017-649C7ECAE638}" type="slidenum">
              <a:rPr lang="en-US" smtClean="0"/>
              <a:t>5</a:t>
            </a:fld>
            <a:endParaRPr lang="en-US"/>
          </a:p>
        </p:txBody>
      </p:sp>
    </p:spTree>
    <p:extLst>
      <p:ext uri="{BB962C8B-B14F-4D97-AF65-F5344CB8AC3E}">
        <p14:creationId xmlns:p14="http://schemas.microsoft.com/office/powerpoint/2010/main" val="68161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further probe mechanisms guiding the evolution of the growing semantic structure, we construct derived n-order complex models that begin with the semantic network and alter either the node ordering or edge placement to determine which (if either) explains the observed evolving architecture.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ask if there are simple rules by which cavities form and evolve in the growing semantic network. We notice that nodes added late in the growth process have higher chances of having a high degree at the time of their addition than nodes added early in the growth process. Thus, one might hypothesize that the empirically observed pattern of </a:t>
            </a:r>
            <a:r>
              <a:rPr lang="en-US" sz="1200" kern="1200" dirty="0" err="1" smtClean="0">
                <a:solidFill>
                  <a:schemeClr val="tx1"/>
                </a:solidFill>
                <a:effectLst/>
                <a:latin typeface="+mn-lt"/>
                <a:ea typeface="+mn-ea"/>
                <a:cs typeface="+mn-cs"/>
              </a:rPr>
              <a:t>Betti</a:t>
            </a:r>
            <a:r>
              <a:rPr lang="en-US" sz="1200" kern="1200" dirty="0" smtClean="0">
                <a:solidFill>
                  <a:schemeClr val="tx1"/>
                </a:solidFill>
                <a:effectLst/>
                <a:latin typeface="+mn-lt"/>
                <a:ea typeface="+mn-ea"/>
                <a:cs typeface="+mn-cs"/>
              </a:rPr>
              <a:t> curves follows simply from a pattern of higher-connectivity nodes added throughout the filtration. Contrary to this simplistic expectation, we observe instead that the degree of nodes varies considerably across time with no salient trend of either a decreasing or increasing node degree (Fig. 4b). Indeed, when the final node is added there exists great variability in node degrees when plotted in the order of node addition.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r>
              <a:rPr lang="en-US" dirty="0" err="1" smtClean="0"/>
              <a:t>Perterupe</a:t>
            </a:r>
            <a:r>
              <a:rPr lang="en-US" dirty="0" smtClean="0"/>
              <a:t> the network in</a:t>
            </a:r>
            <a:r>
              <a:rPr lang="en-US" baseline="0" dirty="0" smtClean="0"/>
              <a:t>  </a:t>
            </a:r>
            <a:r>
              <a:rPr lang="en-US" baseline="0" dirty="0" err="1" smtClean="0"/>
              <a:t>diffefent</a:t>
            </a:r>
            <a:r>
              <a:rPr lang="en-US" baseline="0" dirty="0" smtClean="0"/>
              <a:t> ways with diff generative models</a:t>
            </a:r>
            <a:endParaRPr lang="en-US" dirty="0" smtClean="0"/>
          </a:p>
          <a:p>
            <a:r>
              <a:rPr lang="en-US" dirty="0" smtClean="0"/>
              <a:t>[c] Randomized nodes</a:t>
            </a:r>
          </a:p>
          <a:p>
            <a:r>
              <a:rPr lang="en-US" dirty="0" smtClean="0"/>
              <a:t>[d] Ordered by decreasing</a:t>
            </a:r>
            <a:r>
              <a:rPr lang="en-US" baseline="0" dirty="0" smtClean="0"/>
              <a:t> degree</a:t>
            </a:r>
          </a:p>
          <a:p>
            <a:r>
              <a:rPr lang="en-US" baseline="0" dirty="0" smtClean="0"/>
              <a:t>[e] Ordered from </a:t>
            </a:r>
            <a:r>
              <a:rPr lang="en-US" baseline="0" dirty="0" err="1" smtClean="0"/>
              <a:t>didstance</a:t>
            </a:r>
            <a:r>
              <a:rPr lang="en-US" baseline="0" dirty="0" smtClean="0"/>
              <a:t> to original </a:t>
            </a:r>
            <a:r>
              <a:rPr lang="en-US" baseline="0" dirty="0" err="1" smtClean="0"/>
              <a:t>noded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keep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node ordering constant but now randomly rewire edges while preserving node degree </a:t>
            </a:r>
            <a:r>
              <a:rPr lang="mr-IN"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very different structure</a:t>
            </a:r>
            <a:endParaRPr lang="en-US" dirty="0" smtClean="0"/>
          </a:p>
          <a:p>
            <a:endParaRPr lang="en-US" dirty="0" smtClean="0"/>
          </a:p>
          <a:p>
            <a:endParaRPr lang="en-US" dirty="0" smtClean="0"/>
          </a:p>
          <a:p>
            <a:r>
              <a:rPr lang="en-US" dirty="0" smtClean="0"/>
              <a:t>Different</a:t>
            </a:r>
            <a:r>
              <a:rPr lang="en-US" baseline="0" dirty="0" smtClean="0"/>
              <a:t> domains</a:t>
            </a:r>
          </a:p>
          <a:p>
            <a:r>
              <a:rPr lang="en-US" baseline="0" dirty="0" smtClean="0"/>
              <a:t>Other tests of </a:t>
            </a:r>
            <a:endParaRPr lang="en-US" dirty="0"/>
          </a:p>
        </p:txBody>
      </p:sp>
      <p:sp>
        <p:nvSpPr>
          <p:cNvPr id="4" name="Slide Number Placeholder 3"/>
          <p:cNvSpPr>
            <a:spLocks noGrp="1"/>
          </p:cNvSpPr>
          <p:nvPr>
            <p:ph type="sldNum" sz="quarter" idx="10"/>
          </p:nvPr>
        </p:nvSpPr>
        <p:spPr/>
        <p:txBody>
          <a:bodyPr/>
          <a:lstStyle/>
          <a:p>
            <a:fld id="{FE6667C2-4A55-DB40-8017-649C7ECAE638}" type="slidenum">
              <a:rPr lang="en-US" smtClean="0"/>
              <a:t>6</a:t>
            </a:fld>
            <a:endParaRPr lang="en-US"/>
          </a:p>
        </p:txBody>
      </p:sp>
    </p:spTree>
    <p:extLst>
      <p:ext uri="{BB962C8B-B14F-4D97-AF65-F5344CB8AC3E}">
        <p14:creationId xmlns:p14="http://schemas.microsoft.com/office/powerpoint/2010/main" val="22493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563243-39CF-8245-9D64-A018D6456C07}" type="datetimeFigureOut">
              <a:rPr lang="en-US" smtClean="0"/>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49771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63243-39CF-8245-9D64-A018D6456C07}" type="datetimeFigureOut">
              <a:rPr lang="en-US" smtClean="0"/>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69334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63243-39CF-8245-9D64-A018D6456C07}" type="datetimeFigureOut">
              <a:rPr lang="en-US" smtClean="0"/>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81944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63243-39CF-8245-9D64-A018D6456C07}" type="datetimeFigureOut">
              <a:rPr lang="en-US" smtClean="0"/>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46083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63243-39CF-8245-9D64-A018D6456C07}" type="datetimeFigureOut">
              <a:rPr lang="en-US" smtClean="0"/>
              <a:t>9/24/18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6181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563243-39CF-8245-9D64-A018D6456C07}" type="datetimeFigureOut">
              <a:rPr lang="en-US" smtClean="0"/>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65415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563243-39CF-8245-9D64-A018D6456C07}" type="datetimeFigureOut">
              <a:rPr lang="en-US" smtClean="0"/>
              <a:t>9/24/18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3165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563243-39CF-8245-9D64-A018D6456C07}" type="datetimeFigureOut">
              <a:rPr lang="en-US" smtClean="0"/>
              <a:t>9/24/18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61426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63243-39CF-8245-9D64-A018D6456C07}" type="datetimeFigureOut">
              <a:rPr lang="en-US" smtClean="0"/>
              <a:t>9/24/18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83011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63243-39CF-8245-9D64-A018D6456C07}" type="datetimeFigureOut">
              <a:rPr lang="en-US" smtClean="0"/>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4112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63243-39CF-8245-9D64-A018D6456C07}" type="datetimeFigureOut">
              <a:rPr lang="en-US" smtClean="0"/>
              <a:t>9/24/18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86480-CDE4-8D42-A9DD-A9636AFB2F3E}" type="slidenum">
              <a:rPr lang="en-US" smtClean="0"/>
              <a:t>‹#›</a:t>
            </a:fld>
            <a:endParaRPr lang="en-US"/>
          </a:p>
        </p:txBody>
      </p:sp>
    </p:spTree>
    <p:extLst>
      <p:ext uri="{BB962C8B-B14F-4D97-AF65-F5344CB8AC3E}">
        <p14:creationId xmlns:p14="http://schemas.microsoft.com/office/powerpoint/2010/main" val="16088332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63243-39CF-8245-9D64-A018D6456C07}" type="datetimeFigureOut">
              <a:rPr lang="en-US" smtClean="0"/>
              <a:t>9/24/18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86480-CDE4-8D42-A9DD-A9636AFB2F3E}" type="slidenum">
              <a:rPr lang="en-US" smtClean="0"/>
              <a:t>‹#›</a:t>
            </a:fld>
            <a:endParaRPr lang="en-US"/>
          </a:p>
        </p:txBody>
      </p:sp>
    </p:spTree>
    <p:extLst>
      <p:ext uri="{BB962C8B-B14F-4D97-AF65-F5344CB8AC3E}">
        <p14:creationId xmlns:p14="http://schemas.microsoft.com/office/powerpoint/2010/main" val="194339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83" y="1116781"/>
            <a:ext cx="11285395" cy="3558458"/>
          </a:xfrm>
          <a:prstGeom prst="rect">
            <a:avLst/>
          </a:prstGeom>
        </p:spPr>
      </p:pic>
    </p:spTree>
    <p:extLst>
      <p:ext uri="{BB962C8B-B14F-4D97-AF65-F5344CB8AC3E}">
        <p14:creationId xmlns:p14="http://schemas.microsoft.com/office/powerpoint/2010/main" val="669538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 Book" charset="0"/>
                <a:ea typeface="Avenir Book" charset="0"/>
                <a:cs typeface="Avenir Book" charset="0"/>
              </a:rPr>
              <a:t>Question and motivation</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p:txBody>
          <a:bodyPr>
            <a:normAutofit/>
          </a:bodyPr>
          <a:lstStyle/>
          <a:p>
            <a:r>
              <a:rPr lang="en-US" dirty="0" smtClean="0">
                <a:latin typeface="Avenir Book" charset="0"/>
                <a:ea typeface="Avenir Book" charset="0"/>
                <a:cs typeface="Avenir Book" charset="0"/>
              </a:rPr>
              <a:t>How do kids learn new words</a:t>
            </a:r>
            <a:r>
              <a:rPr lang="en-US" dirty="0" smtClean="0">
                <a:latin typeface="Avenir Book" charset="0"/>
                <a:ea typeface="Avenir Book" charset="0"/>
                <a:cs typeface="Avenir Book" charset="0"/>
              </a:rPr>
              <a:t>?</a:t>
            </a:r>
            <a:endParaRPr lang="en-US" dirty="0" smtClean="0">
              <a:latin typeface="Avenir Book" charset="0"/>
              <a:ea typeface="Avenir Book" charset="0"/>
              <a:cs typeface="Avenir Book" charset="0"/>
            </a:endParaRPr>
          </a:p>
          <a:p>
            <a:r>
              <a:rPr lang="en-US" dirty="0" smtClean="0">
                <a:latin typeface="Avenir Book" charset="0"/>
                <a:ea typeface="Avenir Book" charset="0"/>
                <a:cs typeface="Avenir Book" charset="0"/>
              </a:rPr>
              <a:t>Mediated by </a:t>
            </a:r>
            <a:r>
              <a:rPr lang="en-US" dirty="0" smtClean="0">
                <a:latin typeface="Avenir Book" charset="0"/>
                <a:ea typeface="Avenir Book" charset="0"/>
                <a:cs typeface="Avenir Book" charset="0"/>
              </a:rPr>
              <a:t>relationships between the words that kids already know</a:t>
            </a:r>
            <a:r>
              <a:rPr lang="en-US" dirty="0" smtClean="0">
                <a:latin typeface="Avenir Book" charset="0"/>
                <a:ea typeface="Avenir Book" charset="0"/>
                <a:cs typeface="Avenir Book" charset="0"/>
              </a:rPr>
              <a:t>?</a:t>
            </a:r>
          </a:p>
          <a:p>
            <a:r>
              <a:rPr lang="en-US" dirty="0" smtClean="0">
                <a:latin typeface="Avenir Book" charset="0"/>
                <a:ea typeface="Avenir Book" charset="0"/>
                <a:cs typeface="Avenir Book" charset="0"/>
              </a:rPr>
              <a:t>Existing hypothesis: Word </a:t>
            </a:r>
            <a:r>
              <a:rPr lang="en-US" dirty="0">
                <a:latin typeface="Avenir Book" charset="0"/>
                <a:ea typeface="Avenir Book" charset="0"/>
                <a:cs typeface="Avenir Book" charset="0"/>
              </a:rPr>
              <a:t>is more likely to enter the lexicon the more connected </a:t>
            </a:r>
            <a:r>
              <a:rPr lang="en-US" dirty="0" smtClean="0">
                <a:latin typeface="Avenir Book" charset="0"/>
                <a:ea typeface="Avenir Book" charset="0"/>
                <a:cs typeface="Avenir Book" charset="0"/>
              </a:rPr>
              <a:t>it is to related the </a:t>
            </a:r>
            <a:r>
              <a:rPr lang="en-US" dirty="0">
                <a:latin typeface="Avenir Book" charset="0"/>
                <a:ea typeface="Avenir Book" charset="0"/>
                <a:cs typeface="Avenir Book" charset="0"/>
              </a:rPr>
              <a:t>known </a:t>
            </a:r>
            <a:r>
              <a:rPr lang="en-US" dirty="0" smtClean="0">
                <a:latin typeface="Avenir Book" charset="0"/>
                <a:ea typeface="Avenir Book" charset="0"/>
                <a:cs typeface="Avenir Book" charset="0"/>
              </a:rPr>
              <a:t>words (“preferential attachment”)</a:t>
            </a:r>
          </a:p>
          <a:p>
            <a:r>
              <a:rPr lang="en-US" dirty="0" smtClean="0">
                <a:latin typeface="Avenir Book" charset="0"/>
                <a:ea typeface="Avenir Book" charset="0"/>
                <a:cs typeface="Avenir Book" charset="0"/>
              </a:rPr>
              <a:t>Are there knowledge gaps (missing unifying concept)?</a:t>
            </a:r>
          </a:p>
          <a:p>
            <a:r>
              <a:rPr lang="en-US" dirty="0" smtClean="0">
                <a:latin typeface="Avenir Book" charset="0"/>
                <a:ea typeface="Avenir Book" charset="0"/>
                <a:cs typeface="Avenir Book" charset="0"/>
              </a:rPr>
              <a:t>Cavity as proxy for difficulty in learning word</a:t>
            </a:r>
            <a:endParaRPr lang="en-US" dirty="0" smtClean="0">
              <a:latin typeface="Avenir Book" charset="0"/>
              <a:ea typeface="Avenir Book" charset="0"/>
              <a:cs typeface="Avenir Book" charset="0"/>
            </a:endParaRPr>
          </a:p>
          <a:p>
            <a:r>
              <a:rPr lang="en-US" dirty="0" smtClean="0">
                <a:latin typeface="Avenir Book" charset="0"/>
                <a:ea typeface="Avenir Book" charset="0"/>
                <a:cs typeface="Avenir Book" charset="0"/>
              </a:rPr>
              <a:t>Characterize </a:t>
            </a:r>
            <a:r>
              <a:rPr lang="en-US" dirty="0" smtClean="0">
                <a:latin typeface="Avenir Book" charset="0"/>
                <a:ea typeface="Avenir Book" charset="0"/>
                <a:cs typeface="Avenir Book" charset="0"/>
              </a:rPr>
              <a:t>evolution of </a:t>
            </a:r>
            <a:r>
              <a:rPr lang="en-US" dirty="0" smtClean="0">
                <a:latin typeface="Avenir Book" charset="0"/>
                <a:ea typeface="Avenir Book" charset="0"/>
                <a:cs typeface="Avenir Book" charset="0"/>
              </a:rPr>
              <a:t>cavities in binary network</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16990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 Book" charset="0"/>
                <a:ea typeface="Avenir Book" charset="0"/>
                <a:cs typeface="Avenir Book" charset="0"/>
              </a:rPr>
              <a:t>Method</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a:xfrm>
            <a:off x="838200" y="1825625"/>
            <a:ext cx="5724832" cy="4351338"/>
          </a:xfrm>
        </p:spPr>
        <p:txBody>
          <a:bodyPr/>
          <a:lstStyle/>
          <a:p>
            <a:r>
              <a:rPr lang="en-US" dirty="0" smtClean="0">
                <a:latin typeface="Avenir Book" charset="0"/>
                <a:ea typeface="Avenir Book" charset="0"/>
                <a:cs typeface="Avenir Book" charset="0"/>
              </a:rPr>
              <a:t>Parent report data (MacArthur-Bates </a:t>
            </a:r>
            <a:r>
              <a:rPr lang="en-US" dirty="0">
                <a:latin typeface="Avenir Book" charset="0"/>
                <a:ea typeface="Avenir Book" charset="0"/>
                <a:cs typeface="Avenir Book" charset="0"/>
              </a:rPr>
              <a:t>Communicative Development </a:t>
            </a:r>
            <a:r>
              <a:rPr lang="en-US" dirty="0" smtClean="0">
                <a:latin typeface="Avenir Book" charset="0"/>
                <a:ea typeface="Avenir Book" charset="0"/>
                <a:cs typeface="Avenir Book" charset="0"/>
              </a:rPr>
              <a:t>Inventory) from 5511 parents of kids (16-30 </a:t>
            </a:r>
            <a:r>
              <a:rPr lang="en-US" dirty="0" err="1" smtClean="0">
                <a:latin typeface="Avenir Book" charset="0"/>
                <a:ea typeface="Avenir Book" charset="0"/>
                <a:cs typeface="Avenir Book" charset="0"/>
              </a:rPr>
              <a:t>mo</a:t>
            </a:r>
            <a:r>
              <a:rPr lang="en-US" dirty="0" smtClean="0">
                <a:latin typeface="Avenir Book" charset="0"/>
                <a:ea typeface="Avenir Book" charset="0"/>
                <a:cs typeface="Avenir Book" charset="0"/>
              </a:rPr>
              <a:t>) </a:t>
            </a:r>
          </a:p>
          <a:p>
            <a:r>
              <a:rPr lang="en-US" dirty="0" smtClean="0">
                <a:latin typeface="Avenir Book" charset="0"/>
                <a:ea typeface="Avenir Book" charset="0"/>
                <a:cs typeface="Avenir Book" charset="0"/>
              </a:rPr>
              <a:t>120 English nouns</a:t>
            </a:r>
          </a:p>
          <a:p>
            <a:r>
              <a:rPr lang="en-US" dirty="0" smtClean="0">
                <a:latin typeface="Avenir Book" charset="0"/>
                <a:ea typeface="Avenir Book" charset="0"/>
                <a:cs typeface="Avenir Book" charset="0"/>
              </a:rPr>
              <a:t>Age of acquisition = month at which &gt; 50% of kids said word</a:t>
            </a:r>
          </a:p>
          <a:p>
            <a:r>
              <a:rPr lang="en-US" dirty="0" smtClean="0">
                <a:latin typeface="Avenir Book" charset="0"/>
                <a:ea typeface="Avenir Book" charset="0"/>
                <a:cs typeface="Avenir Book" charset="0"/>
              </a:rPr>
              <a:t>Produces ordering of words based on 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919" y="634180"/>
            <a:ext cx="4828614" cy="5964084"/>
          </a:xfrm>
          <a:prstGeom prst="rect">
            <a:avLst/>
          </a:prstGeom>
        </p:spPr>
      </p:pic>
    </p:spTree>
    <p:extLst>
      <p:ext uri="{BB962C8B-B14F-4D97-AF65-F5344CB8AC3E}">
        <p14:creationId xmlns:p14="http://schemas.microsoft.com/office/powerpoint/2010/main" val="1362552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 Book" charset="0"/>
                <a:ea typeface="Avenir Book" charset="0"/>
                <a:cs typeface="Avenir Book" charset="0"/>
              </a:rPr>
              <a:t>Method</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a:xfrm>
            <a:off x="838200" y="1825625"/>
            <a:ext cx="3597762" cy="4351338"/>
          </a:xfrm>
        </p:spPr>
        <p:txBody>
          <a:bodyPr/>
          <a:lstStyle/>
          <a:p>
            <a:r>
              <a:rPr lang="en-US" dirty="0" smtClean="0">
                <a:latin typeface="Avenir Book" charset="0"/>
                <a:ea typeface="Avenir Book" charset="0"/>
                <a:cs typeface="Avenir Book" charset="0"/>
              </a:rPr>
              <a:t>Create network where nodes are words</a:t>
            </a:r>
          </a:p>
          <a:p>
            <a:r>
              <a:rPr lang="en-US" dirty="0" smtClean="0">
                <a:latin typeface="Avenir Book" charset="0"/>
                <a:ea typeface="Avenir Book" charset="0"/>
                <a:cs typeface="Avenir Book" charset="0"/>
              </a:rPr>
              <a:t>Edges between words where feature shared (based on human judgements)</a:t>
            </a:r>
          </a:p>
          <a:p>
            <a:endParaRPr lang="en-US" dirty="0" smtClean="0">
              <a:latin typeface="Avenir Book" charset="0"/>
              <a:ea typeface="Avenir Book" charset="0"/>
              <a:cs typeface="Avenir Book"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962" y="1690688"/>
            <a:ext cx="7756038" cy="3943196"/>
          </a:xfrm>
          <a:prstGeom prst="rect">
            <a:avLst/>
          </a:prstGeom>
        </p:spPr>
      </p:pic>
    </p:spTree>
    <p:extLst>
      <p:ext uri="{BB962C8B-B14F-4D97-AF65-F5344CB8AC3E}">
        <p14:creationId xmlns:p14="http://schemas.microsoft.com/office/powerpoint/2010/main" val="141939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332" y="1682600"/>
            <a:ext cx="8500480" cy="4389339"/>
          </a:xfrm>
          <a:prstGeom prst="rect">
            <a:avLst/>
          </a:prstGeom>
        </p:spPr>
      </p:pic>
      <p:sp>
        <p:nvSpPr>
          <p:cNvPr id="5" name="Title 1"/>
          <p:cNvSpPr>
            <a:spLocks noGrp="1"/>
          </p:cNvSpPr>
          <p:nvPr>
            <p:ph type="title"/>
          </p:nvPr>
        </p:nvSpPr>
        <p:spPr>
          <a:xfrm>
            <a:off x="513735" y="247137"/>
            <a:ext cx="10515600" cy="1325563"/>
          </a:xfrm>
        </p:spPr>
        <p:txBody>
          <a:bodyPr/>
          <a:lstStyle/>
          <a:p>
            <a:r>
              <a:rPr lang="en-US" dirty="0" smtClean="0">
                <a:latin typeface="Avenir Book" charset="0"/>
                <a:ea typeface="Avenir Book" charset="0"/>
                <a:cs typeface="Avenir Book" charset="0"/>
              </a:rPr>
              <a:t>Method</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1800728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696" y="109601"/>
            <a:ext cx="7779507" cy="6636091"/>
          </a:xfrm>
          <a:prstGeom prst="rect">
            <a:avLst/>
          </a:prstGeom>
        </p:spPr>
      </p:pic>
      <p:sp>
        <p:nvSpPr>
          <p:cNvPr id="5" name="Title 1"/>
          <p:cNvSpPr>
            <a:spLocks noGrp="1"/>
          </p:cNvSpPr>
          <p:nvPr>
            <p:ph type="title"/>
          </p:nvPr>
        </p:nvSpPr>
        <p:spPr>
          <a:xfrm>
            <a:off x="513735" y="247137"/>
            <a:ext cx="10515600" cy="1325563"/>
          </a:xfrm>
        </p:spPr>
        <p:txBody>
          <a:bodyPr/>
          <a:lstStyle/>
          <a:p>
            <a:r>
              <a:rPr lang="en-US" dirty="0" smtClean="0">
                <a:latin typeface="Avenir Book" charset="0"/>
                <a:ea typeface="Avenir Book" charset="0"/>
                <a:cs typeface="Avenir Book" charset="0"/>
              </a:rPr>
              <a:t>Results</a:t>
            </a: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926752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703" y="365125"/>
            <a:ext cx="10515600" cy="1325563"/>
          </a:xfrm>
        </p:spPr>
        <p:txBody>
          <a:bodyPr/>
          <a:lstStyle/>
          <a:p>
            <a:r>
              <a:rPr lang="en-US" dirty="0" smtClean="0">
                <a:latin typeface="Avenir Book" charset="0"/>
                <a:ea typeface="Avenir Book" charset="0"/>
                <a:cs typeface="Avenir Book" charset="0"/>
              </a:rPr>
              <a:t>Conclusion</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a:xfrm>
            <a:off x="808703" y="1825625"/>
            <a:ext cx="10515600" cy="4351338"/>
          </a:xfrm>
        </p:spPr>
        <p:txBody>
          <a:bodyPr>
            <a:normAutofit/>
          </a:bodyPr>
          <a:lstStyle/>
          <a:p>
            <a:r>
              <a:rPr lang="en-US" dirty="0">
                <a:latin typeface="Avenir Book" charset="0"/>
                <a:ea typeface="Avenir Book" charset="0"/>
                <a:cs typeface="Avenir Book" charset="0"/>
              </a:rPr>
              <a:t>L</a:t>
            </a:r>
            <a:r>
              <a:rPr lang="en-US" dirty="0" smtClean="0">
                <a:latin typeface="Avenir Book" charset="0"/>
                <a:ea typeface="Avenir Book" charset="0"/>
                <a:cs typeface="Avenir Book" charset="0"/>
              </a:rPr>
              <a:t>ong-persisting </a:t>
            </a:r>
            <a:r>
              <a:rPr lang="en-US" dirty="0">
                <a:latin typeface="Avenir Book" charset="0"/>
                <a:ea typeface="Avenir Book" charset="0"/>
                <a:cs typeface="Avenir Book" charset="0"/>
              </a:rPr>
              <a:t>cavities of varying </a:t>
            </a:r>
            <a:r>
              <a:rPr lang="en-US" dirty="0" smtClean="0">
                <a:latin typeface="Avenir Book" charset="0"/>
                <a:ea typeface="Avenir Book" charset="0"/>
                <a:cs typeface="Avenir Book" charset="0"/>
              </a:rPr>
              <a:t>dimensionality (contra strict preferential attachment rule)</a:t>
            </a:r>
          </a:p>
          <a:p>
            <a:r>
              <a:rPr lang="en-US" dirty="0" smtClean="0">
                <a:latin typeface="Avenir Book" charset="0"/>
                <a:ea typeface="Avenir Book" charset="0"/>
                <a:cs typeface="Avenir Book" charset="0"/>
              </a:rPr>
              <a:t>Semantic network growth is a robust phenomenon that can accommodate many local changes without abrupt restructuring of its large-scale organization </a:t>
            </a:r>
          </a:p>
          <a:p>
            <a:r>
              <a:rPr lang="en-US" dirty="0" smtClean="0">
                <a:latin typeface="Avenir Book" charset="0"/>
                <a:ea typeface="Avenir Book" charset="0"/>
                <a:cs typeface="Avenir Book" charset="0"/>
              </a:rPr>
              <a:t>Robust to input of learner</a:t>
            </a:r>
          </a:p>
          <a:p>
            <a:r>
              <a:rPr lang="en-US" dirty="0" smtClean="0">
                <a:latin typeface="Avenir Book" charset="0"/>
                <a:ea typeface="Avenir Book" charset="0"/>
                <a:cs typeface="Avenir Book" charset="0"/>
              </a:rPr>
              <a:t>Edge </a:t>
            </a:r>
            <a:r>
              <a:rPr lang="en-US" dirty="0">
                <a:latin typeface="Avenir Book" charset="0"/>
                <a:ea typeface="Avenir Book" charset="0"/>
                <a:cs typeface="Avenir Book" charset="0"/>
              </a:rPr>
              <a:t>properties are more </a:t>
            </a:r>
            <a:r>
              <a:rPr lang="en-US" dirty="0" smtClean="0">
                <a:latin typeface="Avenir Book" charset="0"/>
                <a:ea typeface="Avenir Book" charset="0"/>
                <a:cs typeface="Avenir Book" charset="0"/>
              </a:rPr>
              <a:t>important</a:t>
            </a:r>
          </a:p>
          <a:p>
            <a:endParaRPr lang="en-US" dirty="0"/>
          </a:p>
          <a:p>
            <a:pPr lvl="1"/>
            <a:endParaRPr lang="en-US" dirty="0"/>
          </a:p>
          <a:p>
            <a:endParaRPr lang="en-US" dirty="0"/>
          </a:p>
        </p:txBody>
      </p:sp>
    </p:spTree>
    <p:extLst>
      <p:ext uri="{BB962C8B-B14F-4D97-AF65-F5344CB8AC3E}">
        <p14:creationId xmlns:p14="http://schemas.microsoft.com/office/powerpoint/2010/main" val="16111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venir Book" charset="0"/>
                <a:ea typeface="Avenir Book" charset="0"/>
                <a:cs typeface="Avenir Book" charset="0"/>
              </a:rPr>
              <a:t>Some thoughts</a:t>
            </a:r>
            <a:r>
              <a:rPr lang="mr-IN" dirty="0" smtClean="0">
                <a:latin typeface="Avenir Book" charset="0"/>
                <a:ea typeface="Avenir Book" charset="0"/>
                <a:cs typeface="Avenir Book" charset="0"/>
              </a:rPr>
              <a:t>…</a:t>
            </a:r>
            <a:endParaRPr lang="en-US" dirty="0">
              <a:latin typeface="Avenir Book" charset="0"/>
              <a:ea typeface="Avenir Book" charset="0"/>
              <a:cs typeface="Avenir Book" charset="0"/>
            </a:endParaRPr>
          </a:p>
        </p:txBody>
      </p:sp>
      <p:sp>
        <p:nvSpPr>
          <p:cNvPr id="3" name="Content Placeholder 2"/>
          <p:cNvSpPr>
            <a:spLocks noGrp="1"/>
          </p:cNvSpPr>
          <p:nvPr>
            <p:ph idx="1"/>
          </p:nvPr>
        </p:nvSpPr>
        <p:spPr/>
        <p:txBody>
          <a:bodyPr/>
          <a:lstStyle/>
          <a:p>
            <a:r>
              <a:rPr lang="en-US" dirty="0">
                <a:latin typeface="Avenir Book" charset="0"/>
                <a:ea typeface="Avenir Book" charset="0"/>
                <a:cs typeface="Avenir Book" charset="0"/>
              </a:rPr>
              <a:t>No evidence that kid similarity is same as </a:t>
            </a:r>
            <a:r>
              <a:rPr lang="en-US" dirty="0" smtClean="0">
                <a:latin typeface="Avenir Book" charset="0"/>
                <a:ea typeface="Avenir Book" charset="0"/>
                <a:cs typeface="Avenir Book" charset="0"/>
              </a:rPr>
              <a:t>adult (e.g. what </a:t>
            </a:r>
            <a:r>
              <a:rPr lang="en-US" dirty="0">
                <a:latin typeface="Avenir Book" charset="0"/>
                <a:ea typeface="Avenir Book" charset="0"/>
                <a:cs typeface="Avenir Book" charset="0"/>
              </a:rPr>
              <a:t>if you need to know the word to id the feature as </a:t>
            </a:r>
            <a:r>
              <a:rPr lang="en-US" dirty="0" smtClean="0">
                <a:latin typeface="Avenir Book" charset="0"/>
                <a:ea typeface="Avenir Book" charset="0"/>
                <a:cs typeface="Avenir Book" charset="0"/>
              </a:rPr>
              <a:t>relevant)</a:t>
            </a:r>
            <a:endParaRPr lang="en-US" dirty="0">
              <a:latin typeface="Avenir Book" charset="0"/>
              <a:ea typeface="Avenir Book" charset="0"/>
              <a:cs typeface="Avenir Book" charset="0"/>
            </a:endParaRPr>
          </a:p>
          <a:p>
            <a:r>
              <a:rPr lang="en-US" dirty="0">
                <a:latin typeface="Avenir Book" charset="0"/>
                <a:ea typeface="Avenir Book" charset="0"/>
                <a:cs typeface="Avenir Book" charset="0"/>
              </a:rPr>
              <a:t>Not clear this represents the edge of individual kids semantic network</a:t>
            </a:r>
          </a:p>
          <a:p>
            <a:r>
              <a:rPr lang="en-US" dirty="0">
                <a:latin typeface="Avenir Book" charset="0"/>
                <a:ea typeface="Avenir Book" charset="0"/>
                <a:cs typeface="Avenir Book" charset="0"/>
              </a:rPr>
              <a:t>To what extent are these gaps an artifact of looking at a constrained </a:t>
            </a:r>
            <a:r>
              <a:rPr lang="en-US" dirty="0" smtClean="0">
                <a:latin typeface="Avenir Book" charset="0"/>
                <a:ea typeface="Avenir Book" charset="0"/>
                <a:cs typeface="Avenir Book" charset="0"/>
              </a:rPr>
              <a:t>network?</a:t>
            </a:r>
            <a:endParaRPr lang="en-US" dirty="0">
              <a:latin typeface="Avenir Book" charset="0"/>
              <a:ea typeface="Avenir Book" charset="0"/>
              <a:cs typeface="Avenir Book" charset="0"/>
            </a:endParaRPr>
          </a:p>
          <a:p>
            <a:r>
              <a:rPr lang="en-US" dirty="0">
                <a:latin typeface="Avenir Book" charset="0"/>
                <a:ea typeface="Avenir Book" charset="0"/>
                <a:cs typeface="Avenir Book" charset="0"/>
              </a:rPr>
              <a:t>Predict features of slow-to-learn words</a:t>
            </a:r>
            <a:r>
              <a:rPr lang="en-US" dirty="0" smtClean="0">
                <a:latin typeface="Avenir Book" charset="0"/>
                <a:ea typeface="Avenir Book" charset="0"/>
                <a:cs typeface="Avenir Book" charset="0"/>
              </a:rPr>
              <a:t>?</a:t>
            </a:r>
            <a:endParaRPr lang="en-US" dirty="0">
              <a:latin typeface="Avenir Book" charset="0"/>
              <a:ea typeface="Avenir Book" charset="0"/>
              <a:cs typeface="Avenir Book" charset="0"/>
            </a:endParaRPr>
          </a:p>
          <a:p>
            <a:r>
              <a:rPr lang="en-US" dirty="0">
                <a:latin typeface="Avenir Book" charset="0"/>
                <a:ea typeface="Avenir Book" charset="0"/>
                <a:cs typeface="Avenir Book" charset="0"/>
              </a:rPr>
              <a:t>If semantic structure varies across languages, should predict different words should be hard to learn cross-linguistically</a:t>
            </a:r>
          </a:p>
          <a:p>
            <a:endParaRPr lang="en-US" dirty="0"/>
          </a:p>
        </p:txBody>
      </p:sp>
    </p:spTree>
    <p:extLst>
      <p:ext uri="{BB962C8B-B14F-4D97-AF65-F5344CB8AC3E}">
        <p14:creationId xmlns:p14="http://schemas.microsoft.com/office/powerpoint/2010/main" val="1123172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11709</TotalTime>
  <Words>832</Words>
  <Application>Microsoft Macintosh PowerPoint</Application>
  <PresentationFormat>Widescreen</PresentationFormat>
  <Paragraphs>64</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Avenir Book</vt:lpstr>
      <vt:lpstr>Calibri</vt:lpstr>
      <vt:lpstr>Calibri Light</vt:lpstr>
      <vt:lpstr>Mangal</vt:lpstr>
      <vt:lpstr>Arial</vt:lpstr>
      <vt:lpstr>Office Theme</vt:lpstr>
      <vt:lpstr>PowerPoint Presentation</vt:lpstr>
      <vt:lpstr>Question and motivation</vt:lpstr>
      <vt:lpstr>Method</vt:lpstr>
      <vt:lpstr>Method</vt:lpstr>
      <vt:lpstr>Method</vt:lpstr>
      <vt:lpstr>Results</vt:lpstr>
      <vt:lpstr>Conclusion</vt:lpstr>
      <vt:lpstr>Some thoughts…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 lewis</dc:creator>
  <cp:lastModifiedBy>molly lewis</cp:lastModifiedBy>
  <cp:revision>22</cp:revision>
  <cp:lastPrinted>2018-09-24T19:31:19Z</cp:lastPrinted>
  <dcterms:created xsi:type="dcterms:W3CDTF">2018-09-10T15:17:44Z</dcterms:created>
  <dcterms:modified xsi:type="dcterms:W3CDTF">2018-10-02T17:45:50Z</dcterms:modified>
</cp:coreProperties>
</file>