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7" r:id="rId2"/>
    <p:sldId id="276" r:id="rId3"/>
    <p:sldId id="271" r:id="rId4"/>
    <p:sldId id="285" r:id="rId5"/>
    <p:sldId id="286" r:id="rId6"/>
    <p:sldId id="287" r:id="rId7"/>
    <p:sldId id="283" r:id="rId8"/>
    <p:sldId id="284" r:id="rId9"/>
    <p:sldId id="279" r:id="rId10"/>
    <p:sldId id="280" r:id="rId11"/>
    <p:sldId id="274" r:id="rId12"/>
    <p:sldId id="289" r:id="rId13"/>
    <p:sldId id="288" r:id="rId14"/>
    <p:sldId id="290" r:id="rId15"/>
    <p:sldId id="291" r:id="rId16"/>
    <p:sldId id="292" r:id="rId17"/>
    <p:sldId id="293" r:id="rId18"/>
    <p:sldId id="278" r:id="rId19"/>
    <p:sldId id="281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8"/>
    <p:restoredTop sz="72063"/>
  </p:normalViewPr>
  <p:slideViewPr>
    <p:cSldViewPr snapToGrid="0" snapToObjects="1">
      <p:cViewPr varScale="1">
        <p:scale>
          <a:sx n="80" d="100"/>
          <a:sy n="80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377CE-E564-3848-A190-DC1868881D47}" type="datetimeFigureOut">
              <a:rPr lang="en-US" smtClean="0"/>
              <a:t>3/7/18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C3D21-22B2-4149-A9C9-4B394D406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08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Potential, What are the most interesting questions these data can answer; how to frame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41095-62D6-0142-BB60-44EB529BB0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22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Identify relevant feature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C3D21-22B2-4149-A9C9-4B394D4066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13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C3D21-22B2-4149-A9C9-4B394D4066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93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-&gt; Late talkers</a:t>
            </a:r>
            <a:r>
              <a:rPr lang="en-US" baseline="0" dirty="0" smtClean="0"/>
              <a:t> know more odd ball words</a:t>
            </a:r>
          </a:p>
          <a:p>
            <a:r>
              <a:rPr lang="en-US" baseline="0" dirty="0" smtClean="0"/>
              <a:t>-&gt; </a:t>
            </a:r>
            <a:r>
              <a:rPr lang="en-US" baseline="0" dirty="0" err="1" smtClean="0"/>
              <a:t>Pherpas</a:t>
            </a:r>
            <a:r>
              <a:rPr lang="en-US" baseline="0" dirty="0" smtClean="0"/>
              <a:t> LT have trouble learning new words because of the weird structure of words they already know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C3D21-22B2-4149-A9C9-4B394D4066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9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C3D21-22B2-4149-A9C9-4B394D4066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00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C3D21-22B2-4149-A9C9-4B394D4066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23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156 children &gt;1 </a:t>
            </a:r>
            <a:r>
              <a:rPr lang="en-US" dirty="0" err="1" smtClean="0"/>
              <a:t>trancript</a:t>
            </a:r>
            <a:r>
              <a:rPr lang="en-US" dirty="0" smtClean="0"/>
              <a:t> 1</a:t>
            </a:r>
            <a:r>
              <a:rPr lang="en-US" u="sng" dirty="0" smtClean="0"/>
              <a:t>8-42</a:t>
            </a:r>
            <a:r>
              <a:rPr lang="en-US" u="sng" baseline="0" dirty="0" smtClean="0"/>
              <a:t> month age bin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C3D21-22B2-4149-A9C9-4B394D4066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1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0 -160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C3D21-22B2-4149-A9C9-4B394D4066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91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C3D21-22B2-4149-A9C9-4B394D40669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48F-706C-4C41-B386-F982DB8A4C12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3700-5B5D-3148-B746-4692AA049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48F-706C-4C41-B386-F982DB8A4C12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3700-5B5D-3148-B746-4692AA049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48F-706C-4C41-B386-F982DB8A4C12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3700-5B5D-3148-B746-4692AA049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48F-706C-4C41-B386-F982DB8A4C12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3700-5B5D-3148-B746-4692AA049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48F-706C-4C41-B386-F982DB8A4C12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3700-5B5D-3148-B746-4692AA049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48F-706C-4C41-B386-F982DB8A4C12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3700-5B5D-3148-B746-4692AA049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48F-706C-4C41-B386-F982DB8A4C12}" type="datetimeFigureOut">
              <a:rPr lang="en-US" smtClean="0"/>
              <a:t>3/7/18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3700-5B5D-3148-B746-4692AA049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48F-706C-4C41-B386-F982DB8A4C12}" type="datetimeFigureOut">
              <a:rPr lang="en-US" smtClean="0"/>
              <a:t>3/7/18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3700-5B5D-3148-B746-4692AA049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48F-706C-4C41-B386-F982DB8A4C12}" type="datetimeFigureOut">
              <a:rPr lang="en-US" smtClean="0"/>
              <a:t>3/7/18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3700-5B5D-3148-B746-4692AA049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48F-706C-4C41-B386-F982DB8A4C12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3700-5B5D-3148-B746-4692AA049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48F-706C-4C41-B386-F982DB8A4C12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3700-5B5D-3148-B746-4692AA049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C448F-706C-4C41-B386-F982DB8A4C12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F3700-5B5D-3148-B746-4692AA049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8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71" y="3764265"/>
            <a:ext cx="8827228" cy="576118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Molly Lewis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4321" y="192413"/>
            <a:ext cx="8793278" cy="6465153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 cmpd="sng">
                <a:solidFill>
                  <a:schemeClr val="tx1"/>
                </a:solidFill>
              </a:ln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2421" y="2024119"/>
            <a:ext cx="83916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Do “seed words” boost vocabulary growth?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0466" y="4610504"/>
            <a:ext cx="8827228" cy="2893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i="1" dirty="0" smtClean="0">
              <a:solidFill>
                <a:schemeClr val="tx1"/>
              </a:solidFill>
            </a:endParaRPr>
          </a:p>
          <a:p>
            <a:endParaRPr lang="en-US" sz="2400" i="1" dirty="0" smtClean="0">
              <a:solidFill>
                <a:schemeClr val="tx1"/>
              </a:solidFill>
            </a:endParaRPr>
          </a:p>
          <a:p>
            <a:endParaRPr lang="en-US" sz="2400" i="1" dirty="0" smtClean="0">
              <a:solidFill>
                <a:schemeClr val="tx1"/>
              </a:solidFill>
            </a:endParaRPr>
          </a:p>
          <a:p>
            <a:r>
              <a:rPr lang="en-US" sz="2000" i="1" dirty="0" err="1" smtClean="0">
                <a:solidFill>
                  <a:schemeClr val="tx1"/>
                </a:solidFill>
              </a:rPr>
              <a:t>Lupyan</a:t>
            </a:r>
            <a:r>
              <a:rPr lang="en-US" sz="2000" i="1" dirty="0" smtClean="0">
                <a:solidFill>
                  <a:schemeClr val="tx1"/>
                </a:solidFill>
              </a:rPr>
              <a:t> Lab Meeting, </a:t>
            </a:r>
            <a:r>
              <a:rPr lang="en-US" sz="2000" i="1" dirty="0">
                <a:solidFill>
                  <a:schemeClr val="tx1"/>
                </a:solidFill>
              </a:rPr>
              <a:t>8</a:t>
            </a:r>
            <a:r>
              <a:rPr lang="en-US" sz="2000" i="1" dirty="0" smtClean="0">
                <a:solidFill>
                  <a:schemeClr val="tx1"/>
                </a:solidFill>
              </a:rPr>
              <a:t> March 2018</a:t>
            </a:r>
            <a:endParaRPr 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85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35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Goal: Identify set of words with low and high inductive potential  (non-seed vs. seed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Ultimate goal is to then use these words to test a causal hypothesis </a:t>
            </a:r>
          </a:p>
          <a:p>
            <a:pPr marL="0" indent="0">
              <a:buNone/>
            </a:pP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Teach kids words, and ask whether kids who learn seed words know more words at t2, relative to t1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60735" y="268874"/>
            <a:ext cx="7886700" cy="1325563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Avenir Book" charset="0"/>
                <a:ea typeface="Avenir Book" charset="0"/>
                <a:cs typeface="Avenir Book" charset="0"/>
              </a:rPr>
              <a:t>The current project</a:t>
            </a:r>
            <a:endParaRPr lang="en-US" sz="3200" b="1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44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871" y="10731"/>
            <a:ext cx="8868277" cy="132556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en-US" sz="3200" dirty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3200" dirty="0">
                <a:latin typeface="Avenir Book" charset="0"/>
                <a:ea typeface="Avenir Book" charset="0"/>
                <a:cs typeface="Avenir Book" charset="0"/>
              </a:rPr>
              <a:t>Method: </a:t>
            </a:r>
            <a:r>
              <a:rPr lang="en-US" sz="3200" dirty="0" smtClean="0">
                <a:latin typeface="Avenir Book" charset="0"/>
                <a:ea typeface="Avenir Book" charset="0"/>
                <a:cs typeface="Avenir Book" charset="0"/>
              </a:rPr>
              <a:t>Longitudinal </a:t>
            </a:r>
            <a:r>
              <a:rPr lang="en-US" sz="3200" dirty="0">
                <a:latin typeface="Avenir Book" charset="0"/>
                <a:ea typeface="Avenir Book" charset="0"/>
                <a:cs typeface="Avenir Book" charset="0"/>
              </a:rPr>
              <a:t>data from CHILDES</a:t>
            </a:r>
            <a:br>
              <a:rPr lang="en-US" sz="3200" dirty="0">
                <a:latin typeface="Avenir Book" charset="0"/>
                <a:ea typeface="Avenir Book" charset="0"/>
                <a:cs typeface="Avenir Book" charset="0"/>
              </a:rPr>
            </a:br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40" y="1336294"/>
            <a:ext cx="7945855" cy="52645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83717" y="636817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156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4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21" y="850232"/>
            <a:ext cx="8177573" cy="5653631"/>
          </a:xfrm>
        </p:spPr>
      </p:pic>
      <p:sp>
        <p:nvSpPr>
          <p:cNvPr id="5" name="TextBox 4"/>
          <p:cNvSpPr txBox="1"/>
          <p:nvPr/>
        </p:nvSpPr>
        <p:spPr>
          <a:xfrm>
            <a:off x="8005011" y="631919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 = 107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22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Method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For each time point, aggregate all transcript to create a single “corpus”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Define vocabulary at each time point 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Kid knows word if they produce it at least N times (= 5)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Problem: Vocabulary size correlated with transcript length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Measure vocabulary size by residualizing out transcript length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284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27" y="788737"/>
            <a:ext cx="87122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83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90" y="921752"/>
            <a:ext cx="80010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58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Kernal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word in vocabulary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Using dictionaries intended for non-speaker of English, 1255 word in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Kernal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18" y="3016252"/>
            <a:ext cx="6166184" cy="383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01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108" y="44533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venir Book" charset="0"/>
                <a:ea typeface="Avenir Book" charset="0"/>
                <a:cs typeface="Avenir Book" charset="0"/>
              </a:rPr>
              <a:t>Does </a:t>
            </a:r>
            <a:r>
              <a:rPr lang="en-US" sz="4000" dirty="0" err="1" smtClean="0">
                <a:latin typeface="Avenir Book" charset="0"/>
                <a:ea typeface="Avenir Book" charset="0"/>
                <a:cs typeface="Avenir Book" charset="0"/>
              </a:rPr>
              <a:t>Kernal</a:t>
            </a:r>
            <a:r>
              <a:rPr lang="en-US" sz="4000" dirty="0" smtClean="0">
                <a:latin typeface="Avenir Book" charset="0"/>
                <a:ea typeface="Avenir Book" charset="0"/>
                <a:cs typeface="Avenir Book" charset="0"/>
              </a:rPr>
              <a:t> vocab size at </a:t>
            </a:r>
            <a:r>
              <a:rPr lang="en-US" sz="4000" i="1" dirty="0" smtClean="0">
                <a:latin typeface="Avenir Book" charset="0"/>
                <a:ea typeface="Avenir Book" charset="0"/>
                <a:cs typeface="Avenir Book" charset="0"/>
              </a:rPr>
              <a:t>t</a:t>
            </a:r>
            <a:r>
              <a:rPr lang="en-US" sz="4000" dirty="0" smtClean="0">
                <a:latin typeface="Avenir Book" charset="0"/>
                <a:ea typeface="Avenir Book" charset="0"/>
                <a:cs typeface="Avenir Book" charset="0"/>
              </a:rPr>
              <a:t>1 predict vocab size at </a:t>
            </a:r>
            <a:r>
              <a:rPr lang="en-US" sz="4000" i="1" dirty="0" smtClean="0">
                <a:latin typeface="Avenir Book" charset="0"/>
                <a:ea typeface="Avenir Book" charset="0"/>
                <a:cs typeface="Avenir Book" charset="0"/>
              </a:rPr>
              <a:t>t</a:t>
            </a:r>
            <a:r>
              <a:rPr lang="en-US" sz="4000" dirty="0" smtClean="0">
                <a:latin typeface="Avenir Book" charset="0"/>
                <a:ea typeface="Avenir Book" charset="0"/>
                <a:cs typeface="Avenir Book" charset="0"/>
              </a:rPr>
              <a:t>2?</a:t>
            </a:r>
            <a:endParaRPr lang="en-US" sz="40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24"/>
          <a:stretch/>
        </p:blipFill>
        <p:spPr>
          <a:xfrm>
            <a:off x="400108" y="3336758"/>
            <a:ext cx="7905360" cy="14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04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822" y="3839146"/>
            <a:ext cx="1110102" cy="1164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355" y="3839146"/>
            <a:ext cx="845255" cy="10419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431" y="3868520"/>
            <a:ext cx="1182509" cy="11825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20208" y="2007306"/>
            <a:ext cx="1614639" cy="523216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800" b="1" i="1" dirty="0">
                <a:solidFill>
                  <a:srgbClr val="0000FF"/>
                </a:solidFill>
                <a:latin typeface="Century Gothic"/>
                <a:cs typeface="Century Gothic"/>
              </a:rPr>
              <a:t>“apple”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339872" y="2642307"/>
            <a:ext cx="0" cy="105833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544940" y="4569884"/>
            <a:ext cx="117404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068007" y="4561418"/>
            <a:ext cx="117404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43279" y="2753974"/>
            <a:ext cx="1865179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dirty="0" smtClean="0"/>
              <a:t>Mapping Problem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>
            <a:off x="4607985" y="2938638"/>
            <a:ext cx="535294" cy="1846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68716" y="5218155"/>
            <a:ext cx="2398754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dirty="0" smtClean="0"/>
              <a:t>Generalization Problem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3"/>
          </p:cNvCxnSpPr>
          <p:nvPr/>
        </p:nvCxnSpPr>
        <p:spPr>
          <a:xfrm flipV="1">
            <a:off x="5567470" y="4744864"/>
            <a:ext cx="155293" cy="6579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2985211" y="4731243"/>
            <a:ext cx="155283" cy="6579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58773" y="4046665"/>
            <a:ext cx="351043" cy="523216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22389" y="4038199"/>
            <a:ext cx="351043" cy="523216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3677" y="2889919"/>
            <a:ext cx="351043" cy="523216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800" dirty="0"/>
              <a:t>?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The word learning problem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44355" y="6355318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(Lewis &amp; Frank, 2013b)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9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Here’s the </a:t>
            </a:r>
            <a:r>
              <a:rPr lang="en-US" dirty="0" err="1" smtClean="0"/>
              <a:t>lognitidunal</a:t>
            </a:r>
            <a:r>
              <a:rPr lang="en-US" dirty="0" smtClean="0"/>
              <a:t> data look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7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8"/>
          <a:stretch/>
        </p:blipFill>
        <p:spPr>
          <a:xfrm>
            <a:off x="506185" y="1409819"/>
            <a:ext cx="7864929" cy="5162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900" y="323850"/>
            <a:ext cx="5824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>Children’s vocabulary grows rapidly</a:t>
            </a:r>
            <a:endParaRPr lang="en-US" sz="2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20" y="785515"/>
            <a:ext cx="5160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 smtClean="0">
                <a:latin typeface="Avenir Book" charset="0"/>
                <a:ea typeface="Avenir Book" charset="0"/>
                <a:cs typeface="Avenir Book" charset="0"/>
              </a:rPr>
              <a:t>…</a:t>
            </a:r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> but there’s a lot of variability</a:t>
            </a:r>
            <a:endParaRPr lang="en-US" sz="2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80431" y="6488668"/>
            <a:ext cx="3210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Avenir Book" charset="0"/>
                <a:ea typeface="Avenir Book" charset="0"/>
                <a:cs typeface="Avenir Book" charset="0"/>
              </a:rPr>
              <a:t>Wordbank</a:t>
            </a:r>
            <a:r>
              <a:rPr lang="en-US" dirty="0">
                <a:solidFill>
                  <a:srgbClr val="000000"/>
                </a:solidFill>
                <a:latin typeface="Avenir Book" charset="0"/>
                <a:ea typeface="Avenir Book" charset="0"/>
                <a:cs typeface="Avenir Book" charset="0"/>
              </a:rPr>
              <a:t> (Frank et al., </a:t>
            </a:r>
            <a:r>
              <a:rPr lang="en-US" dirty="0" smtClean="0">
                <a:solidFill>
                  <a:srgbClr val="000000"/>
                </a:solidFill>
                <a:latin typeface="Avenir Book" charset="0"/>
                <a:ea typeface="Avenir Book" charset="0"/>
                <a:cs typeface="Avenir Book" charset="0"/>
              </a:rPr>
              <a:t>2016)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747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Meausre</a:t>
            </a:r>
            <a:r>
              <a:rPr lang="en-US" dirty="0" smtClean="0"/>
              <a:t> of vocab -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0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692" y="2354347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Hypothesis: </a:t>
            </a:r>
            <a:br>
              <a:rPr lang="en-US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en-US" dirty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Some words are more helpful for learning new words than others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56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Avenir Book" charset="0"/>
                <a:ea typeface="Avenir Book" charset="0"/>
                <a:cs typeface="Avenir Book" charset="0"/>
              </a:rPr>
              <a:t>Beckage</a:t>
            </a:r>
            <a:r>
              <a:rPr lang="en-US" sz="3200" dirty="0" smtClean="0">
                <a:latin typeface="Avenir Book" charset="0"/>
                <a:ea typeface="Avenir Book" charset="0"/>
                <a:cs typeface="Avenir Book" charset="0"/>
              </a:rPr>
              <a:t>, Hills, Smith, 2011</a:t>
            </a:r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343900" cy="480377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Compared children with small and large vocabularies, given their age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Built network of each child’s vocab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Nodes = words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Links = likelihood of two words co-occurring in speech two child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(link if in top 5)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Network statistics:</a:t>
            </a:r>
          </a:p>
          <a:p>
            <a:pPr lvl="1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In degree </a:t>
            </a:r>
            <a:r>
              <a:rPr lang="mr-IN" dirty="0" smtClean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mean number of edges pointing toward a node</a:t>
            </a:r>
          </a:p>
          <a:p>
            <a:pPr lvl="1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Clustering </a:t>
            </a:r>
            <a:r>
              <a:rPr lang="mr-IN" dirty="0" smtClean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proportion connection of nodes </a:t>
            </a:r>
          </a:p>
          <a:p>
            <a:pPr lvl="1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Geodesic distance </a:t>
            </a:r>
            <a:r>
              <a:rPr lang="mr-IN" dirty="0" smtClean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mean shortest path between two nodes</a:t>
            </a:r>
          </a:p>
        </p:txBody>
      </p:sp>
    </p:spTree>
    <p:extLst>
      <p:ext uri="{BB962C8B-B14F-4D97-AF65-F5344CB8AC3E}">
        <p14:creationId xmlns:p14="http://schemas.microsoft.com/office/powerpoint/2010/main" val="20943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355600"/>
            <a:ext cx="8737600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Avenir Book" charset="0"/>
                <a:ea typeface="Avenir Book" charset="0"/>
                <a:cs typeface="Avenir Book" charset="0"/>
              </a:rPr>
              <a:t>Beckage</a:t>
            </a:r>
            <a:r>
              <a:rPr lang="en-US" sz="3200" dirty="0" smtClean="0">
                <a:latin typeface="Avenir Book" charset="0"/>
                <a:ea typeface="Avenir Book" charset="0"/>
                <a:cs typeface="Avenir Book" charset="0"/>
              </a:rPr>
              <a:t>, Hills, and Smith, 2011</a:t>
            </a:r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343900" cy="48037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Late talks know “odd ball” words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Perhaps there’s a causal link between current vocab and learning new words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That is, LT have trouble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learning new words because of the weird structure of words they already know 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If true, we should be able to predict how many words a child will know in the future, based on the words they already know</a:t>
            </a:r>
          </a:p>
        </p:txBody>
      </p:sp>
    </p:spTree>
    <p:extLst>
      <p:ext uri="{BB962C8B-B14F-4D97-AF65-F5344CB8AC3E}">
        <p14:creationId xmlns:p14="http://schemas.microsoft.com/office/powerpoint/2010/main" val="1899185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>
                <a:latin typeface="Avenir Book" charset="0"/>
                <a:ea typeface="Avenir Book" charset="0"/>
                <a:cs typeface="Avenir Book" charset="0"/>
              </a:rPr>
              <a:t>Beckage</a:t>
            </a:r>
            <a:r>
              <a:rPr lang="en-US" sz="3200" dirty="0" smtClean="0">
                <a:latin typeface="Avenir Book" charset="0"/>
                <a:ea typeface="Avenir Book" charset="0"/>
                <a:cs typeface="Avenir Book" charset="0"/>
              </a:rPr>
              <a:t> and </a:t>
            </a:r>
            <a:r>
              <a:rPr lang="en-US" sz="3200" dirty="0" err="1" smtClean="0">
                <a:latin typeface="Avenir Book" charset="0"/>
                <a:ea typeface="Avenir Book" charset="0"/>
                <a:cs typeface="Avenir Book" charset="0"/>
              </a:rPr>
              <a:t>Colugna</a:t>
            </a:r>
            <a:r>
              <a:rPr lang="en-US" sz="3200" dirty="0" smtClean="0">
                <a:latin typeface="Avenir Book" charset="0"/>
                <a:ea typeface="Avenir Book" charset="0"/>
                <a:cs typeface="Avenir Book" charset="0"/>
              </a:rPr>
              <a:t>, 2013</a:t>
            </a:r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51025"/>
          </a:xfrm>
        </p:spPr>
        <p:txBody>
          <a:bodyPr/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Can you predict what words a child will know at a given age?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Null model: What proportion of the population know a word, given their age?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8179" y="6043227"/>
            <a:ext cx="163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venir Book" charset="0"/>
                <a:ea typeface="Avenir Book" charset="0"/>
                <a:cs typeface="Avenir Book" charset="0"/>
              </a:rPr>
              <a:t>16 months</a:t>
            </a:r>
            <a:endParaRPr lang="en-US" sz="24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0167" y="3982300"/>
            <a:ext cx="1436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venir Book" charset="0"/>
                <a:ea typeface="Avenir Book" charset="0"/>
                <a:cs typeface="Avenir Book" charset="0"/>
              </a:rPr>
              <a:t>“blue”?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0167" y="5107633"/>
            <a:ext cx="5203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venir Book" charset="0"/>
                <a:ea typeface="Avenir Book" charset="0"/>
                <a:cs typeface="Avenir Book" charset="0"/>
              </a:rPr>
              <a:t>65% of 18 month olds know blue =&gt;</a:t>
            </a:r>
          </a:p>
          <a:p>
            <a:r>
              <a:rPr lang="en-US" sz="2400" b="1" dirty="0" smtClean="0">
                <a:latin typeface="Avenir Book" charset="0"/>
                <a:ea typeface="Avenir Book" charset="0"/>
                <a:cs typeface="Avenir Book" charset="0"/>
              </a:rPr>
              <a:t>P(Jane knows “blue”) = .65</a:t>
            </a:r>
            <a:endParaRPr lang="en-US" sz="24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67326" y="4013078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venir Book" charset="0"/>
                <a:ea typeface="Avenir Book" charset="0"/>
                <a:cs typeface="Avenir Book" charset="0"/>
              </a:rPr>
              <a:t>Jane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701" y="4546939"/>
            <a:ext cx="982341" cy="135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23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5086" y="2659503"/>
            <a:ext cx="163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venir Book" charset="0"/>
                <a:ea typeface="Avenir Book" charset="0"/>
                <a:cs typeface="Avenir Book" charset="0"/>
              </a:rPr>
              <a:t>16 months</a:t>
            </a:r>
            <a:endParaRPr lang="en-US" sz="24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12843" y="567799"/>
            <a:ext cx="1436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venir Book" charset="0"/>
                <a:ea typeface="Avenir Book" charset="0"/>
                <a:cs typeface="Avenir Book" charset="0"/>
              </a:rPr>
              <a:t>“blue”?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94233" y="630058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venir Book" charset="0"/>
                <a:ea typeface="Avenir Book" charset="0"/>
                <a:cs typeface="Avenir Book" charset="0"/>
              </a:rPr>
              <a:t>Jane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608" y="1163215"/>
            <a:ext cx="982341" cy="13577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65712" y="2659503"/>
            <a:ext cx="163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venir Book" charset="0"/>
                <a:ea typeface="Avenir Book" charset="0"/>
                <a:cs typeface="Avenir Book" charset="0"/>
              </a:rPr>
              <a:t>15 months</a:t>
            </a:r>
            <a:endParaRPr lang="en-US" sz="24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64859" y="629354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venir Book" charset="0"/>
                <a:ea typeface="Avenir Book" charset="0"/>
                <a:cs typeface="Avenir Book" charset="0"/>
              </a:rPr>
              <a:t>Jane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039" y="1512126"/>
            <a:ext cx="729909" cy="10088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3336" y="1037789"/>
            <a:ext cx="1378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venir Book" charset="0"/>
                <a:ea typeface="Avenir Book" charset="0"/>
                <a:cs typeface="Avenir Book" charset="0"/>
              </a:rPr>
              <a:t>“red”</a:t>
            </a:r>
          </a:p>
          <a:p>
            <a:r>
              <a:rPr lang="en-US" sz="2400" b="1" dirty="0" smtClean="0">
                <a:latin typeface="Avenir Book" charset="0"/>
                <a:ea typeface="Avenir Book" charset="0"/>
                <a:cs typeface="Avenir Book" charset="0"/>
              </a:rPr>
              <a:t>“yellow”</a:t>
            </a:r>
          </a:p>
          <a:p>
            <a:r>
              <a:rPr lang="en-US" sz="2400" b="1" dirty="0" smtClean="0">
                <a:latin typeface="Avenir Book" charset="0"/>
                <a:ea typeface="Avenir Book" charset="0"/>
                <a:cs typeface="Avenir Book" charset="0"/>
              </a:rPr>
              <a:t>...</a:t>
            </a:r>
            <a:endParaRPr lang="en-US" sz="24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162111" y="3771153"/>
            <a:ext cx="6687344" cy="1595548"/>
            <a:chOff x="2388407" y="4599251"/>
            <a:chExt cx="6687344" cy="1595548"/>
          </a:xfrm>
        </p:grpSpPr>
        <p:sp>
          <p:nvSpPr>
            <p:cNvPr id="6" name="TextBox 5"/>
            <p:cNvSpPr txBox="1"/>
            <p:nvPr/>
          </p:nvSpPr>
          <p:spPr>
            <a:xfrm>
              <a:off x="2388407" y="4599251"/>
              <a:ext cx="668734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Avenir Book" charset="0"/>
                  <a:ea typeface="Avenir Book" charset="0"/>
                  <a:cs typeface="Avenir Book" charset="0"/>
                </a:rPr>
                <a:t>P(Jane knows “blue”|{”</a:t>
              </a:r>
              <a:r>
                <a:rPr lang="en-US" sz="2400" b="1" dirty="0" err="1" smtClean="0">
                  <a:latin typeface="Avenir Book" charset="0"/>
                  <a:ea typeface="Avenir Book" charset="0"/>
                  <a:cs typeface="Avenir Book" charset="0"/>
                </a:rPr>
                <a:t>red”|”yellow</a:t>
              </a:r>
              <a:r>
                <a:rPr lang="en-US" sz="2400" b="1" dirty="0" smtClean="0">
                  <a:latin typeface="Avenir Book" charset="0"/>
                  <a:ea typeface="Avenir Book" charset="0"/>
                  <a:cs typeface="Avenir Book" charset="0"/>
                </a:rPr>
                <a:t>”}) =</a:t>
              </a:r>
            </a:p>
            <a:p>
              <a:endParaRPr lang="en-US" sz="2400" b="1" dirty="0" smtClean="0">
                <a:latin typeface="Avenir Book" charset="0"/>
                <a:ea typeface="Avenir Book" charset="0"/>
                <a:cs typeface="Avenir Book" charset="0"/>
              </a:endParaRPr>
            </a:p>
            <a:p>
              <a:r>
                <a:rPr lang="en-US" sz="2400" b="1" dirty="0" smtClean="0">
                  <a:latin typeface="Avenir Book" charset="0"/>
                  <a:ea typeface="Avenir Book" charset="0"/>
                  <a:cs typeface="Avenir Book" charset="0"/>
                </a:rPr>
                <a:t>P(“blue” and “red”)   +  P(“blue” and “yellow”)</a:t>
              </a:r>
            </a:p>
            <a:p>
              <a:endParaRPr lang="en-US" sz="2400" b="1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516928" y="5733134"/>
              <a:ext cx="25779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872563" y="5733134"/>
              <a:ext cx="307671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938087" y="5733134"/>
              <a:ext cx="12980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Avenir Book" charset="0"/>
                  <a:ea typeface="Avenir Book" charset="0"/>
                  <a:cs typeface="Avenir Book" charset="0"/>
                </a:rPr>
                <a:t>P(“red”)</a:t>
              </a:r>
              <a:endParaRPr lang="en-US" sz="2400" b="1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03768" y="5733134"/>
              <a:ext cx="17155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Avenir Book" charset="0"/>
                  <a:ea typeface="Avenir Book" charset="0"/>
                  <a:cs typeface="Avenir Book" charset="0"/>
                </a:rPr>
                <a:t>P(“yellow”)</a:t>
              </a:r>
              <a:endParaRPr lang="en-US" sz="2400" b="1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800034" y="5951476"/>
            <a:ext cx="8062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8-19% improvement over null</a:t>
            </a:r>
            <a:endParaRPr lang="en-US" sz="2800" b="1" dirty="0">
              <a:solidFill>
                <a:srgbClr val="FF000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6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11" y="-29369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venir Book" charset="0"/>
                <a:ea typeface="Avenir Book" charset="0"/>
                <a:cs typeface="Avenir Book" charset="0"/>
              </a:rPr>
              <a:t>Which words are helpful?</a:t>
            </a:r>
            <a:endParaRPr lang="en-US" sz="32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5" y="1022477"/>
            <a:ext cx="7886700" cy="13701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What is the smallest set of words you need in order to define the meanings of all other words in a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dictionary?</a:t>
            </a:r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94" y="2282743"/>
            <a:ext cx="5543952" cy="422592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696167" y="642415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smtClean="0">
                <a:latin typeface="Avenir Book" charset="0"/>
                <a:ea typeface="Avenir Book" charset="0"/>
                <a:cs typeface="Avenir Book" charset="0"/>
              </a:rPr>
              <a:t>(Vincent-</a:t>
            </a:r>
            <a:r>
              <a:rPr lang="en-US" sz="2000" dirty="0" err="1" smtClean="0">
                <a:latin typeface="Avenir Book" charset="0"/>
                <a:ea typeface="Avenir Book" charset="0"/>
                <a:cs typeface="Avenir Book" charset="0"/>
              </a:rPr>
              <a:t>Lamare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 et al., 2016)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023814" y="3532963"/>
            <a:ext cx="1344706" cy="6544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44746" y="4193443"/>
            <a:ext cx="18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1 % - can define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rest of dictionary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060389" y="4379664"/>
            <a:ext cx="1216441" cy="4487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69120" y="3262314"/>
            <a:ext cx="18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10 % - can define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rest of dictionary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573458" y="5307757"/>
            <a:ext cx="1513281" cy="3312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26707" y="5118516"/>
            <a:ext cx="2045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Strongly connected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subset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61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6401</TotalTime>
  <Words>594</Words>
  <Application>Microsoft Macintosh PowerPoint</Application>
  <PresentationFormat>On-screen Show (4:3)</PresentationFormat>
  <Paragraphs>98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Avenir Book</vt:lpstr>
      <vt:lpstr>Calibri</vt:lpstr>
      <vt:lpstr>Calibri Light</vt:lpstr>
      <vt:lpstr>Century Gothic</vt:lpstr>
      <vt:lpstr>Arial</vt:lpstr>
      <vt:lpstr>Office Theme</vt:lpstr>
      <vt:lpstr>PowerPoint Presentation</vt:lpstr>
      <vt:lpstr>PowerPoint Presentation</vt:lpstr>
      <vt:lpstr>Hypothesis:   Some words are more helpful for learning new words than others</vt:lpstr>
      <vt:lpstr>Beckage, Hills, Smith, 2011</vt:lpstr>
      <vt:lpstr>PowerPoint Presentation</vt:lpstr>
      <vt:lpstr>Beckage, Hills, and Smith, 2011</vt:lpstr>
      <vt:lpstr>Beckage and Colugna, 2013</vt:lpstr>
      <vt:lpstr>PowerPoint Presentation</vt:lpstr>
      <vt:lpstr>Which words are helpful?</vt:lpstr>
      <vt:lpstr>The current project</vt:lpstr>
      <vt:lpstr> Method: Longitudinal data from CHILDES </vt:lpstr>
      <vt:lpstr>PowerPoint Presentation</vt:lpstr>
      <vt:lpstr>Method</vt:lpstr>
      <vt:lpstr>PowerPoint Presentation</vt:lpstr>
      <vt:lpstr>PowerPoint Presentation</vt:lpstr>
      <vt:lpstr>Kernal word in vocabulary</vt:lpstr>
      <vt:lpstr>Does Kernal vocab size at t1 predict vocab size at t2?</vt:lpstr>
      <vt:lpstr>The word learning problem</vt:lpstr>
      <vt:lpstr>Here’s the lognitidunal data look like</vt:lpstr>
      <vt:lpstr>Meausre of vocab - 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lewis</dc:creator>
  <cp:lastModifiedBy>molly lewis</cp:lastModifiedBy>
  <cp:revision>56</cp:revision>
  <dcterms:created xsi:type="dcterms:W3CDTF">2017-10-11T14:37:19Z</dcterms:created>
  <dcterms:modified xsi:type="dcterms:W3CDTF">2018-03-08T18:51:09Z</dcterms:modified>
</cp:coreProperties>
</file>