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7" r:id="rId2"/>
    <p:sldId id="276" r:id="rId3"/>
    <p:sldId id="271" r:id="rId4"/>
    <p:sldId id="285" r:id="rId5"/>
    <p:sldId id="286" r:id="rId6"/>
    <p:sldId id="287" r:id="rId7"/>
    <p:sldId id="283" r:id="rId8"/>
    <p:sldId id="284" r:id="rId9"/>
    <p:sldId id="279" r:id="rId10"/>
    <p:sldId id="280" r:id="rId11"/>
    <p:sldId id="274" r:id="rId12"/>
    <p:sldId id="289" r:id="rId13"/>
    <p:sldId id="288" r:id="rId14"/>
    <p:sldId id="290" r:id="rId15"/>
    <p:sldId id="291" r:id="rId16"/>
    <p:sldId id="292" r:id="rId17"/>
    <p:sldId id="293" r:id="rId18"/>
    <p:sldId id="294" r:id="rId19"/>
    <p:sldId id="278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4"/>
    <p:restoredTop sz="72006"/>
  </p:normalViewPr>
  <p:slideViewPr>
    <p:cSldViewPr snapToGrid="0" snapToObjects="1">
      <p:cViewPr varScale="1">
        <p:scale>
          <a:sx n="79" d="100"/>
          <a:sy n="79" d="100"/>
        </p:scale>
        <p:origin x="2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77CE-E564-3848-A190-DC1868881D47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C3D21-22B2-4149-A9C9-4B394D406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0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Potential, What are the most interesting questions these data can answer; how to frame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1095-62D6-0142-BB60-44EB529BB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22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core words </a:t>
            </a:r>
            <a:r>
              <a:rPr lang="en-US" baseline="0" dirty="0" err="1" smtClean="0"/>
              <a:t>knolwege</a:t>
            </a:r>
            <a:r>
              <a:rPr lang="en-US" baseline="0" dirty="0" smtClean="0"/>
              <a:t> vs. non-core words`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8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 relevant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9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-&gt; Late talkers</a:t>
            </a:r>
            <a:r>
              <a:rPr lang="en-US" baseline="0" dirty="0" smtClean="0"/>
              <a:t> know more odd ball words</a:t>
            </a:r>
          </a:p>
          <a:p>
            <a:r>
              <a:rPr lang="en-US" baseline="0" dirty="0" smtClean="0"/>
              <a:t>-&gt; </a:t>
            </a:r>
            <a:r>
              <a:rPr lang="en-US" baseline="0" dirty="0" err="1" smtClean="0"/>
              <a:t>Pherpas</a:t>
            </a:r>
            <a:r>
              <a:rPr lang="en-US" baseline="0" dirty="0" smtClean="0"/>
              <a:t> LT have trouble learning new words because of the weird structure of words they already know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9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00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23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156 children &gt;1 </a:t>
            </a:r>
            <a:r>
              <a:rPr lang="en-US" dirty="0" err="1" smtClean="0"/>
              <a:t>trancript</a:t>
            </a:r>
            <a:r>
              <a:rPr lang="en-US" dirty="0" smtClean="0"/>
              <a:t> 1</a:t>
            </a:r>
            <a:r>
              <a:rPr lang="en-US" u="sng" dirty="0" smtClean="0"/>
              <a:t>8-42</a:t>
            </a:r>
            <a:r>
              <a:rPr lang="en-US" u="sng" baseline="0" dirty="0" smtClean="0"/>
              <a:t> month age bin</a:t>
            </a:r>
          </a:p>
          <a:p>
            <a:endParaRPr lang="en-US" u="sng" baseline="0" dirty="0" smtClean="0"/>
          </a:p>
          <a:p>
            <a:r>
              <a:rPr lang="en-US" u="sng" baseline="0" dirty="0" smtClean="0"/>
              <a:t>variability in words- high variability   words as less predictive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0 -160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1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normalize</a:t>
            </a:r>
            <a:r>
              <a:rPr lang="en-US" baseline="0" dirty="0" smtClean="0"/>
              <a:t> by number of 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C3D21-22B2-4149-A9C9-4B394D4066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7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48F-706C-4C41-B386-F982DB8A4C1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C448F-706C-4C41-B386-F982DB8A4C12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3700-5B5D-3148-B746-4692AA04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8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71" y="3764265"/>
            <a:ext cx="8827228" cy="576118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Molly Lewis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321" y="192413"/>
            <a:ext cx="8793278" cy="6465153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2421" y="2024119"/>
            <a:ext cx="83916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Do “seed words” boost vocabulary growth?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0466" y="4610504"/>
            <a:ext cx="8827228" cy="289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 smtClean="0">
              <a:solidFill>
                <a:schemeClr val="tx1"/>
              </a:solidFill>
            </a:endParaRPr>
          </a:p>
          <a:p>
            <a:endParaRPr lang="en-US" sz="2400" i="1" dirty="0" smtClean="0">
              <a:solidFill>
                <a:schemeClr val="tx1"/>
              </a:solidFill>
            </a:endParaRPr>
          </a:p>
          <a:p>
            <a:endParaRPr lang="en-US" sz="2400" i="1" dirty="0" smtClean="0">
              <a:solidFill>
                <a:schemeClr val="tx1"/>
              </a:solidFill>
            </a:endParaRPr>
          </a:p>
          <a:p>
            <a:r>
              <a:rPr lang="en-US" sz="2000" i="1" dirty="0" err="1" smtClean="0">
                <a:solidFill>
                  <a:schemeClr val="tx1"/>
                </a:solidFill>
              </a:rPr>
              <a:t>Lupyan</a:t>
            </a:r>
            <a:r>
              <a:rPr lang="en-US" sz="2000" i="1" dirty="0" smtClean="0">
                <a:solidFill>
                  <a:schemeClr val="tx1"/>
                </a:solidFill>
              </a:rPr>
              <a:t> Lab Meeting, </a:t>
            </a:r>
            <a:r>
              <a:rPr lang="en-US" sz="2000" i="1" dirty="0">
                <a:solidFill>
                  <a:schemeClr val="tx1"/>
                </a:solidFill>
              </a:rPr>
              <a:t>8</a:t>
            </a:r>
            <a:r>
              <a:rPr lang="en-US" sz="2000" i="1" dirty="0" smtClean="0">
                <a:solidFill>
                  <a:schemeClr val="tx1"/>
                </a:solidFill>
              </a:rPr>
              <a:t> March 2018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8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35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Goal: Identify set of words with low and high inductive potential  (non-seed vs. seed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Ultimate goal is to then use these words to test a causal hypothesis </a:t>
            </a:r>
          </a:p>
          <a:p>
            <a:pPr marL="0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Teach kids words, and ask whether kids who learn seed words know more words at t2, relative to t1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0735" y="268874"/>
            <a:ext cx="7886700" cy="132556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Avenir Book" charset="0"/>
                <a:ea typeface="Avenir Book" charset="0"/>
                <a:cs typeface="Avenir Book" charset="0"/>
              </a:rPr>
              <a:t>The current project</a:t>
            </a:r>
            <a:endParaRPr lang="en-US" sz="32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871" y="10731"/>
            <a:ext cx="8868277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3200" dirty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Method: 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Longitudinal </a:t>
            </a: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data from CHILDES</a:t>
            </a:r>
            <a:br>
              <a:rPr lang="en-US" sz="3200" dirty="0">
                <a:latin typeface="Avenir Book" charset="0"/>
                <a:ea typeface="Avenir Book" charset="0"/>
                <a:cs typeface="Avenir Book" charset="0"/>
              </a:rPr>
            </a:b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0" y="1336294"/>
            <a:ext cx="7945855" cy="5264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83717" y="63681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156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1" y="850232"/>
            <a:ext cx="8177573" cy="5653631"/>
          </a:xfrm>
        </p:spPr>
      </p:pic>
      <p:sp>
        <p:nvSpPr>
          <p:cNvPr id="5" name="TextBox 4"/>
          <p:cNvSpPr txBox="1"/>
          <p:nvPr/>
        </p:nvSpPr>
        <p:spPr>
          <a:xfrm>
            <a:off x="8005011" y="631919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 = 107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Method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For each time point, aggregate all transcript to create a single “corpus”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Define vocabulary at each time point 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Kid knows word if they produce it at least N times (= 5)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Problem: Vocabulary size correlated with transcript length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Measure vocabulary size by residualizing out transcript length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27" y="788737"/>
            <a:ext cx="87122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0" y="921752"/>
            <a:ext cx="8001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Kernal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word in vocabulary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Using dictionaries intended for non-speaker of English, 1255 word in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Kernal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18" y="3016252"/>
            <a:ext cx="6166184" cy="383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108" y="44533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Does </a:t>
            </a:r>
            <a:r>
              <a:rPr lang="en-US" sz="4000" dirty="0" err="1" smtClean="0">
                <a:latin typeface="Avenir Book" charset="0"/>
                <a:ea typeface="Avenir Book" charset="0"/>
                <a:cs typeface="Avenir Book" charset="0"/>
              </a:rPr>
              <a:t>Kernal</a:t>
            </a: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 vocab size at </a:t>
            </a:r>
            <a:r>
              <a:rPr lang="en-US" sz="4000" i="1" dirty="0" smtClean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1 predict vocab size at </a:t>
            </a:r>
            <a:r>
              <a:rPr lang="en-US" sz="4000" i="1" dirty="0" smtClean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sz="4000" dirty="0" smtClean="0">
                <a:latin typeface="Avenir Book" charset="0"/>
                <a:ea typeface="Avenir Book" charset="0"/>
                <a:cs typeface="Avenir Book" charset="0"/>
              </a:rPr>
              <a:t>2?</a:t>
            </a:r>
            <a:endParaRPr lang="en-US" sz="40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4"/>
          <a:stretch/>
        </p:blipFill>
        <p:spPr>
          <a:xfrm>
            <a:off x="400108" y="3336758"/>
            <a:ext cx="7905360" cy="14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0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Regression for each word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</a:t>
            </a:r>
            <a:r>
              <a:rPr lang="en-US" dirty="0" err="1" smtClean="0"/>
              <a:t>esidualized</a:t>
            </a:r>
            <a:r>
              <a:rPr lang="en-US" dirty="0" smtClean="0"/>
              <a:t> </a:t>
            </a:r>
            <a:r>
              <a:rPr lang="en-US" dirty="0"/>
              <a:t>number of words </a:t>
            </a:r>
            <a:r>
              <a:rPr lang="en-US" dirty="0" smtClean="0"/>
              <a:t>~ Age + age difference + </a:t>
            </a:r>
            <a:r>
              <a:rPr lang="en-US" dirty="0" err="1" smtClean="0"/>
              <a:t>residualized</a:t>
            </a:r>
            <a:r>
              <a:rPr lang="en-US" dirty="0" smtClean="0"/>
              <a:t> number of words +</a:t>
            </a:r>
            <a:r>
              <a:rPr lang="en-US" dirty="0"/>
              <a:t> </a:t>
            </a:r>
            <a:r>
              <a:rPr lang="en-US" dirty="0" smtClean="0"/>
              <a:t>know word + (1|kid)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Get coefficient for each word</a:t>
            </a:r>
            <a:r>
              <a:rPr lang="en-US" dirty="0"/>
              <a:t> </a:t>
            </a:r>
            <a:r>
              <a:rPr lang="en-US" dirty="0" smtClean="0"/>
              <a:t>and rank them</a:t>
            </a:r>
          </a:p>
          <a:p>
            <a:pPr marL="0" indent="0">
              <a:buNone/>
            </a:pPr>
            <a:r>
              <a:rPr lang="en-US" dirty="0" smtClean="0"/>
              <a:t>Compare to prop number of kids who know a word (data sent Gary, to get at Nicole’s question)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ALSO:</a:t>
            </a:r>
          </a:p>
          <a:p>
            <a:pPr marL="0" indent="0">
              <a:buNone/>
            </a:pPr>
            <a:r>
              <a:rPr lang="en-US" dirty="0"/>
              <a:t>NOTES: -&gt; core- periphery structure in networks - for each child-&gt; are </a:t>
            </a:r>
            <a:r>
              <a:rPr lang="en-US" dirty="0" err="1"/>
              <a:t>AoA</a:t>
            </a:r>
            <a:r>
              <a:rPr lang="en-US" dirty="0"/>
              <a:t> adult </a:t>
            </a:r>
            <a:r>
              <a:rPr lang="en-US" dirty="0" err="1"/>
              <a:t>judgemnts</a:t>
            </a:r>
            <a:r>
              <a:rPr lang="en-US" dirty="0"/>
              <a:t> about </a:t>
            </a:r>
            <a:r>
              <a:rPr lang="en-US" dirty="0" err="1"/>
              <a:t>corenesS</a:t>
            </a:r>
            <a:r>
              <a:rPr lang="en-US" dirty="0"/>
              <a:t>?  - childes network </a:t>
            </a:r>
            <a:r>
              <a:rPr lang="en-US" dirty="0" err="1"/>
              <a:t>vocabuly</a:t>
            </a:r>
            <a:r>
              <a:rPr lang="en-US" dirty="0"/>
              <a:t> (get </a:t>
            </a:r>
            <a:r>
              <a:rPr lang="en-US" dirty="0" err="1"/>
              <a:t>closesness</a:t>
            </a:r>
            <a:r>
              <a:rPr lang="en-US" dirty="0"/>
              <a:t>/</a:t>
            </a:r>
            <a:r>
              <a:rPr lang="en-US" dirty="0" err="1"/>
              <a:t>betweenweess</a:t>
            </a:r>
            <a:r>
              <a:rPr lang="en-US" dirty="0"/>
              <a:t> for each word) -&gt; compute with word in vs. out- </a:t>
            </a:r>
            <a:r>
              <a:rPr lang="en-US" dirty="0" err="1"/>
              <a:t>intesection</a:t>
            </a:r>
            <a:r>
              <a:rPr lang="en-US"/>
              <a:t> of vocabulary- what words, when removed, deviated most from normative in terms of their learning trajectory* Mahesh (PNAS)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342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822" y="3839146"/>
            <a:ext cx="1110102" cy="1164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55" y="3839146"/>
            <a:ext cx="845255" cy="1041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431" y="3868520"/>
            <a:ext cx="1182509" cy="11825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20208" y="2007306"/>
            <a:ext cx="1614639" cy="523216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latin typeface="Century Gothic"/>
                <a:cs typeface="Century Gothic"/>
              </a:rPr>
              <a:t>“apple”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39872" y="2642307"/>
            <a:ext cx="0" cy="105833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44940" y="4569884"/>
            <a:ext cx="11740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68007" y="4561418"/>
            <a:ext cx="11740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3279" y="2753974"/>
            <a:ext cx="1865179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dirty="0" smtClean="0"/>
              <a:t>Mapping Problem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4607985" y="2938638"/>
            <a:ext cx="535294" cy="184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68716" y="5218155"/>
            <a:ext cx="2398754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dirty="0" smtClean="0"/>
              <a:t>Generalization Problem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</p:cNvCxnSpPr>
          <p:nvPr/>
        </p:nvCxnSpPr>
        <p:spPr>
          <a:xfrm flipV="1">
            <a:off x="5567470" y="4744864"/>
            <a:ext cx="155293" cy="657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985211" y="4731243"/>
            <a:ext cx="155283" cy="6579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58773" y="4046665"/>
            <a:ext cx="351043" cy="523216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22389" y="4038199"/>
            <a:ext cx="351043" cy="523216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3677" y="2889919"/>
            <a:ext cx="351043" cy="523216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800" dirty="0"/>
              <a:t>?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The word learning problem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4355" y="6355318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(Lewis &amp; Frank, 2013b)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8"/>
          <a:stretch/>
        </p:blipFill>
        <p:spPr>
          <a:xfrm>
            <a:off x="506185" y="1409819"/>
            <a:ext cx="7864929" cy="5162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" y="323850"/>
            <a:ext cx="5824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Children’s vocabulary grows rapidly</a:t>
            </a: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20" y="785515"/>
            <a:ext cx="5160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>
                <a:latin typeface="Avenir Book" charset="0"/>
                <a:ea typeface="Avenir Book" charset="0"/>
                <a:cs typeface="Avenir Book" charset="0"/>
              </a:rPr>
              <a:t>…</a:t>
            </a:r>
            <a:r>
              <a:rPr lang="en-US" sz="2800" dirty="0" smtClean="0">
                <a:latin typeface="Avenir Book" charset="0"/>
                <a:ea typeface="Avenir Book" charset="0"/>
                <a:cs typeface="Avenir Book" charset="0"/>
              </a:rPr>
              <a:t> but there’s a lot of variability</a:t>
            </a:r>
            <a:endParaRPr lang="en-US" sz="2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0431" y="6488668"/>
            <a:ext cx="3210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</a:rPr>
              <a:t>Wordbank</a:t>
            </a:r>
            <a:r>
              <a:rPr lang="en-US" dirty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</a:rPr>
              <a:t> (Frank et al., </a:t>
            </a:r>
            <a:r>
              <a:rPr lang="en-US" dirty="0" smtClean="0">
                <a:solidFill>
                  <a:srgbClr val="000000"/>
                </a:solidFill>
                <a:latin typeface="Avenir Book" charset="0"/>
                <a:ea typeface="Avenir Book" charset="0"/>
                <a:cs typeface="Avenir Book" charset="0"/>
              </a:rPr>
              <a:t>2016)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4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the </a:t>
            </a:r>
            <a:r>
              <a:rPr lang="en-US" dirty="0" err="1" smtClean="0"/>
              <a:t>lognitidunal</a:t>
            </a:r>
            <a:r>
              <a:rPr lang="en-US" dirty="0" smtClean="0"/>
              <a:t> data look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4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Meausre</a:t>
            </a:r>
            <a:r>
              <a:rPr lang="en-US" dirty="0" smtClean="0"/>
              <a:t> of vocab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92" y="235434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Hypothesis: </a:t>
            </a:r>
            <a:br>
              <a:rPr lang="en-US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dirty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Some words are more helpful for learning new words than others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Beckage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, Hills, Smith, 2011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343900" cy="480377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Compared children with small and large vocabularies, given their age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Built network of each child’s vocab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Nodes = words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Links = likelihood of two words co-occurring in speech two child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(link if in top 5)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Network statistics: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In degree </a:t>
            </a:r>
            <a:r>
              <a:rPr lang="mr-IN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mean number of edges pointing toward a node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Clustering </a:t>
            </a:r>
            <a:r>
              <a:rPr lang="mr-IN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proportion connection of nodes 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Geodesic distance </a:t>
            </a:r>
            <a:r>
              <a:rPr lang="mr-IN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mean shortest path between two nodes</a:t>
            </a:r>
          </a:p>
        </p:txBody>
      </p:sp>
    </p:spTree>
    <p:extLst>
      <p:ext uri="{BB962C8B-B14F-4D97-AF65-F5344CB8AC3E}">
        <p14:creationId xmlns:p14="http://schemas.microsoft.com/office/powerpoint/2010/main" val="2094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55600"/>
            <a:ext cx="87376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Beckage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, Hills, and Smith, 2011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343900" cy="48037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Late talks know “odd ball” words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Perhaps there’s a causal link between current vocab and learning new words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That is, LT have trouble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learning new words because of the weird structure of words they already know 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If true, we should be able to predict how many words a child will know in the future, based on the words they already know</a:t>
            </a:r>
          </a:p>
        </p:txBody>
      </p:sp>
    </p:spTree>
    <p:extLst>
      <p:ext uri="{BB962C8B-B14F-4D97-AF65-F5344CB8AC3E}">
        <p14:creationId xmlns:p14="http://schemas.microsoft.com/office/powerpoint/2010/main" val="18991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Beckage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 and </a:t>
            </a:r>
            <a:r>
              <a:rPr lang="en-US" sz="3200" dirty="0" err="1" smtClean="0">
                <a:latin typeface="Avenir Book" charset="0"/>
                <a:ea typeface="Avenir Book" charset="0"/>
                <a:cs typeface="Avenir Book" charset="0"/>
              </a:rPr>
              <a:t>Colugna</a:t>
            </a:r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, 2013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51025"/>
          </a:xfrm>
        </p:spPr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Can you predict what words a child will know at a given age?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Null model: What proportion of the population know a word, given their age?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8179" y="6043227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16 months</a:t>
            </a:r>
            <a:endParaRPr lang="en-US" sz="24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0167" y="3982300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“blue”?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0167" y="5107633"/>
            <a:ext cx="5203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65% of 18 month olds know blue =&gt;</a:t>
            </a:r>
          </a:p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P(Jane knows “blue”) = .65</a:t>
            </a:r>
            <a:endParaRPr lang="en-US" sz="24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7326" y="4013078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Jane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701" y="4546939"/>
            <a:ext cx="982341" cy="13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2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086" y="2659503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16 months</a:t>
            </a:r>
            <a:endParaRPr lang="en-US" sz="24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2843" y="567799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venir Book" charset="0"/>
                <a:ea typeface="Avenir Book" charset="0"/>
                <a:cs typeface="Avenir Book" charset="0"/>
              </a:rPr>
              <a:t>“blue”?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4233" y="630058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Jane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08" y="1163215"/>
            <a:ext cx="982341" cy="13577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65712" y="2659503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15 months</a:t>
            </a:r>
            <a:endParaRPr lang="en-US" sz="24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4859" y="629354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Jane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039" y="1512126"/>
            <a:ext cx="729909" cy="10088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3336" y="1037789"/>
            <a:ext cx="1378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“red”</a:t>
            </a:r>
          </a:p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“yellow”</a:t>
            </a:r>
          </a:p>
          <a:p>
            <a:r>
              <a:rPr lang="en-US" sz="2400" b="1" dirty="0" smtClean="0">
                <a:latin typeface="Avenir Book" charset="0"/>
                <a:ea typeface="Avenir Book" charset="0"/>
                <a:cs typeface="Avenir Book" charset="0"/>
              </a:rPr>
              <a:t>...</a:t>
            </a:r>
            <a:endParaRPr lang="en-US" sz="24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62111" y="3771153"/>
            <a:ext cx="6687344" cy="1595548"/>
            <a:chOff x="2388407" y="4599251"/>
            <a:chExt cx="6687344" cy="1595548"/>
          </a:xfrm>
        </p:grpSpPr>
        <p:sp>
          <p:nvSpPr>
            <p:cNvPr id="6" name="TextBox 5"/>
            <p:cNvSpPr txBox="1"/>
            <p:nvPr/>
          </p:nvSpPr>
          <p:spPr>
            <a:xfrm>
              <a:off x="2388407" y="4599251"/>
              <a:ext cx="668734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venir Book" charset="0"/>
                  <a:ea typeface="Avenir Book" charset="0"/>
                  <a:cs typeface="Avenir Book" charset="0"/>
                </a:rPr>
                <a:t>P(Jane knows “</a:t>
              </a:r>
              <a:r>
                <a:rPr lang="en-US" sz="2400" b="1" smtClean="0">
                  <a:latin typeface="Avenir Book" charset="0"/>
                  <a:ea typeface="Avenir Book" charset="0"/>
                  <a:cs typeface="Avenir Book" charset="0"/>
                </a:rPr>
                <a:t>blue” | {”</a:t>
              </a:r>
              <a:r>
                <a:rPr lang="en-US" sz="2400" b="1" dirty="0" err="1" smtClean="0">
                  <a:latin typeface="Avenir Book" charset="0"/>
                  <a:ea typeface="Avenir Book" charset="0"/>
                  <a:cs typeface="Avenir Book" charset="0"/>
                </a:rPr>
                <a:t>red”|”yellow</a:t>
              </a:r>
              <a:r>
                <a:rPr lang="en-US" sz="2400" b="1" dirty="0" smtClean="0">
                  <a:latin typeface="Avenir Book" charset="0"/>
                  <a:ea typeface="Avenir Book" charset="0"/>
                  <a:cs typeface="Avenir Book" charset="0"/>
                </a:rPr>
                <a:t>”}) =</a:t>
              </a:r>
            </a:p>
            <a:p>
              <a:endParaRPr lang="en-US" sz="2400" b="1" dirty="0" smtClean="0">
                <a:latin typeface="Avenir Book" charset="0"/>
                <a:ea typeface="Avenir Book" charset="0"/>
                <a:cs typeface="Avenir Book" charset="0"/>
              </a:endParaRPr>
            </a:p>
            <a:p>
              <a:r>
                <a:rPr lang="en-US" sz="2400" b="1" dirty="0" smtClean="0">
                  <a:latin typeface="Avenir Book" charset="0"/>
                  <a:ea typeface="Avenir Book" charset="0"/>
                  <a:cs typeface="Avenir Book" charset="0"/>
                </a:rPr>
                <a:t>P(“blue” and “red”)   +  P(“blue” and “yellow”)</a:t>
              </a:r>
            </a:p>
            <a:p>
              <a:endParaRPr lang="en-US" sz="2400" b="1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516928" y="5733134"/>
              <a:ext cx="25779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72563" y="5733134"/>
              <a:ext cx="30767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38087" y="5733134"/>
              <a:ext cx="12980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venir Book" charset="0"/>
                  <a:ea typeface="Avenir Book" charset="0"/>
                  <a:cs typeface="Avenir Book" charset="0"/>
                </a:rPr>
                <a:t>P(“red”)</a:t>
              </a:r>
              <a:endParaRPr lang="en-US" sz="2400" b="1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03768" y="5733134"/>
              <a:ext cx="17155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venir Book" charset="0"/>
                  <a:ea typeface="Avenir Book" charset="0"/>
                  <a:cs typeface="Avenir Book" charset="0"/>
                </a:rPr>
                <a:t>P(“yellow”)</a:t>
              </a:r>
              <a:endParaRPr lang="en-US" sz="2400" b="1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00034" y="5951476"/>
            <a:ext cx="806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8-19% improvement over null</a:t>
            </a:r>
            <a:endParaRPr lang="en-US" sz="2800" b="1" dirty="0">
              <a:solidFill>
                <a:srgbClr val="FF0000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11" y="-29369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venir Book" charset="0"/>
                <a:ea typeface="Avenir Book" charset="0"/>
                <a:cs typeface="Avenir Book" charset="0"/>
              </a:rPr>
              <a:t>Which words are helpful?</a:t>
            </a:r>
            <a:endParaRPr lang="en-US" sz="32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5" y="1022477"/>
            <a:ext cx="7886700" cy="13701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What is the smallest set of words you need in order to define the meanings of all other words in a dictionary?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4" y="2282743"/>
            <a:ext cx="5543952" cy="42259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96167" y="642415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smtClean="0">
                <a:latin typeface="Avenir Book" charset="0"/>
                <a:ea typeface="Avenir Book" charset="0"/>
                <a:cs typeface="Avenir Book" charset="0"/>
              </a:rPr>
              <a:t>(Vincent-</a:t>
            </a:r>
            <a:r>
              <a:rPr lang="en-US" sz="2000" dirty="0" err="1" smtClean="0">
                <a:latin typeface="Avenir Book" charset="0"/>
                <a:ea typeface="Avenir Book" charset="0"/>
                <a:cs typeface="Avenir Book" charset="0"/>
              </a:rPr>
              <a:t>Lamare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 et al., 2016)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23814" y="3532963"/>
            <a:ext cx="1344706" cy="6544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4746" y="4193443"/>
            <a:ext cx="18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1 % - can define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rest of dictionary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60389" y="4379664"/>
            <a:ext cx="1216441" cy="4487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69120" y="3262314"/>
            <a:ext cx="18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10 % - can define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rest of dictionary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573458" y="5307757"/>
            <a:ext cx="1513281" cy="3312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86739" y="5150220"/>
            <a:ext cx="204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Strongly connected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subset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18876</TotalTime>
  <Words>743</Words>
  <Application>Microsoft Macintosh PowerPoint</Application>
  <PresentationFormat>On-screen Show (4:3)</PresentationFormat>
  <Paragraphs>114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Avenir Book</vt:lpstr>
      <vt:lpstr>Calibri</vt:lpstr>
      <vt:lpstr>Calibri Light</vt:lpstr>
      <vt:lpstr>Century Gothic</vt:lpstr>
      <vt:lpstr>Arial</vt:lpstr>
      <vt:lpstr>Office Theme</vt:lpstr>
      <vt:lpstr>PowerPoint Presentation</vt:lpstr>
      <vt:lpstr>PowerPoint Presentation</vt:lpstr>
      <vt:lpstr>Hypothesis:   Some words are more helpful for learning new words than others</vt:lpstr>
      <vt:lpstr>Beckage, Hills, Smith, 2011</vt:lpstr>
      <vt:lpstr>PowerPoint Presentation</vt:lpstr>
      <vt:lpstr>Beckage, Hills, and Smith, 2011</vt:lpstr>
      <vt:lpstr>Beckage and Colugna, 2013</vt:lpstr>
      <vt:lpstr>PowerPoint Presentation</vt:lpstr>
      <vt:lpstr>Which words are helpful?</vt:lpstr>
      <vt:lpstr>The current project</vt:lpstr>
      <vt:lpstr> Method: Longitudinal data from CHILDES </vt:lpstr>
      <vt:lpstr>PowerPoint Presentation</vt:lpstr>
      <vt:lpstr>Method</vt:lpstr>
      <vt:lpstr>PowerPoint Presentation</vt:lpstr>
      <vt:lpstr>PowerPoint Presentation</vt:lpstr>
      <vt:lpstr>Kernal word in vocabulary</vt:lpstr>
      <vt:lpstr>Does Kernal vocab size at t1 predict vocab size at t2?</vt:lpstr>
      <vt:lpstr>Next step:</vt:lpstr>
      <vt:lpstr>The word learning problem</vt:lpstr>
      <vt:lpstr>Here’s the lognitidunal data look like</vt:lpstr>
      <vt:lpstr>Meausre of vocab -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63</cp:revision>
  <dcterms:created xsi:type="dcterms:W3CDTF">2017-10-11T14:37:19Z</dcterms:created>
  <dcterms:modified xsi:type="dcterms:W3CDTF">2018-03-19T14:06:56Z</dcterms:modified>
</cp:coreProperties>
</file>